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9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36700" y="892631"/>
            <a:ext cx="103251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ЦЕЛЕЙ И ПЛАНИРОВАНИЕ В ОРГАНИЗАЦИИ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917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475"/>
    </mc:Choice>
    <mc:Fallback xmlns="">
      <p:transition spd="slow" advTm="1547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66900" y="273735"/>
            <a:ext cx="9626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Цель</a:t>
            </a:r>
          </a:p>
          <a:p>
            <a:pPr indent="457200" algn="ctr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это желаемое состояние, которого стремиться достичь организация.</a:t>
            </a:r>
          </a:p>
          <a:p>
            <a:pPr indent="457200"/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Конструктивное задание целей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организации предусматривает: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наличие определенного множества видов целей,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полноту, согласованность и адаптивность целей,</a:t>
            </a:r>
          </a:p>
          <a:p>
            <a:pPr marL="285750" indent="-285750">
              <a:buFontTx/>
              <a:buChar char="-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лаконичное, четкое и краткое отображение в текстовой форме.</a:t>
            </a:r>
          </a:p>
          <a:p>
            <a:pPr marL="285750" indent="-285750">
              <a:buFontTx/>
              <a:buChar char="-"/>
            </a:pPr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sz="1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indent="457200"/>
            <a:endParaRPr lang="ru-RU" sz="1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657932"/>
              </p:ext>
            </p:extLst>
          </p:nvPr>
        </p:nvGraphicFramePr>
        <p:xfrm>
          <a:off x="1866898" y="2014280"/>
          <a:ext cx="9626602" cy="1450025"/>
        </p:xfrm>
        <a:graphic>
          <a:graphicData uri="http://schemas.openxmlformats.org/drawingml/2006/table">
            <a:tbl>
              <a:tblPr firstRow="1" firstCol="1" bandRow="1"/>
              <a:tblGrid>
                <a:gridCol w="3208180">
                  <a:extLst>
                    <a:ext uri="{9D8B030D-6E8A-4147-A177-3AD203B41FA5}">
                      <a16:colId xmlns:a16="http://schemas.microsoft.com/office/drawing/2014/main" val="1674711762"/>
                    </a:ext>
                  </a:extLst>
                </a:gridCol>
                <a:gridCol w="3209211">
                  <a:extLst>
                    <a:ext uri="{9D8B030D-6E8A-4147-A177-3AD203B41FA5}">
                      <a16:colId xmlns:a16="http://schemas.microsoft.com/office/drawing/2014/main" val="31757219"/>
                    </a:ext>
                  </a:extLst>
                </a:gridCol>
                <a:gridCol w="3209211">
                  <a:extLst>
                    <a:ext uri="{9D8B030D-6E8A-4147-A177-3AD203B41FA5}">
                      <a16:colId xmlns:a16="http://schemas.microsoft.com/office/drawing/2014/main" val="3094405345"/>
                    </a:ext>
                  </a:extLst>
                </a:gridCol>
              </a:tblGrid>
              <a:tr h="3599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ЦЕЛИ УПРАВЛЕНИЯ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8923288"/>
                  </a:ext>
                </a:extLst>
              </a:tr>
              <a:tr h="20456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СОДЕРЖАНИЮ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СРОКАМ ДОСТИЖЕНИЯ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УРОВНЮ ИЕРАРХИИ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5315468"/>
                  </a:ext>
                </a:extLst>
              </a:tr>
              <a:tr h="219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долгосрочные (от 5 до 15 лет)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3745487"/>
                  </a:ext>
                </a:extLst>
              </a:tr>
              <a:tr h="219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экономические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среднесрочные (от 1 до 5 лет)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24688411"/>
                  </a:ext>
                </a:extLst>
              </a:tr>
              <a:tr h="219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краткосрочные (до 1 года)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отраслевые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4691454"/>
                  </a:ext>
                </a:extLst>
              </a:tr>
              <a:tr h="219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научно-технические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58025690"/>
                  </a:ext>
                </a:extLst>
              </a:tr>
            </a:tbl>
          </a:graphicData>
        </a:graphic>
      </p:graphicFrame>
      <p:pic>
        <p:nvPicPr>
          <p:cNvPr id="1026" name="Picture 2" descr="http://e-biblio.ru/book/bib/06_management/osn_manag/osnovi_managment.files/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5674" y="4053309"/>
            <a:ext cx="382905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648649" y="3745532"/>
            <a:ext cx="406310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Требования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</a:rPr>
              <a:t>, предъявляемые к целям организации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24766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0591"/>
    </mc:Choice>
    <mc:Fallback xmlns="">
      <p:transition spd="slow" advTm="32059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4800" y="279401"/>
            <a:ext cx="1043940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«Дерево целей»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 структуры целей, разрабатывается для подготовки и принятия решений в различных сферах деятельности людей.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Концепция «дерева целей» была предложена Ч.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Черчменом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Р.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Акоффом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1957 году и представляет собой упорядочивающий инструмент, используемый для формирования элементов общей целевой программы развития компании и соотнесения со специфическими целями различных уровней и областей деятельности</a:t>
            </a: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построении «дерева целей» целесообразно обсудить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 методических вопроса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выявления и систематизации целей.</a:t>
            </a:r>
          </a:p>
          <a:p>
            <a:pPr indent="360000"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ли ограничить состав подцелей, входящих в «дерево», только собственно целями (подцелями) системы или целесообразно строить комбинированную структуру «дерева», содержащую пути достижения целей («цели – средства»)?</a:t>
            </a:r>
          </a:p>
          <a:p>
            <a:pPr indent="360000"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чем состоит сущность принципа последовательной декомпозиции целей и правомерно ли включать в состав подцелей достижение сложных показателей?</a:t>
            </a:r>
          </a:p>
          <a:p>
            <a:pPr indent="360000" algn="just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меры следует принять и какие методические приемы могут быть использованы для обеспечения полноты выявления подцелей и соответствия их рангов?</a:t>
            </a:r>
          </a:p>
          <a:p>
            <a:pPr algn="just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SMART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(СМАРТ) — современный подход к постановке работающих целей.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8125" t="35677" r="27083" b="34766"/>
          <a:stretch/>
        </p:blipFill>
        <p:spPr>
          <a:xfrm>
            <a:off x="4495800" y="5049938"/>
            <a:ext cx="4597400" cy="1677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94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7271"/>
    </mc:Choice>
    <mc:Fallback xmlns="">
      <p:transition spd="slow" advTm="78727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87500" y="811770"/>
            <a:ext cx="103759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65300" y="373441"/>
            <a:ext cx="101981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planning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programming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процесс определения целей организации и поиск наиболее эффективных методов и средств их достижения в условиях действия ограничений по ресурсам и времени.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– это процесс составления планов организации. 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 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6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это официальный документ, в котором отражаются промежуточные и конечные цели, задачи, механизмы координации и распределения ресурсов, а также варианты действий в нештатных ситуациях.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типового плана: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	Наименование этапа работы (цель, задача, мероприятие и т.п.)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	Период времени (дата или время) к которому должен быть выполнен данный пункт плана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	Исполнители и ответственный за исполнение данного пункта плана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	Необходимые материальные, финансовые и др. ресурсы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	Примечания: рекомендации по выполнению данного пункта плана; разъяснения; варианты действий при изменении условий; способы координации действий с другими исполнителями и т.п.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планирования:</a:t>
            </a:r>
            <a:endParaRPr lang="ru-RU" altLang="ru-RU" sz="16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Обоснование деятельности организации.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целенаправленного развития организации в целом и отдельных структурных подразделений. 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Мотивация трудовой активности персонала. 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Основание для принятия управленческих решений. 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Создание критериев для оценки и контроля результатов деятельности. 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Информационное обеспечение процессов управления. </a:t>
            </a:r>
          </a:p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973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9391"/>
    </mc:Choice>
    <mc:Fallback xmlns="">
      <p:transition spd="slow" advTm="35939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34583" t="26953" r="35625" b="41146"/>
          <a:stretch/>
        </p:blipFill>
        <p:spPr>
          <a:xfrm>
            <a:off x="7507306" y="711201"/>
            <a:ext cx="4506893" cy="38608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411930" y="2419406"/>
            <a:ext cx="295760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Принципы</a:t>
            </a:r>
          </a:p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эффективного планирования</a:t>
            </a:r>
            <a:endParaRPr lang="ru-RU" sz="1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84418" y="272534"/>
            <a:ext cx="482228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Уровни планирования деятельности организации</a:t>
            </a:r>
            <a:endParaRPr lang="ru-RU" sz="16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l="36563" t="21745" r="37897" b="46059"/>
          <a:stretch/>
        </p:blipFill>
        <p:spPr>
          <a:xfrm>
            <a:off x="1727200" y="711201"/>
            <a:ext cx="5232400" cy="5276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3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5793"/>
    </mc:Choice>
    <mc:Fallback xmlns="">
      <p:transition spd="slow" advTm="31579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63700" y="297934"/>
            <a:ext cx="103124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Прогнозирование</a:t>
            </a:r>
          </a:p>
          <a:p>
            <a:pPr algn="ctr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процесс предугадывания развития событий до их наступления.</a:t>
            </a:r>
          </a:p>
          <a:p>
            <a:pPr algn="ctr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Прогнозирование может быть определено как метод, использующий накопленный ранее опыт, а также допущения относительно будущего для его определения. При качественном осуществлении прогнозирования его результаты (предсказанная картина будущего) применима как основа для планирования.</a:t>
            </a:r>
          </a:p>
          <a:p>
            <a:pPr algn="ctr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Успешность прогнозирования 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зависит от таких условий, как: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объем и качество информации о прогнозируемом процессе и объекте управления;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правильность формулировки задачи прогнозирования и обоснованности выбора способа ее решения;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наличие необходимых вычислительных средств и вычислительного аппарата в соответствии с выбранным методом.</a:t>
            </a:r>
          </a:p>
          <a:p>
            <a:pPr marL="285750" indent="-285750" algn="just">
              <a:buFontTx/>
              <a:buChar char="-"/>
            </a:pPr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Прогнозирование позволяет решить ряд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задач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установить цели развития,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определить рациональные средства и пути достижения цели, 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предвидеть действие позитивных и негативных факторов, 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рассчитать необходимые ресурсы. </a:t>
            </a:r>
          </a:p>
          <a:p>
            <a:pPr algn="just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ru-RU" sz="16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89584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8416"/>
    </mc:Choice>
    <mc:Fallback xmlns="">
      <p:transition spd="slow" advTm="258416"/>
    </mc:Fallback>
  </mc:AlternateContent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255</TotalTime>
  <Words>606</Words>
  <Application>Microsoft Office PowerPoint</Application>
  <PresentationFormat>Широкоэкранный</PresentationFormat>
  <Paragraphs>87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Media</dc:creator>
  <cp:lastModifiedBy>Сметанин Александр</cp:lastModifiedBy>
  <cp:revision>40</cp:revision>
  <dcterms:created xsi:type="dcterms:W3CDTF">2020-01-08T08:24:13Z</dcterms:created>
  <dcterms:modified xsi:type="dcterms:W3CDTF">2025-12-06T12:55:19Z</dcterms:modified>
</cp:coreProperties>
</file>