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4"/>
  </p:notesMasterIdLst>
  <p:sldIdLst>
    <p:sldId id="270" r:id="rId2"/>
    <p:sldId id="343" r:id="rId3"/>
    <p:sldId id="344" r:id="rId4"/>
    <p:sldId id="345" r:id="rId5"/>
    <p:sldId id="346" r:id="rId6"/>
    <p:sldId id="350" r:id="rId7"/>
    <p:sldId id="347" r:id="rId8"/>
    <p:sldId id="348" r:id="rId9"/>
    <p:sldId id="319" r:id="rId10"/>
    <p:sldId id="34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30" r:id="rId21"/>
    <p:sldId id="329" r:id="rId22"/>
    <p:sldId id="331" r:id="rId23"/>
    <p:sldId id="332" r:id="rId24"/>
    <p:sldId id="333" r:id="rId25"/>
    <p:sldId id="334" r:id="rId26"/>
    <p:sldId id="336" r:id="rId27"/>
    <p:sldId id="337" r:id="rId28"/>
    <p:sldId id="338" r:id="rId29"/>
    <p:sldId id="339" r:id="rId30"/>
    <p:sldId id="340" r:id="rId31"/>
    <p:sldId id="341" r:id="rId32"/>
    <p:sldId id="342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0218-6D35-415B-A76A-67CDED80F79C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EAA7A-ACC4-423A-91D4-7137C7FD88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3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AC207-8394-44D9-A4A9-966FE67273CD}" type="datetime1">
              <a:rPr lang="ru-RU" smtClean="0"/>
              <a:pPr/>
              <a:t>20.11.2025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0C6E-F2CA-409D-B490-5514F66AD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A65-A254-4A0F-A85A-2156E1B212BB}" type="datetime1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0C6E-F2CA-409D-B490-5514F66AD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0B9A-39C6-4FC0-97B2-40842B43906A}" type="datetime1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0C6E-F2CA-409D-B490-5514F66AD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30B5-CE26-4FFC-A0A3-133A0EA4E042}" type="datetime1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0C6E-F2CA-409D-B490-5514F66AD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15AC-AC1E-43B4-9CD4-404037372601}" type="datetime1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0C6E-F2CA-409D-B490-5514F66AD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2CB5-95A2-4D9C-9804-5B3AAEADADDC}" type="datetime1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0C6E-F2CA-409D-B490-5514F66AD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DDF5-8039-4605-A8FD-08DD0F675B9D}" type="datetime1">
              <a:rPr lang="ru-RU" smtClean="0"/>
              <a:pPr/>
              <a:t>20.11.2025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0C6E-F2CA-409D-B490-5514F66AD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00CE-EB59-4D75-A14B-30ABBD898738}" type="datetime1">
              <a:rPr lang="ru-RU" smtClean="0"/>
              <a:pPr/>
              <a:t>20.11.2025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0C6E-F2CA-409D-B490-5514F66AD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D010-3447-48EF-9ED7-F87FD3464500}" type="datetime1">
              <a:rPr lang="ru-RU" smtClean="0"/>
              <a:pPr/>
              <a:t>20.11.2025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0C6E-F2CA-409D-B490-5514F66AD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EBA1-E368-4CF7-B94E-1754289D5EE2}" type="datetime1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0C6E-F2CA-409D-B490-5514F66AD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B8AD-F030-4D9F-B9BA-B97754FD11BD}" type="datetime1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7600C6E-F2CA-409D-B490-5514F66AD3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EE7860-554F-47E7-9201-60D7E2AC2042}" type="datetime1">
              <a:rPr lang="ru-RU" smtClean="0"/>
              <a:pPr/>
              <a:t>20.11.2025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600C6E-F2CA-409D-B490-5514F66AD30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andex.ru/images/search?source=wiz&amp;img_url=http://ngewe.com/image/55c5a73495d8f.jpg&amp;_=1442310013328&amp;text=%D1%81%D0%BA%D0%BE%D0%BF%D0%B8%D1%80%D0%BE%D0%B2%D0%B0%D1%82%D1%8C%20%D0%B4%D0%BE%D0%BA%D1%83%D0%BC%D0%B5%D0%BD%D1%82%20%D0%BF%D0%BE%D1%81%D1%82%D0%B0%D0%BD%D0%BE%D0%B2%D0%BB%D0%B5%D0%BD%D0%B8%D0%B5%20%D0%BF%D1%80%D0%B0%D0%B2%D0%B8%D1%82%D0%B5%D0%BB%D1%8C%D1%81%D1%82%D0%B2%D0%B0%202015%20%D0%B3%D0%BE%D0%B4%D0%B0%20%D1%81%20%D0%B3%D0%B5%D1%80%D0%B1%D0%BE%D0%BC&amp;redircnt=1442310010.1&amp;noreask=1&amp;pos=0&amp;rpt=simage&amp;lr=5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yandex.ru/images/search?source=wiz&amp;img_url=http://giti.ru/blog.php?cjwym=/jnetiof/referat_na_temu_deti_voyny_22005_9.jpg&amp;_=1442310096578&amp;p=4&amp;text=%D1%81%D0%BA%D0%BE%D0%BF%D0%B8%D1%80%D0%BE%D0%B2%D0%B0%D1%82%D1%8C%20%D0%B4%D0%BE%D0%BA%D1%83%D0%BC%D0%B5%D0%BD%D1%82%20%D0%BF%D0%BE%D1%81%D1%82%D0%B0%D0%BD%D0%BE%D0%B2%D0%BB%D0%B5%D0%BD%D0%B8%D0%B5%20%D0%BF%D1%80%D0%B0%D0%B2%D0%B8%D1%82%D0%B5%D0%BB%D1%8C%D1%81%D1%82%D0%B2%D0%B0%202015%20%D0%B3%D0%BE%D0%B4%D0%B0%20%D1%81%20%D0%B3%D0%B5%D1%80%D0%B1%D0%BE%D0%BC&amp;redircnt=1442310010.1&amp;noreask=1&amp;pos=139&amp;rpt=simage&amp;lr=56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43631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6255" y="1766039"/>
            <a:ext cx="10873198" cy="1323439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Унификация и стандартизация документов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3542" y="328295"/>
            <a:ext cx="7733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0C6E-F2CA-409D-B490-5514F66AD30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3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ОКУД предназначен для решения следующих задач: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b="1" dirty="0" smtClean="0"/>
              <a:t>регистрация форм документов;</a:t>
            </a:r>
          </a:p>
          <a:p>
            <a:pPr lvl="0"/>
            <a:r>
              <a:rPr lang="ru-RU" b="1" dirty="0" smtClean="0"/>
              <a:t>упорядочение информационных потоков в организациях;</a:t>
            </a:r>
          </a:p>
          <a:p>
            <a:pPr lvl="0"/>
            <a:r>
              <a:rPr lang="ru-RU" b="1" dirty="0" smtClean="0"/>
              <a:t>сокращение количества применяемых форм;</a:t>
            </a:r>
          </a:p>
          <a:p>
            <a:pPr lvl="0"/>
            <a:r>
              <a:rPr lang="ru-RU" b="1" dirty="0" smtClean="0"/>
              <a:t>исключение из обращения неунифицированных форм документов;</a:t>
            </a:r>
          </a:p>
          <a:p>
            <a:pPr lvl="0"/>
            <a:r>
              <a:rPr lang="ru-RU" b="1" dirty="0" smtClean="0"/>
              <a:t>обеспечение учета и систематизации унифицированных форм документов на основе их регистрации;</a:t>
            </a:r>
          </a:p>
          <a:p>
            <a:pPr lvl="0"/>
            <a:r>
              <a:rPr lang="ru-RU" b="1" dirty="0" smtClean="0"/>
              <a:t>контроль за составом форм документов и исключения дублирования информации, применяемой в сфере управления;</a:t>
            </a:r>
          </a:p>
          <a:p>
            <a:pPr lvl="0"/>
            <a:r>
              <a:rPr lang="ru-RU" b="1" dirty="0" smtClean="0"/>
              <a:t>рациональная организация контроля за применением унифицированных форм документов.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0C6E-F2CA-409D-B490-5514F66AD30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установление номенклатуры действующих в рамках системы унифицированных форм документов;</a:t>
            </a:r>
          </a:p>
          <a:p>
            <a:pPr lvl="0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разработку единой модели (схемы) построения документов системы с использованием, как правило, формуляра-образца;</a:t>
            </a:r>
          </a:p>
          <a:p>
            <a:pPr lvl="0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разработку структур документов;</a:t>
            </a:r>
          </a:p>
          <a:p>
            <a:pPr lvl="0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создание общих синтаксических правил построения документов.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2446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Унификация документов предполагает:</a:t>
            </a:r>
            <a:endParaRPr lang="ru-RU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718C-FD57-40D9-ABF7-2A5E86A37D4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нормативно-технический документ, который устанавливает комплекс норм, правил, требований к объекту стандартизации и утверждается компетентным органом.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Стандарт -это</a:t>
            </a:r>
            <a:endParaRPr lang="ru-RU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718C-FD57-40D9-ABF7-2A5E86A37D4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это система документации, созданная по единым правилам и требованиям, содержащая информацию, необходимую для управления в определенной сфере деятельности.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Унифицированная система документации (УСД)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718C-FD57-40D9-ABF7-2A5E86A37D4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формуляр документа определенного вида, содержащий постоянную часть текста.</a:t>
            </a:r>
          </a:p>
          <a:p>
            <a:endParaRPr lang="ru-RU" sz="3600" dirty="0" smtClean="0"/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/>
              <a:t>ГОСТ Р 7.0.97-2016 Национальный стандарт Российской Федерации. Система стандартов по информации, библиотечному и издательскому делу. Организационно-распорядительная документация. Требования к оформлению документов" (утв. Приказом </a:t>
            </a:r>
            <a:r>
              <a:rPr lang="ru-RU" sz="3200" b="1" dirty="0" err="1" smtClean="0"/>
              <a:t>Росстандарта</a:t>
            </a:r>
            <a:r>
              <a:rPr lang="ru-RU" sz="3200" b="1" dirty="0" smtClean="0"/>
              <a:t> от 08.12.2016 N 2004-ст)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Унифицированная форма документа (УФД)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718C-FD57-40D9-ABF7-2A5E86A37D4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468265"/>
          <a:ext cx="109728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  <a:gridCol w="5486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Постоянные</a:t>
                      </a:r>
                    </a:p>
                    <a:p>
                      <a:endParaRPr lang="ru-RU" sz="3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Переменные</a:t>
                      </a:r>
                    </a:p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352886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Обязательные</a:t>
                      </a:r>
                    </a:p>
                    <a:p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Дополнительные</a:t>
                      </a:r>
                    </a:p>
                    <a:p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Реквизиты: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718C-FD57-40D9-ABF7-2A5E86A37D4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┌────────────────────────────────────────────────────────────────┐</a:t>
            </a:r>
          </a:p>
          <a:p>
            <a:r>
              <a:rPr lang="ru-RU" b="1" dirty="0" smtClean="0"/>
              <a:t>│                                                                </a:t>
            </a:r>
          </a:p>
          <a:p>
            <a:r>
              <a:rPr lang="ru-RU" b="1" dirty="0" smtClean="0"/>
              <a:t>│               РОСАРХИВ                                         </a:t>
            </a:r>
          </a:p>
          <a:p>
            <a:r>
              <a:rPr lang="ru-RU" b="1" dirty="0" smtClean="0"/>
              <a:t>│      Государственное учреждение                                </a:t>
            </a:r>
          </a:p>
          <a:p>
            <a:r>
              <a:rPr lang="ru-RU" b="1" dirty="0" smtClean="0"/>
              <a:t>│            Всероссийский                                       </a:t>
            </a:r>
          </a:p>
          <a:p>
            <a:r>
              <a:rPr lang="ru-RU" b="1" dirty="0" smtClean="0"/>
              <a:t>│       научно-исследовательский                                 </a:t>
            </a:r>
          </a:p>
          <a:p>
            <a:r>
              <a:rPr lang="ru-RU" b="1" dirty="0" smtClean="0"/>
              <a:t>│      институт документоведения                                 </a:t>
            </a:r>
          </a:p>
          <a:p>
            <a:r>
              <a:rPr lang="ru-RU" b="1" dirty="0" smtClean="0"/>
              <a:t>│           и архивного дела                                     </a:t>
            </a:r>
          </a:p>
          <a:p>
            <a:r>
              <a:rPr lang="ru-RU" b="1" dirty="0" smtClean="0"/>
              <a:t>│              (ВНИИДАД)                                         </a:t>
            </a:r>
          </a:p>
          <a:p>
            <a:r>
              <a:rPr lang="ru-RU" b="1" dirty="0" smtClean="0"/>
              <a:t>│       Профсоюзная ул., д. 82,                                  </a:t>
            </a:r>
          </a:p>
          <a:p>
            <a:r>
              <a:rPr lang="ru-RU" b="1" dirty="0" smtClean="0"/>
              <a:t>│            Москва, 117393                                      </a:t>
            </a:r>
          </a:p>
          <a:p>
            <a:r>
              <a:rPr lang="ru-RU" b="1" dirty="0" smtClean="0"/>
              <a:t>│      Тел./факс (095) 718-78-74                                 </a:t>
            </a:r>
          </a:p>
          <a:p>
            <a:r>
              <a:rPr lang="ru-RU" b="1" dirty="0" smtClean="0"/>
              <a:t>│       </a:t>
            </a:r>
            <a:r>
              <a:rPr lang="ru-RU" b="1" dirty="0" err="1" smtClean="0"/>
              <a:t>E-mail</a:t>
            </a:r>
            <a:r>
              <a:rPr lang="ru-RU" b="1" dirty="0" smtClean="0"/>
              <a:t>: </a:t>
            </a:r>
            <a:r>
              <a:rPr lang="ru-RU" b="1" dirty="0" err="1" smtClean="0"/>
              <a:t>mail@vniidad.ru</a:t>
            </a:r>
            <a:r>
              <a:rPr lang="ru-RU" b="1" dirty="0" smtClean="0"/>
              <a:t>                                  </a:t>
            </a:r>
          </a:p>
          <a:p>
            <a:r>
              <a:rPr lang="ru-RU" b="1" dirty="0" smtClean="0"/>
              <a:t>│        http://www.vniidad.ru                                  </a:t>
            </a:r>
          </a:p>
          <a:p>
            <a:r>
              <a:rPr lang="ru-RU" b="1" dirty="0" smtClean="0"/>
              <a:t>│  ОКПО 02842708, ОГРН 1027700380795,                            </a:t>
            </a:r>
          </a:p>
          <a:p>
            <a:r>
              <a:rPr lang="ru-RU" b="1" dirty="0" smtClean="0"/>
              <a:t>│     ИНН/КПП 7708033140/771001001                               </a:t>
            </a:r>
          </a:p>
          <a:p>
            <a:r>
              <a:rPr lang="ru-RU" b="1" dirty="0" smtClean="0"/>
              <a:t>│                                                                </a:t>
            </a:r>
          </a:p>
          <a:p>
            <a:r>
              <a:rPr lang="ru-RU" b="1" dirty="0" smtClean="0"/>
              <a:t>│  ________________ N _______________                            </a:t>
            </a:r>
          </a:p>
          <a:p>
            <a:r>
              <a:rPr lang="ru-RU" b="1" dirty="0" smtClean="0"/>
              <a:t>│                                                                </a:t>
            </a:r>
          </a:p>
          <a:p>
            <a:r>
              <a:rPr lang="ru-RU" b="1" dirty="0" smtClean="0"/>
              <a:t>│  На N ___________ от ______________                            </a:t>
            </a:r>
          </a:p>
          <a:p>
            <a:r>
              <a:rPr lang="ru-RU" b="1" dirty="0" smtClean="0"/>
              <a:t>│                                                                </a:t>
            </a:r>
          </a:p>
          <a:p>
            <a:r>
              <a:rPr lang="ru-RU" dirty="0" smtClean="0"/>
              <a:t>│                                                                </a:t>
            </a:r>
          </a:p>
          <a:p>
            <a:r>
              <a:rPr lang="ru-RU" dirty="0" smtClean="0"/>
              <a:t>│                                                                </a:t>
            </a:r>
          </a:p>
          <a:p>
            <a:r>
              <a:rPr lang="ru-RU" dirty="0" smtClean="0"/>
              <a:t>└────────────────────────────────────────────────────────────────┘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реквизитов: угловое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718C-FD57-40D9-ABF7-2A5E86A37D4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┌────────────────────────────────────────</a:t>
            </a:r>
          </a:p>
          <a:p>
            <a:pPr>
              <a:buNone/>
            </a:pPr>
            <a:r>
              <a:rPr lang="ru-RU" b="1" dirty="0" smtClean="0"/>
              <a:t>                                                           РОСАРХИВ                            </a:t>
            </a:r>
          </a:p>
          <a:p>
            <a:pPr algn="ctr">
              <a:buNone/>
            </a:pPr>
            <a:r>
              <a:rPr lang="ru-RU" b="1" dirty="0" smtClean="0"/>
              <a:t>Государственное учреждение                  </a:t>
            </a:r>
          </a:p>
          <a:p>
            <a:pPr algn="ctr">
              <a:buNone/>
            </a:pPr>
            <a:r>
              <a:rPr lang="ru-RU" b="1" dirty="0" smtClean="0"/>
              <a:t>             Всероссийский научно-исследовательский      институт </a:t>
            </a:r>
          </a:p>
          <a:p>
            <a:pPr algn="ctr">
              <a:buNone/>
            </a:pPr>
            <a:r>
              <a:rPr lang="ru-RU" b="1" dirty="0" smtClean="0"/>
              <a:t>документоведения и архивного дела                                 </a:t>
            </a:r>
          </a:p>
          <a:p>
            <a:pPr algn="ctr">
              <a:buNone/>
            </a:pPr>
            <a:r>
              <a:rPr lang="ru-RU" b="1" dirty="0" smtClean="0"/>
              <a:t> (ВНИИДАД)                                        </a:t>
            </a:r>
          </a:p>
          <a:p>
            <a:pPr algn="ctr">
              <a:buNone/>
            </a:pPr>
            <a:r>
              <a:rPr lang="ru-RU" b="1" dirty="0" smtClean="0"/>
              <a:t>Профсоюзная ул., д. 82, Москва, 117393             </a:t>
            </a:r>
          </a:p>
          <a:p>
            <a:pPr algn="ctr">
              <a:buNone/>
            </a:pPr>
            <a:r>
              <a:rPr lang="ru-RU" b="1" dirty="0" smtClean="0"/>
              <a:t>       Тел./факс (095) 718-78-74. </a:t>
            </a:r>
            <a:r>
              <a:rPr lang="ru-RU" b="1" dirty="0" err="1" smtClean="0"/>
              <a:t>E-mail</a:t>
            </a:r>
            <a:r>
              <a:rPr lang="ru-RU" b="1" dirty="0" smtClean="0"/>
              <a:t>: </a:t>
            </a:r>
            <a:r>
              <a:rPr lang="ru-RU" b="1" dirty="0" err="1" smtClean="0"/>
              <a:t>mail@vniidad.ru</a:t>
            </a:r>
            <a:r>
              <a:rPr lang="ru-RU" b="1" dirty="0" smtClean="0"/>
              <a:t>       </a:t>
            </a:r>
          </a:p>
          <a:p>
            <a:pPr algn="ctr">
              <a:buNone/>
            </a:pPr>
            <a:r>
              <a:rPr lang="ru-RU" b="1" dirty="0" smtClean="0"/>
              <a:t>              ОКПО 0284270 8, ОГРН 1027700380795,               </a:t>
            </a:r>
          </a:p>
          <a:p>
            <a:pPr algn="ctr">
              <a:buNone/>
            </a:pPr>
            <a:r>
              <a:rPr lang="ru-RU" b="1" dirty="0" smtClean="0"/>
              <a:t>                 ИНН/КПП 7708033140/771001001                  </a:t>
            </a:r>
          </a:p>
          <a:p>
            <a:pPr>
              <a:buNone/>
            </a:pPr>
            <a:r>
              <a:rPr lang="ru-RU" b="1" dirty="0" smtClean="0"/>
              <a:t>                                                                </a:t>
            </a:r>
          </a:p>
          <a:p>
            <a:pPr>
              <a:buNone/>
            </a:pPr>
            <a:r>
              <a:rPr lang="ru-RU" b="1" dirty="0" smtClean="0"/>
              <a:t>     ____________ N ___________                                   ┌───               ───┐   </a:t>
            </a:r>
          </a:p>
          <a:p>
            <a:pPr>
              <a:buNone/>
            </a:pPr>
            <a:r>
              <a:rPr lang="ru-RU" b="1" dirty="0" smtClean="0"/>
              <a:t>                                                           </a:t>
            </a:r>
          </a:p>
          <a:p>
            <a:pPr>
              <a:buNone/>
            </a:pPr>
            <a:r>
              <a:rPr lang="ru-RU" b="1" dirty="0" smtClean="0"/>
              <a:t>     На N _______ от __________                                </a:t>
            </a:r>
          </a:p>
          <a:p>
            <a:pPr>
              <a:buNone/>
            </a:pPr>
            <a:r>
              <a:rPr lang="ru-RU" b="1" dirty="0" smtClean="0"/>
              <a:t>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└────────────────────────────────────────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реквизитов: продольное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718C-FD57-40D9-ABF7-2A5E86A37D4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2780929"/>
            <a:ext cx="10972800" cy="32263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┌───────────────────────────────────────────────────────</a:t>
            </a:r>
          </a:p>
          <a:p>
            <a:pPr>
              <a:buNone/>
            </a:pPr>
            <a:r>
              <a:rPr lang="ru-RU" dirty="0" smtClean="0"/>
              <a:t>│                                                               </a:t>
            </a:r>
          </a:p>
          <a:p>
            <a:pPr algn="ctr">
              <a:buNone/>
            </a:pPr>
            <a:r>
              <a:rPr lang="ru-RU" sz="4900" b="1" dirty="0" smtClean="0"/>
              <a:t>РОСАРХИВ</a:t>
            </a:r>
          </a:p>
          <a:p>
            <a:pPr algn="ctr">
              <a:buNone/>
            </a:pPr>
            <a:r>
              <a:rPr lang="ru-RU" sz="4900" b="1" dirty="0" smtClean="0"/>
              <a:t>Государственное учреждение</a:t>
            </a:r>
          </a:p>
          <a:p>
            <a:pPr algn="ctr">
              <a:buNone/>
            </a:pPr>
            <a:r>
              <a:rPr lang="ru-RU" sz="4900" b="1" dirty="0" smtClean="0"/>
              <a:t>Всероссийский научно-исследовательский институт</a:t>
            </a:r>
          </a:p>
          <a:p>
            <a:pPr algn="ctr">
              <a:buNone/>
            </a:pPr>
            <a:r>
              <a:rPr lang="ru-RU" sz="4900" b="1" dirty="0" smtClean="0"/>
              <a:t>документоведения и архивного дела</a:t>
            </a:r>
          </a:p>
          <a:p>
            <a:pPr algn="ctr">
              <a:buNone/>
            </a:pPr>
            <a:r>
              <a:rPr lang="ru-RU" sz="4900" b="1" dirty="0" smtClean="0"/>
              <a:t>   (ВНИИДАД)</a:t>
            </a:r>
          </a:p>
          <a:p>
            <a:pPr algn="ctr">
              <a:buNone/>
            </a:pPr>
            <a:r>
              <a:rPr lang="ru-RU" sz="4900" b="1" dirty="0" smtClean="0"/>
              <a:t>________________                      N ____________</a:t>
            </a:r>
          </a:p>
          <a:p>
            <a:pPr algn="ctr">
              <a:buNone/>
            </a:pPr>
            <a:r>
              <a:rPr lang="ru-RU" sz="4900" b="1" dirty="0" smtClean="0"/>
              <a:t>Москва</a:t>
            </a:r>
          </a:p>
          <a:p>
            <a:pPr>
              <a:buNone/>
            </a:pPr>
            <a:r>
              <a:rPr lang="ru-RU" dirty="0" smtClean="0"/>
              <a:t>└───────────────────────────────────────────────────────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21825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Виды бланков документов: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общий бланк;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бланк письма;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бланк конкретного вида документа</a:t>
            </a: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718C-FD57-40D9-ABF7-2A5E86A37D4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908721"/>
            <a:ext cx="10972800" cy="509857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┌────────────────────────────────────────</a:t>
            </a:r>
          </a:p>
          <a:p>
            <a:pPr>
              <a:buNone/>
            </a:pPr>
            <a:r>
              <a:rPr lang="ru-RU" dirty="0" smtClean="0"/>
              <a:t>│                                                               </a:t>
            </a:r>
          </a:p>
          <a:p>
            <a:pPr algn="ctr">
              <a:buNone/>
            </a:pPr>
            <a:r>
              <a:rPr lang="ru-RU" sz="4900" b="1" dirty="0" smtClean="0"/>
              <a:t>РОСАРХИВ</a:t>
            </a:r>
          </a:p>
          <a:p>
            <a:pPr algn="ctr">
              <a:buNone/>
            </a:pPr>
            <a:r>
              <a:rPr lang="ru-RU" sz="4900" b="1" dirty="0" smtClean="0"/>
              <a:t>Государственное учреждение</a:t>
            </a:r>
          </a:p>
          <a:p>
            <a:pPr algn="ctr">
              <a:buNone/>
            </a:pPr>
            <a:r>
              <a:rPr lang="ru-RU" sz="4900" b="1" dirty="0" smtClean="0"/>
              <a:t>Всероссийский научно-исследовательский институт</a:t>
            </a:r>
          </a:p>
          <a:p>
            <a:pPr algn="ctr">
              <a:buNone/>
            </a:pPr>
            <a:r>
              <a:rPr lang="ru-RU" sz="4900" b="1" dirty="0" smtClean="0"/>
              <a:t>документоведения и архивного дела</a:t>
            </a:r>
          </a:p>
          <a:p>
            <a:pPr algn="ctr">
              <a:buNone/>
            </a:pPr>
            <a:r>
              <a:rPr lang="ru-RU" sz="4900" b="1" dirty="0" smtClean="0"/>
              <a:t>   (ВНИИДАД)</a:t>
            </a:r>
          </a:p>
          <a:p>
            <a:pPr algn="ctr">
              <a:buNone/>
            </a:pPr>
            <a:endParaRPr lang="ru-RU" sz="4900" b="1" dirty="0" smtClean="0"/>
          </a:p>
          <a:p>
            <a:pPr algn="ctr">
              <a:buNone/>
            </a:pPr>
            <a:r>
              <a:rPr lang="ru-RU" sz="4900" b="1" dirty="0" smtClean="0"/>
              <a:t>ПРИКАЗ</a:t>
            </a:r>
          </a:p>
          <a:p>
            <a:pPr algn="ctr">
              <a:buNone/>
            </a:pPr>
            <a:r>
              <a:rPr lang="ru-RU" sz="4900" b="1" dirty="0" smtClean="0"/>
              <a:t>________________                      N ____________</a:t>
            </a:r>
          </a:p>
          <a:p>
            <a:pPr algn="ctr">
              <a:buNone/>
            </a:pPr>
            <a:r>
              <a:rPr lang="ru-RU" sz="4900" b="1" dirty="0" smtClean="0"/>
              <a:t>Москва</a:t>
            </a:r>
          </a:p>
          <a:p>
            <a:pPr>
              <a:buNone/>
            </a:pPr>
            <a:r>
              <a:rPr lang="ru-RU" dirty="0" smtClean="0"/>
              <a:t>└────────────────────────────────────────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718C-FD57-40D9-ABF7-2A5E86A37D4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План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ClrTx/>
              <a:buFont typeface="+mj-lt"/>
              <a:buAutoNum type="arabicPeriod"/>
            </a:pPr>
            <a:r>
              <a:rPr lang="ru-RU" sz="3200" b="1" dirty="0" smtClean="0"/>
              <a:t>Документ: понятие, общие требования к документам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sz="3200" b="1" dirty="0" smtClean="0"/>
              <a:t>Унифицированные системы документации 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sz="3200" b="1" dirty="0" smtClean="0"/>
              <a:t>Формуляр-образец, реквизиты и бланки</a:t>
            </a:r>
          </a:p>
          <a:p>
            <a:pPr marL="514350" lvl="0" indent="-514350">
              <a:buClrTx/>
              <a:buFont typeface="+mj-lt"/>
              <a:buAutoNum type="arabicPeriod"/>
            </a:pPr>
            <a:r>
              <a:rPr lang="ru-RU" sz="3200" b="1" dirty="0" smtClean="0"/>
              <a:t>Требования к оформлению реквизитов организационно-распорядительных документов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0C6E-F2CA-409D-B490-5514F66AD30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0 .... 1 ...........2........3 ........4........5 ........6.........7</a:t>
            </a:r>
          </a:p>
          <a:p>
            <a:pPr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5 уд. 16 уд. 24 уд. 32 уд. 40 уд. 48 уд. 56 уд.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Расположение реквизитов: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718C-FD57-40D9-ABF7-2A5E86A37D4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333375"/>
          <a:ext cx="109728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  <a:gridCol w="548640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01 - Государственный герб Российской Федерации;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02 - герб субъекта Российской Федерации;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03 - эмблема организации или товарный знак (</a:t>
                      </a:r>
                      <a:r>
                        <a:rPr kumimoji="0" lang="ru-RU" sz="16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обслуживания);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04 - код организации;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05 - основной государственный регистрационный номер (ОГРН) юридического лица;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06 - идентификационный номер налогоплательщика/код причины постановки на учет (ИНН/КПП);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07 - код формы документа;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08 - наименование организации;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09 - справочные данные об организации;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10 - наименование вида документа;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11 - дата документа;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12 - регистрационный номер документа;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13 - ссылка на регистрационный номер и дату документа;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14 - место составления или издания документа;</a:t>
                      </a:r>
                    </a:p>
                    <a:p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15 - адресат;</a:t>
                      </a:r>
                    </a:p>
                    <a:p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16 - гриф утверждения документа;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17 - резолюция;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18 - заголовок к тексту;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19 - отметка о контроле;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20 - текст документа;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21 - отметка о наличии приложения;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22 - подпись;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23 - гриф согласования документа;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24 - визы согласования документа;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25 - оттиск печати;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26 - отметка о заверении копии;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27 - отметка об исполнителе;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28 - отметка об исполнении документа и направлении его в дело;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29 - отметка о поступлении документа в организацию;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30 - идентификатор электронной копии документа.</a:t>
                      </a:r>
                    </a:p>
                    <a:p>
                      <a:r>
                        <a:rPr lang="ru-RU" smtClean="0"/>
                        <a:t>(31- </a:t>
                      </a:r>
                      <a:r>
                        <a:rPr kumimoji="0" lang="ru-RU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гриф ограничения доступа к документу)</a:t>
                      </a:r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718C-FD57-40D9-ABF7-2A5E86A37D4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562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Государственный герб Российской Федерации (реквизит 01)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im1-tub-ru.yandex.net/i?id=3aef9b25ac6f5e82b407f221110defab&amp;n=33&amp;h=19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424" y="1772816"/>
            <a:ext cx="4704523" cy="417646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https://im2-tub-ru.yandex.net/i?id=277720d1d01e8ed316ae27761e1c392d&amp;n=33&amp;h=190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4032" y="1772816"/>
            <a:ext cx="4355571" cy="417646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718C-FD57-40D9-ABF7-2A5E86A37D4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51056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Герб субъекта Российской Федерации (реквизит 0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Profiles\tanaevazr\Мои документы\Мои рисунки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1687" y="1481137"/>
            <a:ext cx="5024580" cy="51871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718C-FD57-40D9-ABF7-2A5E86A37D4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464024"/>
            <a:ext cx="10972800" cy="100993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эмблема организации или товарный знак (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обслуживания)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Profiles\tanaevazr\Мои документы\Мои рисунки\-qp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484784"/>
            <a:ext cx="4896544" cy="50479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051" name="Picture 3" descr="C:\Profiles\tanaevazr\Мои документы\Мои рисунки\0d6d3f5c3e460150dcee4b85c05615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4582" y="1221708"/>
            <a:ext cx="4999479" cy="5306169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718C-FD57-40D9-ABF7-2A5E86A37D4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┌────────────────────────────────────────</a:t>
            </a:r>
          </a:p>
          <a:p>
            <a:pPr>
              <a:buNone/>
            </a:pPr>
            <a:r>
              <a:rPr lang="ru-RU" b="1" dirty="0" smtClean="0"/>
              <a:t>                                                           РОСАРХИВ                            </a:t>
            </a:r>
            <a:endParaRPr lang="en-US" b="1" dirty="0" smtClean="0"/>
          </a:p>
          <a:p>
            <a:pPr>
              <a:buNone/>
            </a:pPr>
            <a:r>
              <a:rPr lang="ru-RU" b="1" dirty="0" smtClean="0"/>
              <a:t>Государственное учреждение                  </a:t>
            </a:r>
          </a:p>
          <a:p>
            <a:pPr>
              <a:buNone/>
            </a:pPr>
            <a:r>
              <a:rPr lang="ru-RU" b="1" dirty="0" smtClean="0"/>
              <a:t>  Всероссийский научно-исследовательский      институт </a:t>
            </a:r>
            <a:endParaRPr lang="en-US" b="1" dirty="0" smtClean="0"/>
          </a:p>
          <a:p>
            <a:pPr>
              <a:buNone/>
            </a:pPr>
            <a:r>
              <a:rPr lang="ru-RU" b="1" dirty="0" smtClean="0"/>
              <a:t>документоведения и архивного дела                                 </a:t>
            </a:r>
            <a:endParaRPr lang="en-US" b="1" dirty="0" smtClean="0"/>
          </a:p>
          <a:p>
            <a:pPr>
              <a:buNone/>
            </a:pPr>
            <a:r>
              <a:rPr lang="ru-RU" b="1" dirty="0" smtClean="0"/>
              <a:t> (ВНИИДАД)                                        </a:t>
            </a:r>
            <a:endParaRPr lang="en-US" b="1" dirty="0" smtClean="0"/>
          </a:p>
          <a:p>
            <a:pPr>
              <a:buNone/>
            </a:pPr>
            <a:r>
              <a:rPr lang="ru-RU" b="1" dirty="0" smtClean="0"/>
              <a:t>Профсоюзная ул., д. 82, Москва, 117393             </a:t>
            </a:r>
          </a:p>
          <a:p>
            <a:pPr>
              <a:buNone/>
            </a:pPr>
            <a:r>
              <a:rPr lang="ru-RU" b="1" dirty="0" smtClean="0"/>
              <a:t>       Тел./факс (095) 718-78-74. </a:t>
            </a:r>
            <a:r>
              <a:rPr lang="ru-RU" b="1" dirty="0" err="1" smtClean="0"/>
              <a:t>E-mail</a:t>
            </a:r>
            <a:r>
              <a:rPr lang="ru-RU" b="1" dirty="0" smtClean="0"/>
              <a:t>: </a:t>
            </a:r>
            <a:r>
              <a:rPr lang="ru-RU" b="1" dirty="0" err="1" smtClean="0"/>
              <a:t>mail@vniidad.ru</a:t>
            </a:r>
            <a:r>
              <a:rPr lang="ru-RU" b="1" dirty="0" smtClean="0"/>
              <a:t>       </a:t>
            </a:r>
          </a:p>
          <a:p>
            <a:pPr>
              <a:buNone/>
            </a:pPr>
            <a:r>
              <a:rPr lang="ru-RU" b="1" dirty="0" smtClean="0"/>
              <a:t>              ОКПО 0284270 8, ОГРН 1027700380795,               </a:t>
            </a:r>
          </a:p>
          <a:p>
            <a:pPr>
              <a:buNone/>
            </a:pPr>
            <a:r>
              <a:rPr lang="ru-RU" b="1" dirty="0" smtClean="0"/>
              <a:t>                 ИНН/КПП 7708033140/771001001                  </a:t>
            </a:r>
          </a:p>
          <a:p>
            <a:pPr>
              <a:buNone/>
            </a:pPr>
            <a:r>
              <a:rPr lang="ru-RU" b="1" dirty="0" smtClean="0"/>
              <a:t>                                                                </a:t>
            </a:r>
          </a:p>
          <a:p>
            <a:pPr>
              <a:buNone/>
            </a:pPr>
            <a:r>
              <a:rPr lang="ru-RU" b="1" dirty="0" smtClean="0"/>
              <a:t>     ____________ N ___________                                   ┌───               ───┐   </a:t>
            </a:r>
          </a:p>
          <a:p>
            <a:pPr>
              <a:buNone/>
            </a:pPr>
            <a:r>
              <a:rPr lang="ru-RU" b="1" dirty="0" smtClean="0"/>
              <a:t>                                                           </a:t>
            </a:r>
          </a:p>
          <a:p>
            <a:pPr>
              <a:buNone/>
            </a:pPr>
            <a:r>
              <a:rPr lang="ru-RU" b="1" dirty="0" smtClean="0"/>
              <a:t>     На N _______ от __________                                </a:t>
            </a:r>
          </a:p>
          <a:p>
            <a:pPr>
              <a:buNone/>
            </a:pPr>
            <a:r>
              <a:rPr lang="ru-RU" b="1" dirty="0" smtClean="0"/>
              <a:t>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└────────────────────────────────────────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реквизитов: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718C-FD57-40D9-ABF7-2A5E86A37D4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476672"/>
            <a:ext cx="10972800" cy="612068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2900" b="1" dirty="0" smtClean="0"/>
              <a:t>				Минюст России</a:t>
            </a:r>
          </a:p>
          <a:p>
            <a:pPr algn="just">
              <a:buNone/>
            </a:pPr>
            <a:r>
              <a:rPr lang="ru-RU" sz="2900" b="1" dirty="0" smtClean="0"/>
              <a:t>                                 	Департамент информатизации</a:t>
            </a:r>
          </a:p>
          <a:p>
            <a:pPr algn="just">
              <a:buNone/>
            </a:pPr>
            <a:r>
              <a:rPr lang="ru-RU" sz="2900" b="1" dirty="0" smtClean="0"/>
              <a:t>                                 	и научно-технического обеспечения</a:t>
            </a:r>
          </a:p>
          <a:p>
            <a:pPr algn="just">
              <a:buNone/>
            </a:pPr>
            <a:r>
              <a:rPr lang="ru-RU" sz="2900" b="1" dirty="0" smtClean="0"/>
              <a:t> </a:t>
            </a:r>
          </a:p>
          <a:p>
            <a:pPr algn="just">
              <a:buNone/>
            </a:pPr>
            <a:r>
              <a:rPr lang="ru-RU" sz="2900" b="1" dirty="0" smtClean="0"/>
              <a:t>				Генеральному директору</a:t>
            </a:r>
          </a:p>
          <a:p>
            <a:pPr algn="just">
              <a:buNone/>
            </a:pPr>
            <a:r>
              <a:rPr lang="ru-RU" sz="2900" b="1" dirty="0" smtClean="0"/>
              <a:t>                                    ОАО "Северные регионы"</a:t>
            </a:r>
          </a:p>
          <a:p>
            <a:pPr algn="just">
              <a:buNone/>
            </a:pPr>
            <a:r>
              <a:rPr lang="ru-RU" sz="2900" b="1" dirty="0" smtClean="0"/>
              <a:t>                                    В.А. Лагунину</a:t>
            </a:r>
          </a:p>
          <a:p>
            <a:pPr algn="just">
              <a:buNone/>
            </a:pPr>
            <a:r>
              <a:rPr lang="ru-RU" sz="2900" b="1" dirty="0" smtClean="0"/>
              <a:t> </a:t>
            </a:r>
          </a:p>
          <a:p>
            <a:pPr algn="just">
              <a:buNone/>
            </a:pPr>
            <a:r>
              <a:rPr lang="ru-RU" sz="2900" b="1" dirty="0" smtClean="0"/>
              <a:t>или</a:t>
            </a:r>
          </a:p>
          <a:p>
            <a:pPr algn="just">
              <a:buNone/>
            </a:pPr>
            <a:r>
              <a:rPr lang="ru-RU" sz="2900" b="1" dirty="0" smtClean="0"/>
              <a:t> </a:t>
            </a:r>
          </a:p>
          <a:p>
            <a:pPr algn="just">
              <a:buNone/>
            </a:pPr>
            <a:r>
              <a:rPr lang="ru-RU" sz="2900" b="1" dirty="0" smtClean="0"/>
              <a:t>                                   АО "</a:t>
            </a:r>
            <a:r>
              <a:rPr lang="ru-RU" sz="2900" b="1" dirty="0" err="1" smtClean="0"/>
              <a:t>Электроцентромонтаж</a:t>
            </a:r>
            <a:r>
              <a:rPr lang="ru-RU" sz="2900" b="1" dirty="0" smtClean="0"/>
              <a:t>"</a:t>
            </a:r>
          </a:p>
          <a:p>
            <a:pPr algn="just">
              <a:buNone/>
            </a:pPr>
            <a:r>
              <a:rPr lang="ru-RU" sz="2900" b="1" dirty="0" smtClean="0"/>
              <a:t>                                   Главному бухгалтеру</a:t>
            </a:r>
          </a:p>
          <a:p>
            <a:pPr algn="just">
              <a:buNone/>
            </a:pPr>
            <a:r>
              <a:rPr lang="ru-RU" sz="2900" b="1" dirty="0" smtClean="0"/>
              <a:t>                                   В.М. </a:t>
            </a:r>
            <a:r>
              <a:rPr lang="ru-RU" sz="2900" b="1" dirty="0" err="1" smtClean="0"/>
              <a:t>Кочетову</a:t>
            </a:r>
            <a:endParaRPr lang="ru-RU" sz="2900" b="1" dirty="0" smtClean="0"/>
          </a:p>
          <a:p>
            <a:pPr algn="just">
              <a:buNone/>
            </a:pPr>
            <a:r>
              <a:rPr lang="ru-RU" sz="2900" b="1" dirty="0" smtClean="0"/>
              <a:t>  </a:t>
            </a:r>
          </a:p>
          <a:p>
            <a:pPr algn="just">
              <a:buNone/>
            </a:pPr>
            <a:r>
              <a:rPr lang="ru-RU" sz="2900" b="1" dirty="0" smtClean="0"/>
              <a:t>                                   Администрации районов</a:t>
            </a:r>
          </a:p>
          <a:p>
            <a:pPr algn="just">
              <a:buNone/>
            </a:pPr>
            <a:r>
              <a:rPr lang="ru-RU" sz="2900" b="1" dirty="0" smtClean="0"/>
              <a:t>                                   Московской области</a:t>
            </a:r>
          </a:p>
          <a:p>
            <a:pPr algn="just">
              <a:buNone/>
            </a:pPr>
            <a:r>
              <a:rPr lang="ru-RU" sz="2900" b="1" dirty="0" smtClean="0"/>
              <a:t>  </a:t>
            </a:r>
          </a:p>
          <a:p>
            <a:pPr algn="just">
              <a:buNone/>
            </a:pPr>
            <a:r>
              <a:rPr lang="ru-RU" sz="2900" b="1" dirty="0" smtClean="0"/>
              <a:t>                                    Главному редактору</a:t>
            </a:r>
          </a:p>
          <a:p>
            <a:pPr algn="just">
              <a:buNone/>
            </a:pPr>
            <a:r>
              <a:rPr lang="ru-RU" sz="2900" b="1" dirty="0" smtClean="0"/>
              <a:t>                                    Издательского дома</a:t>
            </a:r>
          </a:p>
          <a:p>
            <a:pPr algn="just">
              <a:buNone/>
            </a:pPr>
            <a:r>
              <a:rPr lang="ru-RU" sz="2900" b="1" dirty="0" smtClean="0"/>
              <a:t>                                     "</a:t>
            </a:r>
            <a:r>
              <a:rPr lang="ru-RU" sz="2900" b="1" dirty="0" err="1" smtClean="0"/>
              <a:t>Медиадом</a:t>
            </a:r>
            <a:r>
              <a:rPr lang="ru-RU" sz="2900" b="1" dirty="0" smtClean="0"/>
              <a:t>"</a:t>
            </a:r>
          </a:p>
          <a:p>
            <a:pPr algn="just">
              <a:buNone/>
            </a:pPr>
            <a:r>
              <a:rPr lang="ru-RU" sz="2900" b="1" dirty="0" smtClean="0"/>
              <a:t>                                     Н.В. Семиной</a:t>
            </a:r>
          </a:p>
          <a:p>
            <a:pPr algn="just">
              <a:buNone/>
            </a:pPr>
            <a:r>
              <a:rPr lang="ru-RU" sz="3000" dirty="0" smtClean="0"/>
              <a:t> 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718C-FD57-40D9-ABF7-2A5E86A37D4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609600" y="404814"/>
            <a:ext cx="10972800" cy="5602287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		  УТВЕРЖДАЮ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Президент ЗАО "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Ростекстиль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Личная подпись      В.А. Степанов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Дата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УТВЕРЖДАЮ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Генеральный директор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АО "Электронные технологии"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Личная подпись      Л.В. Кузнецов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Дата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718C-FD57-40D9-ABF7-2A5E86A37D4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23392" y="980729"/>
            <a:ext cx="10972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                            </a:t>
            </a:r>
            <a:r>
              <a:rPr lang="ru-RU" b="1" dirty="0" smtClean="0"/>
              <a:t>Морозовой Н.В.</a:t>
            </a:r>
          </a:p>
          <a:p>
            <a:pPr>
              <a:buNone/>
            </a:pPr>
            <a:r>
              <a:rPr lang="ru-RU" b="1" dirty="0" smtClean="0"/>
              <a:t>                                 Федосеевой Н.А.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b="1" dirty="0" smtClean="0"/>
              <a:t>                                 Прошу подготовить проект</a:t>
            </a:r>
          </a:p>
          <a:p>
            <a:pPr>
              <a:buNone/>
            </a:pPr>
            <a:r>
              <a:rPr lang="ru-RU" b="1" dirty="0" smtClean="0"/>
              <a:t>                                 договора с Консалтинговой                     			       группой</a:t>
            </a:r>
          </a:p>
          <a:p>
            <a:pPr>
              <a:buNone/>
            </a:pPr>
            <a:r>
              <a:rPr lang="ru-RU" b="1" dirty="0" smtClean="0"/>
              <a:t>                                 "ТЕРМИКА" к 05.10.2003</a:t>
            </a:r>
          </a:p>
          <a:p>
            <a:pPr>
              <a:buNone/>
            </a:pPr>
            <a:r>
              <a:rPr lang="ru-RU" b="1" dirty="0" smtClean="0"/>
              <a:t>                                 Личная подпись</a:t>
            </a:r>
          </a:p>
          <a:p>
            <a:pPr>
              <a:buNone/>
            </a:pPr>
            <a:r>
              <a:rPr lang="ru-RU" b="1" dirty="0" smtClean="0"/>
              <a:t>                                 Дата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718C-FD57-40D9-ABF7-2A5E86A37D4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620689"/>
            <a:ext cx="10972800" cy="53866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Приложение: на 5 л. в 2 экз.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Приложение: 1. Положение   об     Управлении     регионального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кредитования на 5 л. в 1 экз.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Правила  подготовки  документов на  7  л.  в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экз.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718C-FD57-40D9-ABF7-2A5E86A37D4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2264"/>
            <a:ext cx="10972800" cy="66874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Документ: понятие, общие требования к документам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392072"/>
            <a:ext cx="10972800" cy="493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ДОКУМЕНТ</a:t>
            </a:r>
            <a:r>
              <a:rPr lang="ru-RU" b="1" dirty="0" smtClean="0"/>
              <a:t> (от лат. означает "доказательство") </a:t>
            </a:r>
            <a:r>
              <a:rPr lang="ru-RU" b="1" dirty="0" smtClean="0">
                <a:sym typeface="Symbol"/>
              </a:rPr>
              <a:t></a:t>
            </a:r>
            <a:r>
              <a:rPr lang="ru-RU" b="1" dirty="0" smtClean="0"/>
              <a:t> </a:t>
            </a:r>
          </a:p>
          <a:p>
            <a:pPr>
              <a:buNone/>
            </a:pPr>
            <a:endParaRPr lang="ru-RU" b="1" dirty="0" smtClean="0"/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    это метод закрепления разными способами на специальном материале информации о фактах, действий, явлений объективной действительности и разумной деятельности человека. 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 это зафиксированная на носителе информация с реквизитами, позволяющими ее идентифицировать. (ГОСТ Р 7.0.8-2013)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0C6E-F2CA-409D-B490-5514F66AD30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332657"/>
            <a:ext cx="10972800" cy="56746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Вице-президент Ассоциации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региональных предприятий         Личная подпись       А.А. Борисов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            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Заместитель директора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научной работе                 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научной работе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подпись      Ю.Г. Демидов  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подпись  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К.И. Игнатьев</a:t>
            </a:r>
          </a:p>
          <a:p>
            <a:pPr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Председатель комиссии        Личная подпись       В.Д.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Банасюкевич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Члены комиссии               Личная подпись       А.Н.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Сокова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Личная подпись       А.С. Красавин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Личная подпись       О.И. Рысков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718C-FD57-40D9-ABF7-2A5E86A37D4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609600" y="476250"/>
            <a:ext cx="10972800" cy="553085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Верно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Инспектор службы кадров 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подпись Т.С. Иванов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Дата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718C-FD57-40D9-ABF7-2A5E86A37D4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548681"/>
            <a:ext cx="10972800" cy="5458611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В.А. Жуков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924 45 67</a:t>
            </a: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Савина Наталья Евгеньевна 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406 50 28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экз. 1 - в адресат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экз. 2-в дело 03-15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экз. 3 - в Управление персоналом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718C-FD57-40D9-ABF7-2A5E86A37D4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15279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Документ: общие требования к документам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78675"/>
            <a:ext cx="10972800" cy="464592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ТРЕБОВАНИЕ К ДОКУМЕНТАМ:</a:t>
            </a:r>
          </a:p>
          <a:p>
            <a:r>
              <a:rPr lang="ru-RU" b="1" dirty="0" smtClean="0"/>
              <a:t>1. Документ должен издаваться полноправным органом или лицом в соответствии с его компетенцией.</a:t>
            </a:r>
          </a:p>
          <a:p>
            <a:r>
              <a:rPr lang="ru-RU" b="1" dirty="0" smtClean="0"/>
              <a:t>2. Документ не должен противоречить действующему законодательству и директивным указанием вышестоящих органов.</a:t>
            </a:r>
          </a:p>
          <a:p>
            <a:r>
              <a:rPr lang="ru-RU" b="1" dirty="0" smtClean="0"/>
              <a:t>3. Документ должен быть достоверным и отвечать заданиям конкретного руководства, т.е. основываться на фактах и вмещать конкретные и реальные пропозиции или указания.</a:t>
            </a:r>
          </a:p>
          <a:p>
            <a:r>
              <a:rPr lang="ru-RU" b="1" dirty="0" smtClean="0"/>
              <a:t>4. Документ должен быть составлен в установленной форме.</a:t>
            </a:r>
          </a:p>
          <a:p>
            <a:r>
              <a:rPr lang="ru-RU" b="1" dirty="0" smtClean="0"/>
              <a:t>5. Документ должен быть безукоризненно отредактирован и оформлен.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0C6E-F2CA-409D-B490-5514F66AD30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066" y="690441"/>
            <a:ext cx="10972800" cy="592449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Официальный документ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719618"/>
            <a:ext cx="10972800" cy="4604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Официальный документ - </a:t>
            </a:r>
            <a:r>
              <a:rPr lang="ru-RU" sz="2800" b="1" dirty="0" smtClean="0"/>
              <a:t>это документ, созданный организацией, должностным лицом или гражданином, оформленный в установленном порядке. (ГОСТ Р 7.0.8-2013)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Юридическая сила документа- </a:t>
            </a:r>
            <a:r>
              <a:rPr lang="ru-RU" sz="2800" b="1" dirty="0" smtClean="0"/>
              <a:t>это свойство официального документа вызывать правовые последствия.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Требования:</a:t>
            </a:r>
          </a:p>
          <a:p>
            <a:pPr>
              <a:buNone/>
            </a:pPr>
            <a:r>
              <a:rPr lang="ru-RU" sz="2800" b="1" dirty="0" smtClean="0"/>
              <a:t>1. Соответствие действующему законодательству. </a:t>
            </a:r>
          </a:p>
          <a:p>
            <a:pPr>
              <a:buNone/>
            </a:pPr>
            <a:r>
              <a:rPr lang="ru-RU" sz="2800" b="1" dirty="0" smtClean="0"/>
              <a:t>2. Издание уполномоченным органом или должностным лицом.</a:t>
            </a:r>
          </a:p>
          <a:p>
            <a:pPr>
              <a:buNone/>
            </a:pPr>
            <a:r>
              <a:rPr lang="ru-RU" sz="2800" b="1" dirty="0" smtClean="0"/>
              <a:t>3. Соответствие оформления документу конкретного вида.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0C6E-F2CA-409D-B490-5514F66AD30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Функции документа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/>
              <a:t>1) информационные функции (собственно информационная, социальная, политическая и коммуникативная);</a:t>
            </a:r>
          </a:p>
          <a:p>
            <a:r>
              <a:rPr lang="ru-RU" sz="2800" b="1" dirty="0" smtClean="0"/>
              <a:t>2) функции, обеспечивающие процесс управления (управленческая, правовая, учетная);</a:t>
            </a:r>
          </a:p>
          <a:p>
            <a:r>
              <a:rPr lang="ru-RU" sz="2800" b="1" dirty="0" smtClean="0"/>
              <a:t>3) функции, носящие культурно-исторический характер (культурная, функция исторического источника).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0C6E-F2CA-409D-B490-5514F66AD30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1081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Функции документа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746913"/>
            <a:ext cx="10972800" cy="4577687"/>
          </a:xfrm>
        </p:spPr>
        <p:txBody>
          <a:bodyPr>
            <a:normAutofit fontScale="77500" lnSpcReduction="20000"/>
          </a:bodyPr>
          <a:lstStyle/>
          <a:p>
            <a:r>
              <a:rPr lang="ru-RU" sz="3200" b="1" i="1" dirty="0" smtClean="0"/>
              <a:t>Информационная (</a:t>
            </a:r>
            <a:r>
              <a:rPr lang="ru-RU" sz="3200" dirty="0" smtClean="0"/>
              <a:t>материализация информации )</a:t>
            </a:r>
          </a:p>
          <a:p>
            <a:r>
              <a:rPr lang="ru-RU" sz="3200" b="1" i="1" dirty="0" smtClean="0"/>
              <a:t>Социальная (</a:t>
            </a:r>
            <a:r>
              <a:rPr lang="ru-RU" sz="2800" dirty="0" smtClean="0"/>
              <a:t>информация о процессах, происходящих в обществе) </a:t>
            </a:r>
            <a:endParaRPr lang="ru-RU" sz="3200" b="1" i="1" dirty="0" smtClean="0"/>
          </a:p>
          <a:p>
            <a:r>
              <a:rPr lang="ru-RU" sz="3200" b="1" i="1" dirty="0" smtClean="0"/>
              <a:t>Политическая (</a:t>
            </a:r>
            <a:r>
              <a:rPr lang="ru-RU" sz="2800" dirty="0" smtClean="0"/>
              <a:t>фиксирует и сохраняет информацию о политическом процессе)</a:t>
            </a:r>
            <a:endParaRPr lang="ru-RU" sz="3200" b="1" i="1" dirty="0" smtClean="0"/>
          </a:p>
          <a:p>
            <a:r>
              <a:rPr lang="ru-RU" sz="3200" b="1" i="1" dirty="0" smtClean="0"/>
              <a:t>Коммуникативная (</a:t>
            </a:r>
            <a:r>
              <a:rPr lang="ru-RU" sz="2800" dirty="0" smtClean="0"/>
              <a:t>передача информации во времени и пространстве)</a:t>
            </a:r>
            <a:endParaRPr lang="ru-RU" sz="3200" b="1" i="1" dirty="0" smtClean="0"/>
          </a:p>
          <a:p>
            <a:r>
              <a:rPr lang="ru-RU" sz="3200" b="1" i="1" dirty="0" smtClean="0"/>
              <a:t>Управленческой (</a:t>
            </a:r>
            <a:r>
              <a:rPr lang="ru-RU" sz="2800" dirty="0" smtClean="0"/>
              <a:t>документы, созданные для целей управления и в процессе его реализации, для обеспечения процесса принятия решения) </a:t>
            </a:r>
            <a:endParaRPr lang="ru-RU" sz="3200" b="1" i="1" dirty="0" smtClean="0"/>
          </a:p>
          <a:p>
            <a:r>
              <a:rPr lang="ru-RU" sz="3200" b="1" i="1" dirty="0" smtClean="0"/>
              <a:t>Правовой (</a:t>
            </a:r>
            <a:r>
              <a:rPr lang="ru-RU" sz="2400" dirty="0" smtClean="0"/>
              <a:t>документ выступает как регулятор различных сторон деятельности общества, государства)</a:t>
            </a:r>
            <a:endParaRPr lang="ru-RU" sz="3200" b="1" i="1" dirty="0" smtClean="0"/>
          </a:p>
          <a:p>
            <a:r>
              <a:rPr lang="ru-RU" sz="3200" b="1" i="1" dirty="0" smtClean="0"/>
              <a:t>Учетная (</a:t>
            </a:r>
            <a:r>
              <a:rPr lang="ru-RU" sz="2400" dirty="0" smtClean="0"/>
              <a:t>количественная  сторона содержащейся в документе информации)</a:t>
            </a:r>
            <a:endParaRPr lang="ru-RU" sz="3200" b="1" i="1" dirty="0" smtClean="0"/>
          </a:p>
          <a:p>
            <a:r>
              <a:rPr lang="ru-RU" sz="3200" b="1" i="1" dirty="0" smtClean="0"/>
              <a:t>Культурная (</a:t>
            </a:r>
            <a:r>
              <a:rPr lang="ru-RU" sz="2400" dirty="0" smtClean="0"/>
              <a:t>документ выступает в качестве средства закрепления и передачи культурной традиции, культурного наследия)</a:t>
            </a:r>
            <a:endParaRPr lang="ru-RU" sz="3200" b="1" i="1" dirty="0" smtClean="0"/>
          </a:p>
          <a:p>
            <a:r>
              <a:rPr lang="ru-RU" sz="3200" b="1" i="1" dirty="0" smtClean="0"/>
              <a:t>Историческая (</a:t>
            </a:r>
            <a:r>
              <a:rPr lang="ru-RU" sz="2400" dirty="0" smtClean="0"/>
              <a:t>юридическая, политическая и культурная </a:t>
            </a:r>
            <a:r>
              <a:rPr lang="ru-RU" sz="2400" smtClean="0"/>
              <a:t>значимость документа)</a:t>
            </a:r>
            <a:endParaRPr lang="ru-RU" sz="2400" dirty="0" smtClean="0"/>
          </a:p>
          <a:p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0C6E-F2CA-409D-B490-5514F66AD30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2446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Унифицированные системы документации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b="1" u="sng" dirty="0" smtClean="0">
                <a:latin typeface="Times New Roman" pitchFamily="18" charset="0"/>
                <a:cs typeface="Times New Roman" pitchFamily="18" charset="0"/>
              </a:rPr>
              <a:t>Совокупность документов, взаимосвязанных по признакам назначения, сферы деятельности и единых требований к их оформлению называется </a:t>
            </a:r>
          </a:p>
          <a:p>
            <a:pPr>
              <a:buNone/>
            </a:pPr>
            <a:r>
              <a:rPr lang="ru-RU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системой документации.</a:t>
            </a:r>
          </a:p>
          <a:p>
            <a:pPr>
              <a:buNone/>
            </a:pPr>
            <a:r>
              <a:rPr lang="ru-RU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Виды: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3200" b="1" i="1" dirty="0" smtClean="0"/>
              <a:t>Функциональная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3200" b="1" i="1" dirty="0" smtClean="0"/>
              <a:t>Отраслевая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00C6E-F2CA-409D-B490-5514F66AD30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481138"/>
          <a:ext cx="109728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016"/>
                <a:gridCol w="1152128"/>
                <a:gridCol w="779065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0252000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Документация по организационно-нормативному регулированию деятельности организации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0252031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Договор на производство работ (оказание услуг)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0252051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Должностная инструкция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0252111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Положение о структурном подразделении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0252131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Правила внутреннего трудового распорядка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0252211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Структура и штатная численность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0252251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Штатное расписание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59308"/>
            <a:ext cx="10972800" cy="1173708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"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«ОК 011-93. Общероссийский классификатор управленческой документации» (ОКУД)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(утв. Постановлением Госстандарта России от 30.12.1993 №299)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718C-FD57-40D9-ABF7-2A5E86A37D4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4732</TotalTime>
  <Words>1318</Words>
  <Application>Microsoft Office PowerPoint</Application>
  <PresentationFormat>Широкоэкранный</PresentationFormat>
  <Paragraphs>332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Calibri</vt:lpstr>
      <vt:lpstr>Constantia</vt:lpstr>
      <vt:lpstr>Symbol</vt:lpstr>
      <vt:lpstr>Times New Roman</vt:lpstr>
      <vt:lpstr>Wingdings</vt:lpstr>
      <vt:lpstr>Wingdings 2</vt:lpstr>
      <vt:lpstr>Поток</vt:lpstr>
      <vt:lpstr>Презентация PowerPoint</vt:lpstr>
      <vt:lpstr>План</vt:lpstr>
      <vt:lpstr>Документ: понятие, общие требования к документам</vt:lpstr>
      <vt:lpstr>Документ: общие требования к документам</vt:lpstr>
      <vt:lpstr>Официальный документ</vt:lpstr>
      <vt:lpstr>Функции документа</vt:lpstr>
      <vt:lpstr>Функции документа</vt:lpstr>
      <vt:lpstr>Унифицированные системы документации</vt:lpstr>
      <vt:lpstr>      "  «ОК 011-93. Общероссийский классификатор управленческой документации» (ОКУД) (утв. Постановлением Госстандарта России от 30.12.1993 №299)</vt:lpstr>
      <vt:lpstr>ОКУД предназначен для решения следующих задач:</vt:lpstr>
      <vt:lpstr>Унификация документов предполагает:</vt:lpstr>
      <vt:lpstr>Стандарт -это</vt:lpstr>
      <vt:lpstr>Унифицированная система документации (УСД)</vt:lpstr>
      <vt:lpstr>Унифицированная форма документа (УФД)</vt:lpstr>
      <vt:lpstr>Реквизиты:</vt:lpstr>
      <vt:lpstr>оформление реквизитов: угловое</vt:lpstr>
      <vt:lpstr>оформление реквизитов: продольное</vt:lpstr>
      <vt:lpstr>Виды бланков документов: - общий бланк; - бланк письма; - бланк конкретного вида документа</vt:lpstr>
      <vt:lpstr>Презентация PowerPoint</vt:lpstr>
      <vt:lpstr>Расположение реквизитов:</vt:lpstr>
      <vt:lpstr>Презентация PowerPoint</vt:lpstr>
      <vt:lpstr>Государственный герб Российской Федерации (реквизит 01)</vt:lpstr>
      <vt:lpstr>Герб субъекта Российской Федерации (реквизит 01)</vt:lpstr>
      <vt:lpstr>02 - эмблема организации или товарный знак (знак обслуживания)</vt:lpstr>
      <vt:lpstr>оформление реквизитов: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User</cp:lastModifiedBy>
  <cp:revision>677</cp:revision>
  <dcterms:created xsi:type="dcterms:W3CDTF">2016-01-15T10:45:04Z</dcterms:created>
  <dcterms:modified xsi:type="dcterms:W3CDTF">2025-11-20T10:30:55Z</dcterms:modified>
</cp:coreProperties>
</file>