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75808-C3F5-4F57-9AAB-9FCB7E0C9070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FE7D4-7E0F-499E-9CB0-A1D0259B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736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5-11-02T13:51:01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529 15473,'0'-21,"21"21,21 0,-20 0,20 0,-21 0,43 0,-1 0,-21 21,22-21,21 0,42 0,-85 0,0 0,1 0,-1 0,-21 0,0 0,22 0,-22 0,21 0,0 0,22 0,-22 0,1 0,-1 0,0 0,1 0,-1 0,0 0,-21 0,22 0,-22 0,0 0,21 0,-20 0,20 0,0 0,22 0,-22 0,0 0,-20 0,-1 0,42 0,-20 0,-22 0,21 0,22 0,-22 0,0 0,1 0,-1 0,0 0,22 0,-43 0,0 0,21 0,22 0,-1 0,1 0,-1 0,22 0,0 0,-1 0,43 0,0 0,0 0,0 0,-21 0,21 0,0 0,-21 0,-21 0,21 0,-43 0,1 0,-1 0,1 0,-1 0,-21 0,22 0,-1 0,1 0,21 0,20 0,-20 0,0 0,-22 0,22 0,0 0,42 0,0 0,-43 0,1 0,-22 0,1 0,-22 0,1 0,20 0,-21 0,1 0,-1 0,0 0,22 0,21 0,-22 0,1 0,-1 0,1 0,-22 0,21 0,1 0,-22 0,1 0,41 0,-41 0,20 0,1 0,20 0,-20 0,-1 0,1 0,-1 0,1 0,20 0,22 0,-42 0,-1 0,22 0,-22 0,1 0,-1 0,22 0,-21 0,-1 0,22 0,-22 0,22 0,21 0,-43 0,22 0,0 0,42 0,-43 0,1 0,-22 0,22 0,-21 0,20 0,22 0,-21 0,-1 0,1 0,0 0,21 0,-1 0,22 0,-21 0,21 0,-21 0,21 0,0 0,-42 0,-1 0,-20 0,-1 0,1-21,-1 21,1 0,-22 0,22 0,-1 0,1 0,20 0,1 0,-21 0,-1 0,1 0,20 0,-20 0,-22 0,22 0,-1 0,1 0,-1 0,1 0,-22 0,21 0,1 0,21 0,20 0,-20 0,-21 0,-1 0,1 0,-1 0,22 0,42 0,-43 0,43 0,-42 0,0 0,-22 0,1-21,-22 21,43 0,-22 0,1 0,-22 0,22 0,-1 0,-21 0,22 0,-22 0,22 0,-22 0,0 0,22 0,-1 0,-20 0,20 0,1 0,-22 0,22 0,-1 0,1 0,-22 0,21 0,1 0,-1 0,1 0,-1 0,1 0,21 0,-22 0,1 0,-22 0,21 0,1 0,-1 0,22 0,0 0,-22 0,1 0,20 0,1 0,0 0,-1 0,65 0,-1 0,-42 0,42 0,0 0,-63 0,20 0,-20 0,-21 0,20 0,-20 0,-1 0,1 0,-22 0,22 0,-43 0,42 0,-20 0,20 0,-21 0,22 0,-22 0,-21 0,1 0</inkml:trace>
  <inkml:trace contextRef="#ctx0" brushRef="#br0" timeOffset="62840.5942">8022 10329,'-21'0,"0"0,21 22,-22-1,22 0,0 0,0 21,0 1,-21-22,0 0,21 21,0-20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A3647-9534-453F-BB22-337ED18DBA98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8605F-5759-4E29-A353-279A33DF6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299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8605F-5759-4E29-A353-279A33DF69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52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8605F-5759-4E29-A353-279A33DF69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52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F7C6C-E501-408D-A2CF-DBB066EB5E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2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A7A3-B509-46E1-9EC6-5109949B7CD2}" type="datetime1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BD7D-CE13-4E29-A31B-61009EC32409}" type="datetime1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E993-37AF-4DCE-9A9A-831700FE0636}" type="datetime1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AC69-4EC3-4834-BCFE-6478A0C84375}" type="datetime1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6651-DEC9-456A-A837-F19CBC1636CB}" type="datetime1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9AEC-F0D5-4FC0-8539-6E5891386F39}" type="datetime1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B69D-1721-46A1-A850-E934ED361E6C}" type="datetime1">
              <a:rPr lang="ru-RU" smtClean="0"/>
              <a:t>23.03.2026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BC0A-8D9C-4383-A4B2-71BF98DF496D}" type="datetime1">
              <a:rPr lang="ru-RU" smtClean="0"/>
              <a:t>23.03.2026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4641-ABC9-40C9-B6D4-D3116FA84A1E}" type="datetime1">
              <a:rPr lang="ru-RU" smtClean="0"/>
              <a:t>23.03.2026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8452-6B12-4D97-91B4-3783046E7848}" type="datetime1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6B8E-5EF1-42F3-AFB2-290ABD96AF77}" type="datetime1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77753-520A-4935-81CB-61FEAC4A9199}" type="datetime1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2376264"/>
          </a:xfrm>
        </p:spPr>
        <p:txBody>
          <a:bodyPr>
            <a:normAutofit/>
          </a:bodyPr>
          <a:lstStyle/>
          <a:p>
            <a:r>
              <a:rPr lang="ru-RU" dirty="0" smtClean="0"/>
              <a:t>ОНГД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30238"/>
            <a:ext cx="7487368" cy="183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11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6937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63 и 32 % </a:t>
            </a:r>
            <a:r>
              <a:rPr lang="ru-RU" dirty="0"/>
              <a:t>– разведанные запасы нефти и газа на Среднем </a:t>
            </a:r>
            <a:r>
              <a:rPr lang="ru-RU" dirty="0" smtClean="0"/>
              <a:t>Востоке (от </a:t>
            </a:r>
            <a:r>
              <a:rPr lang="ru-RU" dirty="0"/>
              <a:t>мировых);</a:t>
            </a:r>
          </a:p>
          <a:p>
            <a:r>
              <a:rPr lang="ru-RU" b="1" dirty="0"/>
              <a:t>7 и 38 % </a:t>
            </a:r>
            <a:r>
              <a:rPr lang="ru-RU" dirty="0"/>
              <a:t>– разведанные запасы нефти и газа в России (</a:t>
            </a:r>
            <a:r>
              <a:rPr lang="ru-RU" dirty="0" smtClean="0"/>
              <a:t>от мировых</a:t>
            </a:r>
            <a:r>
              <a:rPr lang="ru-RU" dirty="0"/>
              <a:t>);</a:t>
            </a:r>
          </a:p>
          <a:p>
            <a:r>
              <a:rPr lang="ru-RU" b="1" dirty="0"/>
              <a:t>624 млн т в год </a:t>
            </a:r>
            <a:r>
              <a:rPr lang="ru-RU" dirty="0"/>
              <a:t>– максимальная добыча нефти в СССР (1988 г.);</a:t>
            </a:r>
          </a:p>
          <a:p>
            <a:r>
              <a:rPr lang="ru-RU" b="1" dirty="0"/>
              <a:t>303,4 млн т в год </a:t>
            </a:r>
            <a:r>
              <a:rPr lang="ru-RU" dirty="0"/>
              <a:t>– минимальная добыча нефти в России (1998 г.);</a:t>
            </a:r>
          </a:p>
          <a:p>
            <a:r>
              <a:rPr lang="ru-RU" b="1" dirty="0"/>
              <a:t>350 млн т в год </a:t>
            </a:r>
            <a:r>
              <a:rPr lang="ru-RU" dirty="0"/>
              <a:t>– прогнозы добычи нефти в России (на 2010 г.);</a:t>
            </a:r>
          </a:p>
          <a:p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26064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10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364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976664" cy="908720"/>
          </a:xfrm>
        </p:spPr>
        <p:txBody>
          <a:bodyPr>
            <a:noAutofit/>
          </a:bodyPr>
          <a:lstStyle/>
          <a:p>
            <a:r>
              <a:rPr lang="ru-RU" sz="2400" b="1" dirty="0"/>
              <a:t>2.Физико-химические свойства нефти, природного </a:t>
            </a:r>
            <a:r>
              <a:rPr lang="ru-RU" sz="2400" b="1" dirty="0" smtClean="0"/>
              <a:t>газа и </a:t>
            </a:r>
            <a:r>
              <a:rPr lang="ru-RU" sz="2400" b="1" dirty="0"/>
              <a:t>пластовой воды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2.1. Свойства </a:t>
            </a:r>
            <a:r>
              <a:rPr lang="ru-RU" b="1" dirty="0" smtClean="0"/>
              <a:t>нефти</a:t>
            </a:r>
          </a:p>
          <a:p>
            <a:r>
              <a:rPr lang="ru-RU" b="1" dirty="0"/>
              <a:t>Нефть – </a:t>
            </a:r>
            <a:r>
              <a:rPr lang="ru-RU" dirty="0"/>
              <a:t>горючая маслянистая жидкость, </a:t>
            </a:r>
            <a:r>
              <a:rPr lang="ru-RU" dirty="0" smtClean="0"/>
              <a:t>преимущественно темного </a:t>
            </a:r>
            <a:r>
              <a:rPr lang="ru-RU" dirty="0"/>
              <a:t>цвета, представляет собой смесь различных </a:t>
            </a:r>
            <a:r>
              <a:rPr lang="ru-RU" dirty="0" smtClean="0"/>
              <a:t>углеводородов. Цвет </a:t>
            </a:r>
            <a:r>
              <a:rPr lang="ru-RU" dirty="0"/>
              <a:t>нефти варьирует от светло-коричневого до темно-бурого </a:t>
            </a:r>
            <a:r>
              <a:rPr lang="ru-RU" dirty="0" smtClean="0"/>
              <a:t>и черного. В </a:t>
            </a:r>
            <a:r>
              <a:rPr lang="ru-RU" dirty="0"/>
              <a:t>нефти встречаются следующие группы углеводородов:</a:t>
            </a:r>
          </a:p>
          <a:p>
            <a:r>
              <a:rPr lang="ru-RU" dirty="0"/>
              <a:t>метановые (парафиновые) с общей формулой </a:t>
            </a:r>
            <a:r>
              <a:rPr lang="ru-RU" b="1" dirty="0"/>
              <a:t>СnН2n+2</a:t>
            </a:r>
            <a:r>
              <a:rPr lang="ru-RU" dirty="0"/>
              <a:t>;</a:t>
            </a:r>
          </a:p>
          <a:p>
            <a:r>
              <a:rPr lang="ru-RU" dirty="0"/>
              <a:t>нафтеновые – </a:t>
            </a:r>
            <a:r>
              <a:rPr lang="ru-RU" b="1" dirty="0"/>
              <a:t>С</a:t>
            </a:r>
            <a:r>
              <a:rPr lang="en-US" b="1" dirty="0"/>
              <a:t>n</a:t>
            </a:r>
            <a:r>
              <a:rPr lang="ru-RU" b="1" dirty="0"/>
              <a:t>Н2</a:t>
            </a:r>
            <a:r>
              <a:rPr lang="en-US" b="1" dirty="0" err="1"/>
              <a:t>ni</a:t>
            </a:r>
            <a:r>
              <a:rPr lang="en-US" dirty="0"/>
              <a:t>;</a:t>
            </a:r>
          </a:p>
          <a:p>
            <a:r>
              <a:rPr lang="ru-RU" dirty="0"/>
              <a:t>ароматические – </a:t>
            </a:r>
            <a:r>
              <a:rPr lang="ru-RU" b="1" dirty="0"/>
              <a:t>С</a:t>
            </a:r>
            <a:r>
              <a:rPr lang="en-US" b="1" dirty="0"/>
              <a:t>nH2n-6</a:t>
            </a:r>
            <a:r>
              <a:rPr lang="en-US" dirty="0"/>
              <a:t>.</a:t>
            </a:r>
          </a:p>
          <a:p>
            <a:r>
              <a:rPr lang="ru-RU" dirty="0"/>
              <a:t>Преобладают углеводороды метанового ряда.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2051720" cy="4485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Лекция 2 </a:t>
            </a: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26064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11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8516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76456" cy="43204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Углеводороды метанового ряда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21400"/>
            <a:ext cx="9033847" cy="554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26064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12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4868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Химический </a:t>
            </a:r>
            <a:r>
              <a:rPr lang="ru-RU" dirty="0"/>
              <a:t>состав нефти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" y="1556792"/>
            <a:ext cx="914101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26064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13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3253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</a:t>
            </a:r>
            <a:r>
              <a:rPr lang="ru-RU" dirty="0"/>
              <a:t>физические свойства нефти.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4462" y="692696"/>
            <a:ext cx="9144000" cy="616530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 </a:t>
            </a:r>
            <a:r>
              <a:rPr lang="ru-RU" b="1" i="1" dirty="0" smtClean="0"/>
              <a:t>Плотность </a:t>
            </a:r>
            <a:r>
              <a:rPr lang="ru-RU" b="1" dirty="0" smtClean="0"/>
              <a:t>(</a:t>
            </a:r>
            <a:r>
              <a:rPr lang="el-GR" dirty="0" smtClean="0"/>
              <a:t>ρ</a:t>
            </a:r>
            <a:r>
              <a:rPr lang="ru-RU" b="1" dirty="0" smtClean="0"/>
              <a:t>) </a:t>
            </a:r>
            <a:r>
              <a:rPr lang="ru-RU" dirty="0" smtClean="0"/>
              <a:t>- отношение массы к объему. Единица измерения плотности в системе СИ выражается в кг/м3.</a:t>
            </a:r>
          </a:p>
          <a:p>
            <a:r>
              <a:rPr lang="ru-RU" dirty="0" smtClean="0"/>
              <a:t>2. </a:t>
            </a:r>
            <a:r>
              <a:rPr lang="ru-RU" b="1" i="1" dirty="0" smtClean="0"/>
              <a:t>Вязкость </a:t>
            </a:r>
            <a:r>
              <a:rPr lang="ru-RU" dirty="0" smtClean="0"/>
              <a:t>– свойство жидкости или газа оказывать сопротивление перемещению одних ее частиц относительно других. </a:t>
            </a:r>
            <a:r>
              <a:rPr lang="ru-RU" dirty="0" err="1" smtClean="0"/>
              <a:t>Дляхарактеристики</a:t>
            </a:r>
            <a:r>
              <a:rPr lang="ru-RU" dirty="0" smtClean="0"/>
              <a:t> этих сил используется </a:t>
            </a:r>
            <a:r>
              <a:rPr lang="ru-RU" b="1" dirty="0" smtClean="0"/>
              <a:t>коэффициент динамической вязкости (</a:t>
            </a:r>
            <a:r>
              <a:rPr lang="el-GR" dirty="0" smtClean="0">
                <a:latin typeface="Calibri"/>
              </a:rPr>
              <a:t>μ</a:t>
            </a:r>
            <a:r>
              <a:rPr lang="en-US" b="1" dirty="0" smtClean="0"/>
              <a:t>)</a:t>
            </a:r>
            <a:r>
              <a:rPr lang="en-US" dirty="0" smtClean="0"/>
              <a:t>.</a:t>
            </a:r>
            <a:r>
              <a:rPr lang="ru-RU" dirty="0" smtClean="0"/>
              <a:t> За единицу динамической вязкости принят паскаль-секунда (</a:t>
            </a:r>
            <a:r>
              <a:rPr lang="ru-RU" dirty="0" err="1" smtClean="0"/>
              <a:t>Па・с</a:t>
            </a:r>
            <a:r>
              <a:rPr lang="ru-RU" dirty="0" smtClean="0"/>
              <a:t>),</a:t>
            </a:r>
          </a:p>
          <a:p>
            <a:r>
              <a:rPr lang="ru-RU" dirty="0"/>
              <a:t>3. </a:t>
            </a:r>
            <a:r>
              <a:rPr lang="ru-RU" b="1" i="1" dirty="0"/>
              <a:t>Испаряемость. </a:t>
            </a:r>
            <a:r>
              <a:rPr lang="ru-RU" dirty="0"/>
              <a:t>Нефть теряет легкие фракции, поэтому </a:t>
            </a:r>
            <a:r>
              <a:rPr lang="ru-RU" dirty="0" smtClean="0"/>
              <a:t>она должна </a:t>
            </a:r>
            <a:r>
              <a:rPr lang="ru-RU" dirty="0"/>
              <a:t>храниться в герметичных сосудах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b="1" i="1" dirty="0"/>
              <a:t>Сжимаемость </a:t>
            </a:r>
            <a:r>
              <a:rPr lang="ru-RU" dirty="0"/>
              <a:t>– способность нефти (газа, пластовой </a:t>
            </a:r>
            <a:r>
              <a:rPr lang="ru-RU" dirty="0" smtClean="0"/>
              <a:t>воды) изменять </a:t>
            </a:r>
            <a:r>
              <a:rPr lang="ru-RU" dirty="0"/>
              <a:t>свой объем под действием давления</a:t>
            </a:r>
            <a:r>
              <a:rPr lang="ru-RU" dirty="0" smtClean="0"/>
              <a:t>.</a:t>
            </a:r>
            <a:r>
              <a:rPr lang="ru-RU" dirty="0"/>
              <a:t> Для пластовых </a:t>
            </a:r>
            <a:r>
              <a:rPr lang="ru-RU" dirty="0" err="1"/>
              <a:t>нефтей</a:t>
            </a:r>
            <a:r>
              <a:rPr lang="ru-RU" dirty="0"/>
              <a:t> коэффициенты </a:t>
            </a:r>
            <a:r>
              <a:rPr lang="ru-RU" dirty="0" smtClean="0"/>
              <a:t>сжимаемости нефти β</a:t>
            </a:r>
            <a:r>
              <a:rPr lang="ru-RU" i="1" dirty="0" smtClean="0"/>
              <a:t>и</a:t>
            </a:r>
            <a:r>
              <a:rPr lang="ru-RU" dirty="0" smtClean="0"/>
              <a:t> </a:t>
            </a:r>
            <a:r>
              <a:rPr lang="ru-RU" dirty="0"/>
              <a:t>колеблются в пределах 0,4 ¸ 14,0 ГПа-1</a:t>
            </a:r>
            <a:r>
              <a:rPr lang="ru-RU" dirty="0" smtClean="0"/>
              <a:t>,</a:t>
            </a:r>
          </a:p>
          <a:p>
            <a:r>
              <a:rPr lang="ru-RU" dirty="0"/>
              <a:t>5. </a:t>
            </a:r>
            <a:r>
              <a:rPr lang="ru-RU" b="1" i="1" dirty="0" err="1"/>
              <a:t>Газосодержание</a:t>
            </a:r>
            <a:r>
              <a:rPr lang="ru-RU" b="1" i="1" dirty="0"/>
              <a:t> </a:t>
            </a:r>
            <a:r>
              <a:rPr lang="ru-RU" dirty="0"/>
              <a:t>– важная характеристика нефти в </a:t>
            </a:r>
            <a:r>
              <a:rPr lang="ru-RU" dirty="0" smtClean="0"/>
              <a:t>пластовых условиях</a:t>
            </a:r>
            <a:r>
              <a:rPr lang="ru-RU" dirty="0"/>
              <a:t>. Это количество газа, содержащееся в одном кубическом </a:t>
            </a:r>
            <a:r>
              <a:rPr lang="ru-RU" dirty="0" smtClean="0"/>
              <a:t>метре нефти.</a:t>
            </a:r>
          </a:p>
          <a:p>
            <a:r>
              <a:rPr lang="ru-RU" dirty="0"/>
              <a:t>6. </a:t>
            </a:r>
            <a:r>
              <a:rPr lang="ru-RU" b="1" i="1" dirty="0"/>
              <a:t>Газовый фактор </a:t>
            </a:r>
            <a:r>
              <a:rPr lang="ru-RU" dirty="0"/>
              <a:t>– отношение полученного из </a:t>
            </a:r>
            <a:r>
              <a:rPr lang="ru-RU" dirty="0" smtClean="0"/>
              <a:t>месторождения через </a:t>
            </a:r>
            <a:r>
              <a:rPr lang="ru-RU" dirty="0"/>
              <a:t>скважину количества газа (в м3), приведённого к </a:t>
            </a:r>
            <a:r>
              <a:rPr lang="ru-RU" dirty="0" smtClean="0"/>
              <a:t>атмосферному давлению </a:t>
            </a:r>
            <a:r>
              <a:rPr lang="ru-RU" dirty="0"/>
              <a:t>и температуре 20 °C, к количеству добытой за то же </a:t>
            </a:r>
            <a:r>
              <a:rPr lang="ru-RU" dirty="0" smtClean="0"/>
              <a:t>время нефти </a:t>
            </a:r>
            <a:r>
              <a:rPr lang="ru-RU" dirty="0"/>
              <a:t>(в т или м3) при том же давлении и температуре; </a:t>
            </a:r>
            <a:r>
              <a:rPr lang="ru-RU" dirty="0" smtClean="0"/>
              <a:t>показатель расхода </a:t>
            </a:r>
            <a:r>
              <a:rPr lang="ru-RU" dirty="0"/>
              <a:t>пластовой энергии и определения газовых </a:t>
            </a:r>
            <a:r>
              <a:rPr lang="ru-RU" dirty="0" smtClean="0"/>
              <a:t>ресурсов месторождения</a:t>
            </a:r>
            <a:r>
              <a:rPr lang="ru-RU" dirty="0"/>
              <a:t>. Для нефтяных месторождений России газовый </a:t>
            </a:r>
            <a:r>
              <a:rPr lang="ru-RU" dirty="0" smtClean="0"/>
              <a:t>фактор изменяется </a:t>
            </a:r>
            <a:r>
              <a:rPr lang="ru-RU" dirty="0"/>
              <a:t>от 20 до 1000 м3/т</a:t>
            </a:r>
            <a:r>
              <a:rPr lang="ru-RU" dirty="0" smtClean="0"/>
              <a:t>.</a:t>
            </a:r>
          </a:p>
          <a:p>
            <a:r>
              <a:rPr lang="ru-RU" dirty="0"/>
              <a:t>Давление, при котором газ находится в термодинамическом равновесии </a:t>
            </a:r>
            <a:r>
              <a:rPr lang="ru-RU" dirty="0" smtClean="0"/>
              <a:t>с нефтью</a:t>
            </a:r>
            <a:r>
              <a:rPr lang="ru-RU" dirty="0"/>
              <a:t>, называется </a:t>
            </a:r>
            <a:r>
              <a:rPr lang="ru-RU" b="1" dirty="0"/>
              <a:t>давлением насыщения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26064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14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85386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2.2. Свойства природного газа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Природные углеводородные газы находятся в недрах земли или </a:t>
            </a:r>
            <a:r>
              <a:rPr lang="ru-RU" dirty="0" smtClean="0"/>
              <a:t>в виде </a:t>
            </a:r>
            <a:r>
              <a:rPr lang="ru-RU" dirty="0"/>
              <a:t>самостоятельных залежей, образуя чисто газовые </a:t>
            </a:r>
            <a:r>
              <a:rPr lang="ru-RU" dirty="0" smtClean="0"/>
              <a:t>месторождения, либо </a:t>
            </a:r>
            <a:r>
              <a:rPr lang="ru-RU" dirty="0"/>
              <a:t>в растворенном виде содержится в нефтяных залежах. Такие </a:t>
            </a:r>
            <a:r>
              <a:rPr lang="ru-RU" dirty="0" smtClean="0"/>
              <a:t>газы называются </a:t>
            </a:r>
            <a:r>
              <a:rPr lang="ru-RU" dirty="0"/>
              <a:t>нефтяными или попутными, так как их добывают попутно </a:t>
            </a:r>
            <a:r>
              <a:rPr lang="ru-RU" dirty="0" smtClean="0"/>
              <a:t>с нефтью</a:t>
            </a:r>
            <a:r>
              <a:rPr lang="ru-RU" dirty="0"/>
              <a:t>.</a:t>
            </a:r>
          </a:p>
          <a:p>
            <a:r>
              <a:rPr lang="ru-RU" dirty="0"/>
              <a:t>Углеводородные газы нефтяных и газовых </a:t>
            </a:r>
            <a:r>
              <a:rPr lang="ru-RU" dirty="0" smtClean="0"/>
              <a:t>месторождений представляют </a:t>
            </a:r>
            <a:r>
              <a:rPr lang="ru-RU" dirty="0"/>
              <a:t>собой газовые смеси, состоящие главным образом </a:t>
            </a:r>
            <a:r>
              <a:rPr lang="ru-RU" dirty="0" smtClean="0"/>
              <a:t>из предельных </a:t>
            </a:r>
            <a:r>
              <a:rPr lang="ru-RU" dirty="0"/>
              <a:t>углеводородов метанового ряда СnН2n+2, т. е. из метана СН4 </a:t>
            </a:r>
            <a:r>
              <a:rPr lang="ru-RU" dirty="0" smtClean="0"/>
              <a:t>и его </a:t>
            </a:r>
            <a:r>
              <a:rPr lang="ru-RU" dirty="0"/>
              <a:t>гомологов – этана С2Н6, пропана С3Н8, бутана С4Н10 и других, </a:t>
            </a:r>
            <a:r>
              <a:rPr lang="ru-RU" dirty="0" smtClean="0"/>
              <a:t>причем содержание </a:t>
            </a:r>
            <a:r>
              <a:rPr lang="ru-RU" dirty="0"/>
              <a:t>метана в газовых залежах преобладает, доходя до </a:t>
            </a:r>
            <a:r>
              <a:rPr lang="ru-RU" dirty="0" smtClean="0"/>
              <a:t>98…99 </a:t>
            </a:r>
            <a:r>
              <a:rPr lang="ru-RU" dirty="0"/>
              <a:t>%.</a:t>
            </a:r>
          </a:p>
          <a:p>
            <a:r>
              <a:rPr lang="ru-RU" dirty="0"/>
              <a:t>Кроме углеводородных газов, газы нефтяных и </a:t>
            </a:r>
            <a:r>
              <a:rPr lang="ru-RU" dirty="0" smtClean="0"/>
              <a:t>газовых месторождений </a:t>
            </a:r>
            <a:r>
              <a:rPr lang="ru-RU" dirty="0"/>
              <a:t>содержат углекислый газ, азот, а в ряде </a:t>
            </a:r>
            <a:r>
              <a:rPr lang="ru-RU" dirty="0" smtClean="0"/>
              <a:t>случаев сероводород </a:t>
            </a:r>
            <a:r>
              <a:rPr lang="ru-RU" dirty="0"/>
              <a:t>и в небольших количествах редкий газ, такой как </a:t>
            </a:r>
            <a:r>
              <a:rPr lang="ru-RU" dirty="0" smtClean="0"/>
              <a:t>гелий, аргон </a:t>
            </a:r>
            <a:r>
              <a:rPr lang="ru-RU" dirty="0"/>
              <a:t>и др.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26064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15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9088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Физические </a:t>
            </a:r>
            <a:r>
              <a:rPr lang="ru-RU" dirty="0"/>
              <a:t>свойства природного газа.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552" y="620688"/>
            <a:ext cx="9169551" cy="623731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1. </a:t>
            </a:r>
            <a:r>
              <a:rPr lang="ru-RU" b="1" i="1" dirty="0"/>
              <a:t>Плотность </a:t>
            </a:r>
            <a:r>
              <a:rPr lang="ru-RU" dirty="0"/>
              <a:t>газов существенно зависит от давления </a:t>
            </a:r>
            <a:r>
              <a:rPr lang="ru-RU" dirty="0" smtClean="0"/>
              <a:t>и температуры</a:t>
            </a:r>
            <a:r>
              <a:rPr lang="ru-RU" dirty="0"/>
              <a:t>. Она может измеряться в абсолютных единицах (г/см3, </a:t>
            </a:r>
            <a:r>
              <a:rPr lang="ru-RU" dirty="0" smtClean="0"/>
              <a:t>кг/м3) и </a:t>
            </a:r>
            <a:r>
              <a:rPr lang="ru-RU" dirty="0"/>
              <a:t>в относительных. При давлении 0,1 МПа и температуре 0 °С </a:t>
            </a:r>
            <a:r>
              <a:rPr lang="ru-RU" dirty="0" smtClean="0"/>
              <a:t>плотность газов </a:t>
            </a:r>
            <a:r>
              <a:rPr lang="ru-RU" dirty="0"/>
              <a:t>примерно в 1000 раз меньше плотности жидкости и изменяется </a:t>
            </a:r>
            <a:r>
              <a:rPr lang="ru-RU" dirty="0" smtClean="0"/>
              <a:t>для углеводородных </a:t>
            </a:r>
            <a:r>
              <a:rPr lang="ru-RU" dirty="0"/>
              <a:t>газов от 0,7 до 1,5 </a:t>
            </a:r>
            <a:r>
              <a:rPr lang="ru-RU" dirty="0" smtClean="0"/>
              <a:t>кг/м3 </a:t>
            </a:r>
            <a:r>
              <a:rPr lang="ru-RU" b="1" dirty="0" smtClean="0"/>
              <a:t>Относительной </a:t>
            </a:r>
            <a:r>
              <a:rPr lang="ru-RU" b="1" dirty="0"/>
              <a:t>плотностью </a:t>
            </a:r>
            <a:r>
              <a:rPr lang="ru-RU" dirty="0"/>
              <a:t>газа называют отношение </a:t>
            </a:r>
            <a:r>
              <a:rPr lang="ru-RU" dirty="0" smtClean="0"/>
              <a:t>плотности газа </a:t>
            </a:r>
            <a:r>
              <a:rPr lang="ru-RU" dirty="0"/>
              <a:t>при атмосферном давлении (0,1 МПа) и стандартной </a:t>
            </a:r>
            <a:r>
              <a:rPr lang="ru-RU" dirty="0" smtClean="0"/>
              <a:t>температуре (обычно </a:t>
            </a:r>
            <a:r>
              <a:rPr lang="ru-RU" dirty="0"/>
              <a:t>0 °С) к плотности воздуха при тех же значениях давления </a:t>
            </a:r>
            <a:r>
              <a:rPr lang="ru-RU" dirty="0" smtClean="0"/>
              <a:t>и температуры</a:t>
            </a:r>
            <a:r>
              <a:rPr lang="ru-RU" dirty="0"/>
              <a:t>. Для углеводородных газов относительная плотность </a:t>
            </a:r>
            <a:r>
              <a:rPr lang="ru-RU" dirty="0" smtClean="0"/>
              <a:t>по воздуху </a:t>
            </a:r>
            <a:r>
              <a:rPr lang="ru-RU" dirty="0"/>
              <a:t>изменяется в пределах </a:t>
            </a:r>
            <a:r>
              <a:rPr lang="ru-RU" dirty="0" smtClean="0"/>
              <a:t>0,6…1,1.</a:t>
            </a:r>
          </a:p>
          <a:p>
            <a:r>
              <a:rPr lang="ru-RU" dirty="0"/>
              <a:t>2. </a:t>
            </a:r>
            <a:r>
              <a:rPr lang="ru-RU" b="1" i="1" dirty="0"/>
              <a:t>Растворимость </a:t>
            </a:r>
            <a:r>
              <a:rPr lang="ru-RU" dirty="0"/>
              <a:t>углеводородных газов в жидкости </a:t>
            </a:r>
            <a:r>
              <a:rPr lang="ru-RU" dirty="0" smtClean="0"/>
              <a:t>при неизменной температуре</a:t>
            </a:r>
          </a:p>
          <a:p>
            <a:r>
              <a:rPr lang="ru-RU" dirty="0"/>
              <a:t>3. </a:t>
            </a:r>
            <a:r>
              <a:rPr lang="ru-RU" b="1" i="1" dirty="0"/>
              <a:t>Вязкость </a:t>
            </a:r>
            <a:r>
              <a:rPr lang="ru-RU" dirty="0"/>
              <a:t>нефтяного газа при давлении 0,1 МПа и температуре </a:t>
            </a:r>
            <a:r>
              <a:rPr lang="ru-RU" dirty="0" smtClean="0"/>
              <a:t>0°С </a:t>
            </a:r>
            <a:r>
              <a:rPr lang="ru-RU" dirty="0"/>
              <a:t>обычно не превышает 0,01 </a:t>
            </a:r>
            <a:r>
              <a:rPr lang="ru-RU" dirty="0" err="1"/>
              <a:t>мПа・с</a:t>
            </a:r>
            <a:r>
              <a:rPr lang="ru-RU" dirty="0" smtClean="0"/>
              <a:t>.</a:t>
            </a:r>
          </a:p>
          <a:p>
            <a:r>
              <a:rPr lang="ru-RU" dirty="0"/>
              <a:t>4. </a:t>
            </a:r>
            <a:r>
              <a:rPr lang="ru-RU" b="1" i="1" dirty="0"/>
              <a:t>Теплоемкость газа </a:t>
            </a:r>
            <a:r>
              <a:rPr lang="ru-RU" dirty="0"/>
              <a:t>– количество тепла, необходимое </a:t>
            </a:r>
            <a:r>
              <a:rPr lang="ru-RU" dirty="0" smtClean="0"/>
              <a:t>для нагревания </a:t>
            </a:r>
            <a:r>
              <a:rPr lang="ru-RU" dirty="0"/>
              <a:t>единицы веса или объема этого вещества на 1°С</a:t>
            </a:r>
            <a:r>
              <a:rPr lang="ru-RU" dirty="0" smtClean="0"/>
              <a:t>.</a:t>
            </a:r>
          </a:p>
          <a:p>
            <a:r>
              <a:rPr lang="ru-RU" dirty="0"/>
              <a:t>5. </a:t>
            </a:r>
            <a:r>
              <a:rPr lang="ru-RU" b="1" i="1" dirty="0"/>
              <a:t>Теплота сгорания газа </a:t>
            </a:r>
            <a:r>
              <a:rPr lang="ru-RU" dirty="0"/>
              <a:t>какого-либо вещества </a:t>
            </a:r>
            <a:r>
              <a:rPr lang="ru-RU" dirty="0" smtClean="0"/>
              <a:t>определяется количеством </a:t>
            </a:r>
            <a:r>
              <a:rPr lang="ru-RU" dirty="0"/>
              <a:t>тепла, выделяющимся при сжигании единицы веса </a:t>
            </a:r>
            <a:r>
              <a:rPr lang="ru-RU" dirty="0" smtClean="0"/>
              <a:t>или единицы </a:t>
            </a:r>
            <a:r>
              <a:rPr lang="ru-RU" dirty="0"/>
              <a:t>объема данного вещества</a:t>
            </a:r>
            <a:r>
              <a:rPr lang="ru-RU" dirty="0" smtClean="0"/>
              <a:t>.</a:t>
            </a:r>
          </a:p>
          <a:p>
            <a:r>
              <a:rPr lang="ru-RU" dirty="0"/>
              <a:t>6. Природные газы могут </a:t>
            </a:r>
            <a:r>
              <a:rPr lang="ru-RU" b="1" i="1" dirty="0"/>
              <a:t>воспламеняться </a:t>
            </a:r>
            <a:r>
              <a:rPr lang="ru-RU" dirty="0"/>
              <a:t>или </a:t>
            </a:r>
            <a:r>
              <a:rPr lang="ru-RU" b="1" i="1" dirty="0"/>
              <a:t>взрываться</a:t>
            </a:r>
            <a:r>
              <a:rPr lang="ru-RU" dirty="0"/>
              <a:t>, </a:t>
            </a:r>
            <a:r>
              <a:rPr lang="ru-RU" dirty="0" smtClean="0"/>
              <a:t>если они </a:t>
            </a:r>
            <a:r>
              <a:rPr lang="ru-RU" dirty="0"/>
              <a:t>смешаны в определенных соотношениях с воздухом и нагреты </a:t>
            </a:r>
            <a:r>
              <a:rPr lang="ru-RU" dirty="0" smtClean="0"/>
              <a:t>до температуры </a:t>
            </a:r>
            <a:r>
              <a:rPr lang="ru-RU" dirty="0"/>
              <a:t>их воспламенения при наличии открытого огня.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26064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16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270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2.3. Свойства пластовой 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Пластовые воды являются обычным спутником нефти.</a:t>
            </a:r>
          </a:p>
          <a:p>
            <a:r>
              <a:rPr lang="ru-RU" dirty="0" smtClean="0"/>
              <a:t>Вода обладает способностью смачивать породу и потому она обволакивает тончайшей пленкой отдельные зерна ее, а также занимает наиболее мелкие поровые пространства. Вода, залегающая в одном и том же пласте вместе с нефтью или газом, называется пластовой. В нефтегазоносных залежах распределение жидкостей и газов соответствует их плотностям: верхнюю часть пласта занимает свободный газ, ниже залегает нефть, которая подпирается пластовой водой. Однако пластовая вода в нефтяных и газовых залежах может находиться не только в чисто водяной зоне, но и в нефтяной и газовой, насыщая </a:t>
            </a:r>
            <a:r>
              <a:rPr lang="ru-RU" dirty="0" err="1" smtClean="0"/>
              <a:t>вместес</a:t>
            </a:r>
            <a:r>
              <a:rPr lang="ru-RU" dirty="0" smtClean="0"/>
              <a:t> нефтью и газом продуктивные породы залежей. Эту воду называют </a:t>
            </a:r>
            <a:r>
              <a:rPr lang="ru-RU" b="1" dirty="0" smtClean="0"/>
              <a:t>связанной </a:t>
            </a:r>
            <a:r>
              <a:rPr lang="ru-RU" dirty="0" smtClean="0"/>
              <a:t>или </a:t>
            </a:r>
            <a:r>
              <a:rPr lang="ru-RU" b="1" dirty="0" smtClean="0"/>
              <a:t>погребенной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состав вод нефтяных месторождений входят, главным образом, хлориды, бикарбонаты и карбонаты металлов натрия, кальция, калия и магния. Содержание хлористого натрия может доходить до 90 % от общего содержания солей.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26064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17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191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332"/>
            <a:ext cx="9144000" cy="682266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Отношение </a:t>
            </a:r>
            <a:r>
              <a:rPr lang="ru-RU" dirty="0"/>
              <a:t>объема воды, содержащейся в породе, к объему </a:t>
            </a:r>
            <a:r>
              <a:rPr lang="ru-RU" dirty="0" smtClean="0"/>
              <a:t>пор этой </a:t>
            </a:r>
            <a:r>
              <a:rPr lang="ru-RU" dirty="0"/>
              <a:t>же породы называется </a:t>
            </a:r>
            <a:r>
              <a:rPr lang="ru-RU" b="1" dirty="0"/>
              <a:t>коэффициентом </a:t>
            </a:r>
            <a:r>
              <a:rPr lang="ru-RU" b="1" dirty="0" err="1" smtClean="0"/>
              <a:t>водонасыщенности</a:t>
            </a:r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где </a:t>
            </a:r>
            <a:r>
              <a:rPr lang="ru-RU" dirty="0" err="1"/>
              <a:t>ηв</a:t>
            </a:r>
            <a:r>
              <a:rPr lang="ru-RU" dirty="0"/>
              <a:t> - коэффициент </a:t>
            </a:r>
            <a:r>
              <a:rPr lang="ru-RU" dirty="0" err="1"/>
              <a:t>водонасыщенности</a:t>
            </a:r>
            <a:r>
              <a:rPr lang="ru-RU" dirty="0"/>
              <a:t>; </a:t>
            </a:r>
            <a:r>
              <a:rPr lang="ru-RU" i="1" dirty="0" err="1"/>
              <a:t>V</a:t>
            </a:r>
            <a:r>
              <a:rPr lang="ru-RU" dirty="0" err="1"/>
              <a:t>в</a:t>
            </a:r>
            <a:r>
              <a:rPr lang="ru-RU" dirty="0"/>
              <a:t> - объем воды в </a:t>
            </a:r>
            <a:r>
              <a:rPr lang="ru-RU" dirty="0" smtClean="0"/>
              <a:t>породе; </a:t>
            </a:r>
            <a:r>
              <a:rPr lang="en-US" i="1" dirty="0" smtClean="0"/>
              <a:t>V</a:t>
            </a:r>
            <a:r>
              <a:rPr lang="ru-RU" dirty="0"/>
              <a:t>п - объем пор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Отношение объема нефти, содержащейся в породе, к </a:t>
            </a:r>
            <a:r>
              <a:rPr lang="ru-RU" dirty="0" smtClean="0"/>
              <a:t>общему объему </a:t>
            </a:r>
            <a:r>
              <a:rPr lang="ru-RU" dirty="0"/>
              <a:t>пор называется </a:t>
            </a:r>
            <a:r>
              <a:rPr lang="ru-RU" b="1" dirty="0"/>
              <a:t>коэффициентом </a:t>
            </a:r>
            <a:r>
              <a:rPr lang="ru-RU" b="1" dirty="0" err="1" smtClean="0"/>
              <a:t>нефтенасыщенности</a:t>
            </a: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pPr marL="0" indent="0">
              <a:buNone/>
            </a:pPr>
            <a:r>
              <a:rPr lang="ru-RU" dirty="0"/>
              <a:t>где </a:t>
            </a:r>
            <a:r>
              <a:rPr lang="ru-RU" dirty="0" err="1"/>
              <a:t>ηн</a:t>
            </a:r>
            <a:r>
              <a:rPr lang="ru-RU" dirty="0"/>
              <a:t> </a:t>
            </a:r>
            <a:r>
              <a:rPr lang="ru-RU" b="1" dirty="0"/>
              <a:t>– </a:t>
            </a:r>
            <a:r>
              <a:rPr lang="ru-RU" dirty="0"/>
              <a:t>коэффициент </a:t>
            </a:r>
            <a:r>
              <a:rPr lang="ru-RU" dirty="0" err="1"/>
              <a:t>нефтенасыщенности</a:t>
            </a:r>
            <a:r>
              <a:rPr lang="ru-RU" dirty="0"/>
              <a:t>; </a:t>
            </a:r>
            <a:r>
              <a:rPr lang="ru-RU" i="1" dirty="0" err="1"/>
              <a:t>V</a:t>
            </a:r>
            <a:r>
              <a:rPr lang="ru-RU" dirty="0" err="1"/>
              <a:t>н</a:t>
            </a:r>
            <a:r>
              <a:rPr lang="ru-RU" dirty="0"/>
              <a:t> </a:t>
            </a:r>
            <a:r>
              <a:rPr lang="ru-RU" b="1" dirty="0"/>
              <a:t>– </a:t>
            </a:r>
            <a:r>
              <a:rPr lang="ru-RU" dirty="0"/>
              <a:t>объем нефти в </a:t>
            </a:r>
            <a:r>
              <a:rPr lang="ru-RU" dirty="0" smtClean="0"/>
              <a:t>породе;</a:t>
            </a:r>
            <a:r>
              <a:rPr lang="en-US" i="1" dirty="0" smtClean="0"/>
              <a:t>V</a:t>
            </a:r>
            <a:r>
              <a:rPr lang="ru-RU" dirty="0"/>
              <a:t>п </a:t>
            </a:r>
            <a:r>
              <a:rPr lang="ru-RU" b="1" dirty="0"/>
              <a:t>– </a:t>
            </a:r>
            <a:r>
              <a:rPr lang="ru-RU" dirty="0"/>
              <a:t>объем пор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Содержание связанной воды в породах нефтяных </a:t>
            </a:r>
            <a:r>
              <a:rPr lang="ru-RU" dirty="0" smtClean="0"/>
              <a:t>залежей колеблется </a:t>
            </a:r>
            <a:r>
              <a:rPr lang="ru-RU" dirty="0"/>
              <a:t>от долей процента до 70 % объема пор и в </a:t>
            </a:r>
            <a:r>
              <a:rPr lang="ru-RU" dirty="0" smtClean="0"/>
              <a:t>большинстве коллекторов </a:t>
            </a:r>
            <a:r>
              <a:rPr lang="ru-RU" dirty="0"/>
              <a:t>составляет 20 ¸ 30 % этого объема.</a:t>
            </a:r>
          </a:p>
          <a:p>
            <a:r>
              <a:rPr lang="ru-RU" dirty="0"/>
              <a:t>Исследованиями установлено, что при содержании в пласте воды </a:t>
            </a:r>
            <a:r>
              <a:rPr lang="ru-RU" dirty="0" smtClean="0"/>
              <a:t>до 35 </a:t>
            </a:r>
            <a:r>
              <a:rPr lang="ru-RU" dirty="0"/>
              <a:t>¸ 40 % и небольшой проницаемости пород пласта из </a:t>
            </a:r>
            <a:r>
              <a:rPr lang="ru-RU" dirty="0" smtClean="0"/>
              <a:t>скважин может </a:t>
            </a:r>
            <a:r>
              <a:rPr lang="ru-RU" dirty="0"/>
              <a:t>добываться безводная нефть, так как связанная вода в этом </a:t>
            </a:r>
            <a:r>
              <a:rPr lang="ru-RU" dirty="0" smtClean="0"/>
              <a:t>случае в </a:t>
            </a:r>
            <a:r>
              <a:rPr lang="ru-RU" dirty="0"/>
              <a:t>пласте не перемещается.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43033"/>
            <a:ext cx="1368152" cy="84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80928"/>
            <a:ext cx="1512168" cy="89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26064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18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098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6206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Основные </a:t>
            </a:r>
            <a:r>
              <a:rPr lang="ru-RU" sz="3200" dirty="0"/>
              <a:t>физические </a:t>
            </a:r>
            <a:r>
              <a:rPr lang="ru-RU" sz="3200" dirty="0" smtClean="0"/>
              <a:t>свойства пластовых </a:t>
            </a:r>
            <a:r>
              <a:rPr lang="ru-RU" sz="3200" dirty="0"/>
              <a:t>вод.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9908" y="548680"/>
            <a:ext cx="9173907" cy="63093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 </a:t>
            </a:r>
            <a:r>
              <a:rPr lang="ru-RU" b="1" i="1" dirty="0"/>
              <a:t>Минерализация </a:t>
            </a:r>
            <a:r>
              <a:rPr lang="ru-RU" dirty="0"/>
              <a:t>воды характеризуется </a:t>
            </a:r>
            <a:r>
              <a:rPr lang="ru-RU" dirty="0" smtClean="0"/>
              <a:t>количеством растворенных </a:t>
            </a:r>
            <a:r>
              <a:rPr lang="ru-RU" dirty="0"/>
              <a:t>в ней минеральных солей</a:t>
            </a:r>
            <a:r>
              <a:rPr lang="ru-RU" dirty="0" smtClean="0"/>
              <a:t>.</a:t>
            </a:r>
            <a:r>
              <a:rPr lang="ru-RU" dirty="0"/>
              <a:t> Степень </a:t>
            </a:r>
            <a:r>
              <a:rPr lang="ru-RU" dirty="0" smtClean="0"/>
              <a:t>их минерализации </a:t>
            </a:r>
            <a:r>
              <a:rPr lang="ru-RU" dirty="0"/>
              <a:t>колеблется от нескольких сот граммов на 1 м3 в </a:t>
            </a:r>
            <a:r>
              <a:rPr lang="ru-RU" dirty="0" smtClean="0"/>
              <a:t>пресной воде </a:t>
            </a:r>
            <a:r>
              <a:rPr lang="ru-RU" dirty="0"/>
              <a:t>до 80 кг/м3 в сильноминерализованных водах и до 300 кг/м3 – </a:t>
            </a:r>
            <a:r>
              <a:rPr lang="ru-RU" dirty="0" smtClean="0"/>
              <a:t>в </a:t>
            </a:r>
            <a:r>
              <a:rPr lang="ru-RU" dirty="0" err="1" smtClean="0"/>
              <a:t>рапах</a:t>
            </a:r>
            <a:r>
              <a:rPr lang="ru-RU" dirty="0" smtClean="0"/>
              <a:t>.</a:t>
            </a:r>
          </a:p>
          <a:p>
            <a:r>
              <a:rPr lang="ru-RU" dirty="0"/>
              <a:t>2. </a:t>
            </a:r>
            <a:r>
              <a:rPr lang="ru-RU" b="1" i="1" dirty="0"/>
              <a:t>Плотность </a:t>
            </a:r>
            <a:r>
              <a:rPr lang="ru-RU" dirty="0"/>
              <a:t>воды зависит от степени ее минерализации и </a:t>
            </a:r>
            <a:r>
              <a:rPr lang="ru-RU" dirty="0" smtClean="0"/>
              <a:t>от температуры </a:t>
            </a:r>
            <a:r>
              <a:rPr lang="ru-RU" dirty="0"/>
              <a:t>и составляет примерно от 1010 до 1080 кг/м3 и более</a:t>
            </a:r>
            <a:r>
              <a:rPr lang="ru-RU" dirty="0" smtClean="0"/>
              <a:t>.</a:t>
            </a:r>
          </a:p>
          <a:p>
            <a:r>
              <a:rPr lang="ru-RU" dirty="0"/>
              <a:t>3. </a:t>
            </a:r>
            <a:r>
              <a:rPr lang="ru-RU" b="1" i="1" dirty="0"/>
              <a:t>Сжимаемость. </a:t>
            </a:r>
            <a:r>
              <a:rPr lang="ru-RU" b="1" dirty="0"/>
              <a:t>Коэффициент сжимаемости воды</a:t>
            </a:r>
            <a:r>
              <a:rPr lang="ru-RU" dirty="0"/>
              <a:t>, т. </a:t>
            </a:r>
            <a:r>
              <a:rPr lang="ru-RU" dirty="0" smtClean="0"/>
              <a:t>е. изменение </a:t>
            </a:r>
            <a:r>
              <a:rPr lang="ru-RU" dirty="0"/>
              <a:t>единицы объема ее при изменении давления на 0,1 МПа </a:t>
            </a:r>
            <a:r>
              <a:rPr lang="ru-RU" dirty="0" smtClean="0"/>
              <a:t>в пластовых </a:t>
            </a:r>
            <a:r>
              <a:rPr lang="ru-RU" dirty="0"/>
              <a:t>условиях, находится в пределах 3,7・10-5 ¸ 5・10-5/0,1 МПа </a:t>
            </a:r>
            <a:r>
              <a:rPr lang="ru-RU" dirty="0" smtClean="0"/>
              <a:t>в зависимости </a:t>
            </a:r>
            <a:r>
              <a:rPr lang="ru-RU" dirty="0"/>
              <a:t>от температуры и абсолютного давления</a:t>
            </a:r>
            <a:r>
              <a:rPr lang="ru-RU" dirty="0" smtClean="0"/>
              <a:t>.</a:t>
            </a:r>
          </a:p>
          <a:p>
            <a:r>
              <a:rPr lang="ru-RU" dirty="0"/>
              <a:t>4. </a:t>
            </a:r>
            <a:r>
              <a:rPr lang="ru-RU" b="1" i="1" dirty="0"/>
              <a:t>Растворимость газов в воде </a:t>
            </a:r>
            <a:r>
              <a:rPr lang="ru-RU" dirty="0"/>
              <a:t>значительно ниже </a:t>
            </a:r>
            <a:r>
              <a:rPr lang="ru-RU" dirty="0" smtClean="0"/>
              <a:t>растворимости их </a:t>
            </a:r>
            <a:r>
              <a:rPr lang="ru-RU" dirty="0"/>
              <a:t>в </a:t>
            </a:r>
            <a:r>
              <a:rPr lang="ru-RU" dirty="0" err="1"/>
              <a:t>нефтях</a:t>
            </a:r>
            <a:r>
              <a:rPr lang="ru-RU" dirty="0" smtClean="0"/>
              <a:t>.</a:t>
            </a:r>
          </a:p>
          <a:p>
            <a:r>
              <a:rPr lang="ru-RU" dirty="0"/>
              <a:t>5. </a:t>
            </a:r>
            <a:r>
              <a:rPr lang="ru-RU" b="1" i="1" dirty="0"/>
              <a:t>Электропроводность </a:t>
            </a:r>
            <a:r>
              <a:rPr lang="ru-RU" dirty="0"/>
              <a:t>находится в прямой зависимости </a:t>
            </a:r>
            <a:r>
              <a:rPr lang="ru-RU" dirty="0" smtClean="0"/>
              <a:t>от минерализации </a:t>
            </a:r>
            <a:r>
              <a:rPr lang="ru-RU" dirty="0"/>
              <a:t>вод. Пластовые воды являются электролитом.</a:t>
            </a:r>
            <a:endParaRPr lang="ru-RU" dirty="0" smtClean="0"/>
          </a:p>
          <a:p>
            <a:r>
              <a:rPr lang="ru-RU" dirty="0"/>
              <a:t>6. </a:t>
            </a:r>
            <a:r>
              <a:rPr lang="ru-RU" b="1" i="1" dirty="0"/>
              <a:t>Вязкость </a:t>
            </a:r>
            <a:r>
              <a:rPr lang="ru-RU" dirty="0"/>
              <a:t>пластовой воды при 20 °С составляет 1мПа・с, </a:t>
            </a:r>
            <a:r>
              <a:rPr lang="ru-RU" dirty="0" smtClean="0"/>
              <a:t>а при </a:t>
            </a:r>
            <a:r>
              <a:rPr lang="ru-RU" dirty="0"/>
              <a:t>100 °С – 0,284 </a:t>
            </a:r>
            <a:r>
              <a:rPr lang="ru-RU" dirty="0" err="1"/>
              <a:t>мПа・с</a:t>
            </a:r>
            <a:r>
              <a:rPr lang="ru-RU" dirty="0"/>
              <a:t>.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62068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19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7927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958" y="476672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2400" dirty="0" smtClean="0"/>
              <a:t>История </a:t>
            </a:r>
            <a:r>
              <a:rPr lang="ru-RU" sz="2400" dirty="0" err="1" smtClean="0"/>
              <a:t>нефтегазодобычи</a:t>
            </a:r>
            <a:r>
              <a:rPr lang="ru-RU" sz="2400" dirty="0" smtClean="0"/>
              <a:t>. Физико-химические свойства нефти, природного газа и пластовой воды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2400" dirty="0" smtClean="0"/>
              <a:t>Основные понятия о нефтяных, газовых и газоконденсатных месторождениях . Бурение нефтяных и газовых скважин.  Пластовая энергия, температура и давление в скважине. Режимы эксплуатации залежей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2400" dirty="0" smtClean="0"/>
              <a:t>Понятие о разработке нефтяных месторождений. Фонтанная эксплуатация скважин. Газлифтная эксплуатация нефтяных скважин. Штанговые скважинные насосные установки (УШСН). Эксплуатация скважин погружными  электроцентробежными насосами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2400" dirty="0" smtClean="0"/>
              <a:t>Промысловый сбор и подготовка нефти, газа и воды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2400" dirty="0" smtClean="0"/>
              <a:t>Общие понятия о подземном и капитальном ремонте скважин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2400" dirty="0" smtClean="0"/>
              <a:t>Методы воздействия на </a:t>
            </a:r>
            <a:r>
              <a:rPr lang="ru-RU" sz="2400" dirty="0" err="1" smtClean="0"/>
              <a:t>призабойную</a:t>
            </a:r>
            <a:r>
              <a:rPr lang="ru-RU" sz="2400" dirty="0" smtClean="0"/>
              <a:t> зону пласта  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2400" dirty="0" smtClean="0"/>
              <a:t>Транспорт нефти и газа   </a:t>
            </a:r>
            <a:endParaRPr lang="ru-RU" sz="2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595F-FC3C-4C38-B33F-3B3F002D3E14}" type="datetime1">
              <a:rPr lang="ru-RU" smtClean="0"/>
              <a:t>23.03.2026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26064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2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90509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"/>
            <a:ext cx="6480720" cy="692696"/>
          </a:xfrm>
        </p:spPr>
        <p:txBody>
          <a:bodyPr>
            <a:noAutofit/>
          </a:bodyPr>
          <a:lstStyle/>
          <a:p>
            <a:r>
              <a:rPr lang="ru-RU" sz="2400" b="1" dirty="0"/>
              <a:t>3.Основные сведения о нефтяных, газовых и</a:t>
            </a:r>
            <a:br>
              <a:rPr lang="ru-RU" sz="2400" b="1" dirty="0"/>
            </a:br>
            <a:r>
              <a:rPr lang="ru-RU" sz="2400" b="1" dirty="0"/>
              <a:t>газоконденсатных месторождениях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5792" y="836712"/>
            <a:ext cx="6458575" cy="576064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3.1. Понятие о месторождении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403648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Лекция 3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482" y="1345105"/>
            <a:ext cx="9128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Аккумулятором</a:t>
            </a:r>
            <a:r>
              <a:rPr lang="ru-RU" sz="2400" dirty="0"/>
              <a:t> или вместилищем для воды, нефти и газа в </a:t>
            </a:r>
            <a:r>
              <a:rPr lang="ru-RU" sz="2400" dirty="0" smtClean="0"/>
              <a:t>недрах земной </a:t>
            </a:r>
            <a:r>
              <a:rPr lang="ru-RU" sz="2400" dirty="0"/>
              <a:t>коры служит пласт-коллектор, называемый </a:t>
            </a:r>
            <a:r>
              <a:rPr lang="ru-RU" sz="2400" b="1" dirty="0" smtClean="0"/>
              <a:t>природным резервуаром</a:t>
            </a:r>
            <a:r>
              <a:rPr lang="ru-RU" sz="2400" dirty="0"/>
              <a:t>, в кровле и подошве которого залегают </a:t>
            </a:r>
            <a:r>
              <a:rPr lang="ru-RU" sz="2400" dirty="0" smtClean="0"/>
              <a:t>покрышки, сложенные </a:t>
            </a:r>
            <a:r>
              <a:rPr lang="ru-RU" sz="2400" dirty="0"/>
              <a:t>плохо проницаемыми породами.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9964" y="2996952"/>
            <a:ext cx="9128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Хорошими коллекторами являются осадочные породы: </a:t>
            </a:r>
            <a:r>
              <a:rPr lang="ru-RU" sz="2400" dirty="0" smtClean="0"/>
              <a:t>пески, песчаники</a:t>
            </a:r>
            <a:r>
              <a:rPr lang="ru-RU" sz="2400" dirty="0"/>
              <a:t>, конгломераты, трещиноватые и кавернозные известняки </a:t>
            </a:r>
            <a:r>
              <a:rPr lang="ru-RU" sz="2400" dirty="0" smtClean="0"/>
              <a:t>и доломиты</a:t>
            </a:r>
            <a:r>
              <a:rPr lang="ru-RU" sz="2400" dirty="0"/>
              <a:t>. Слабопроницаемые породы, являющиеся кровлей и </a:t>
            </a:r>
            <a:r>
              <a:rPr lang="ru-RU" sz="2400" dirty="0" smtClean="0"/>
              <a:t>подошвой нефтяного </a:t>
            </a:r>
            <a:r>
              <a:rPr lang="ru-RU" sz="2400" dirty="0"/>
              <a:t>месторождения: глина, сланец и др.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725144"/>
            <a:ext cx="91285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Иногда нефть может быть в трещинах и порах изверженных </a:t>
            </a:r>
            <a:r>
              <a:rPr lang="ru-RU" sz="2400" dirty="0" smtClean="0"/>
              <a:t>пород, но </a:t>
            </a:r>
            <a:r>
              <a:rPr lang="ru-RU" sz="2400" dirty="0"/>
              <a:t>эти скопления, как правило, не имеют промышленного </a:t>
            </a:r>
            <a:r>
              <a:rPr lang="ru-RU" sz="2400" dirty="0" smtClean="0"/>
              <a:t>значения. Образовавшиеся </a:t>
            </a:r>
            <a:r>
              <a:rPr lang="ru-RU" sz="2400" dirty="0"/>
              <a:t>при определенных условиях нефть и газ, попав </a:t>
            </a:r>
            <a:r>
              <a:rPr lang="ru-RU" sz="2400" dirty="0" smtClean="0"/>
              <a:t>в природный </a:t>
            </a:r>
            <a:r>
              <a:rPr lang="ru-RU" sz="2400" dirty="0"/>
              <a:t>резервуар, заполненный водой, перемещаются к его </a:t>
            </a:r>
            <a:r>
              <a:rPr lang="ru-RU" sz="2400" dirty="0" smtClean="0"/>
              <a:t>кровле, скапливаются </a:t>
            </a:r>
            <a:r>
              <a:rPr lang="ru-RU" sz="2400" dirty="0"/>
              <a:t>там и попадают в ловушку.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62068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20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703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24" y="27537"/>
            <a:ext cx="3858576" cy="268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" y="0"/>
            <a:ext cx="3104731" cy="294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891885"/>
            <a:ext cx="454135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Рис. 3.1. </a:t>
            </a:r>
            <a:r>
              <a:rPr lang="ru-RU" dirty="0" err="1" smtClean="0"/>
              <a:t>Сводовая</a:t>
            </a:r>
            <a:r>
              <a:rPr lang="ru-RU" dirty="0" smtClean="0"/>
              <a:t> ловушка: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783" y="27537"/>
            <a:ext cx="2544627" cy="476672"/>
          </a:xfr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Ловушки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32040" y="2697215"/>
            <a:ext cx="4107768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/>
              <a:t>Рис. 3.2. </a:t>
            </a:r>
            <a:r>
              <a:rPr lang="ru-RU" sz="2600" dirty="0" err="1"/>
              <a:t>Литологически</a:t>
            </a:r>
            <a:r>
              <a:rPr lang="ru-RU" sz="2600" dirty="0"/>
              <a:t> экранированная ловушка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7567"/>
            <a:ext cx="3693731" cy="251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5982570"/>
            <a:ext cx="4541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Рис. 3.3. Тектонически экранированная ловушка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95" y="3439009"/>
            <a:ext cx="3662117" cy="25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85122" y="5998420"/>
            <a:ext cx="4454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Рис. 3.4. </a:t>
            </a:r>
            <a:r>
              <a:rPr lang="ru-RU" sz="2800" dirty="0" err="1"/>
              <a:t>Стратиграфически</a:t>
            </a:r>
            <a:r>
              <a:rPr lang="ru-RU" sz="2800" dirty="0"/>
              <a:t> экранированная ловушка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30320" y="188640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21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530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/>
              <a:t>В ловушке любой формы при </a:t>
            </a:r>
            <a:r>
              <a:rPr lang="ru-RU" dirty="0" smtClean="0"/>
              <a:t>благоприятных </a:t>
            </a:r>
            <a:r>
              <a:rPr lang="ru-RU" dirty="0"/>
              <a:t>условиях </a:t>
            </a:r>
            <a:r>
              <a:rPr lang="ru-RU" dirty="0" smtClean="0"/>
              <a:t>может произойти </a:t>
            </a:r>
            <a:r>
              <a:rPr lang="ru-RU" dirty="0"/>
              <a:t>значительное скопление нефти и газа, называемое </a:t>
            </a:r>
            <a:r>
              <a:rPr lang="ru-RU" b="1" dirty="0" smtClean="0"/>
              <a:t>залежью</a:t>
            </a:r>
            <a:r>
              <a:rPr lang="ru-RU" dirty="0" smtClean="0"/>
              <a:t>. Совокупность </a:t>
            </a:r>
            <a:r>
              <a:rPr lang="ru-RU" dirty="0"/>
              <a:t>залежей одной и той же группы (например, </a:t>
            </a:r>
            <a:r>
              <a:rPr lang="ru-RU" dirty="0" err="1"/>
              <a:t>сводовых</a:t>
            </a:r>
            <a:r>
              <a:rPr lang="ru-RU" dirty="0" smtClean="0"/>
              <a:t>), находящихся </a:t>
            </a:r>
            <a:r>
              <a:rPr lang="ru-RU" dirty="0"/>
              <a:t>в недрах земной коры единой площади, </a:t>
            </a:r>
            <a:r>
              <a:rPr lang="ru-RU" dirty="0" smtClean="0"/>
              <a:t>называется </a:t>
            </a:r>
            <a:r>
              <a:rPr lang="ru-RU" b="1" dirty="0" smtClean="0"/>
              <a:t>месторождением </a:t>
            </a:r>
            <a:r>
              <a:rPr lang="ru-RU" b="1" dirty="0"/>
              <a:t>нефти и газа</a:t>
            </a:r>
            <a:r>
              <a:rPr lang="ru-RU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3890665"/>
            <a:ext cx="9036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Месторождения могут </a:t>
            </a:r>
            <a:r>
              <a:rPr lang="ru-RU" sz="2800" dirty="0" smtClean="0"/>
              <a:t>быть: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нефтяными</a:t>
            </a:r>
            <a:r>
              <a:rPr lang="ru-RU" sz="2800" dirty="0"/>
              <a:t>,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газоконденсатными</a:t>
            </a:r>
            <a:r>
              <a:rPr lang="ru-RU" sz="2800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газонефтяными</a:t>
            </a:r>
            <a:r>
              <a:rPr lang="ru-RU" sz="2800" dirty="0"/>
              <a:t>.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404664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22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771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519"/>
            <a:ext cx="9144000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Существование в земной коре двух основных </a:t>
            </a:r>
            <a:r>
              <a:rPr lang="ru-RU" sz="2800" dirty="0" smtClean="0"/>
              <a:t>геологических структур </a:t>
            </a:r>
            <a:r>
              <a:rPr lang="ru-RU" sz="2800" dirty="0"/>
              <a:t>– </a:t>
            </a:r>
            <a:r>
              <a:rPr lang="ru-RU" sz="2800" b="1" dirty="0"/>
              <a:t>геосинклиналей </a:t>
            </a:r>
            <a:r>
              <a:rPr lang="ru-RU" sz="2800" dirty="0"/>
              <a:t>(т. е. в виде складок) и </a:t>
            </a:r>
            <a:r>
              <a:rPr lang="ru-RU" sz="2800" b="1" dirty="0" smtClean="0"/>
              <a:t>платформ </a:t>
            </a:r>
            <a:r>
              <a:rPr lang="ru-RU" sz="2800" dirty="0" smtClean="0"/>
              <a:t>(горизонтальное </a:t>
            </a:r>
            <a:r>
              <a:rPr lang="ru-RU" sz="2800" dirty="0"/>
              <a:t>залегание пластов) предопределило </a:t>
            </a:r>
            <a:r>
              <a:rPr lang="ru-RU" sz="2800" dirty="0" smtClean="0"/>
              <a:t>разделение месторождений </a:t>
            </a:r>
            <a:r>
              <a:rPr lang="ru-RU" sz="2800" dirty="0"/>
              <a:t>нефти и газа на два основных класса (рис. 3.5):</a:t>
            </a:r>
          </a:p>
          <a:p>
            <a:r>
              <a:rPr lang="ru-RU" sz="2800" b="1" dirty="0"/>
              <a:t>1 класс </a:t>
            </a:r>
            <a:r>
              <a:rPr lang="ru-RU" sz="2800" dirty="0"/>
              <a:t>– месторождения, сформировавшиеся в </a:t>
            </a:r>
            <a:r>
              <a:rPr lang="ru-RU" sz="2800" dirty="0" smtClean="0"/>
              <a:t>геосинклинальных (складчатых</a:t>
            </a:r>
            <a:r>
              <a:rPr lang="ru-RU" sz="2800" dirty="0"/>
              <a:t>) областях;</a:t>
            </a:r>
          </a:p>
          <a:p>
            <a:r>
              <a:rPr lang="ru-RU" sz="2800" b="1" dirty="0"/>
              <a:t>2 класс </a:t>
            </a:r>
            <a:r>
              <a:rPr lang="ru-RU" sz="2800" dirty="0"/>
              <a:t>– месторождения, сформировавшиеся в </a:t>
            </a:r>
            <a:r>
              <a:rPr lang="ru-RU" sz="2800" dirty="0" smtClean="0"/>
              <a:t>платформенных областях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4325"/>
            <a:ext cx="48577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00506" y="4152334"/>
            <a:ext cx="3818706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Рис. Складки</a:t>
            </a:r>
            <a:r>
              <a:rPr lang="ru-RU" sz="2800" dirty="0"/>
              <a:t>, образующиеся в ходе </a:t>
            </a:r>
            <a:r>
              <a:rPr lang="ru-RU" sz="2800" dirty="0" smtClean="0"/>
              <a:t>колебательных тектонических </a:t>
            </a:r>
            <a:r>
              <a:rPr lang="ru-RU" sz="2800" dirty="0"/>
              <a:t>и горообразовательных процессов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16416" y="-14312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23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544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Методы </a:t>
            </a:r>
            <a:r>
              <a:rPr lang="ru-RU" sz="2400" b="1" dirty="0"/>
              <a:t>поиска и разведки нефтяных и газовых месторождений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4022" y="548680"/>
            <a:ext cx="9144000" cy="13681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ходе поисково-разведочных работ применяются </a:t>
            </a:r>
            <a:r>
              <a:rPr lang="ru-RU" dirty="0" smtClean="0">
                <a:solidFill>
                  <a:srgbClr val="FF0000"/>
                </a:solidFill>
              </a:rPr>
              <a:t>геологические, геофизические</a:t>
            </a:r>
            <a:r>
              <a:rPr lang="ru-RU" dirty="0"/>
              <a:t>, методы, а также </a:t>
            </a:r>
            <a:r>
              <a:rPr lang="ru-RU" dirty="0">
                <a:solidFill>
                  <a:srgbClr val="FF0000"/>
                </a:solidFill>
              </a:rPr>
              <a:t>бурение скважин и их исследование.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538" y="190550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Геологические методы. </a:t>
            </a:r>
            <a:r>
              <a:rPr lang="ru-RU" sz="2400" dirty="0"/>
              <a:t>Проведение геологической </a:t>
            </a:r>
            <a:r>
              <a:rPr lang="ru-RU" sz="2400" dirty="0" smtClean="0"/>
              <a:t>съёмки предшествует </a:t>
            </a:r>
            <a:r>
              <a:rPr lang="ru-RU" sz="2400" dirty="0"/>
              <a:t>всем остальным видам поисковых работ. Для этого </a:t>
            </a:r>
            <a:r>
              <a:rPr lang="ru-RU" sz="2400" dirty="0" smtClean="0"/>
              <a:t>геологи выезжают </a:t>
            </a:r>
            <a:r>
              <a:rPr lang="ru-RU" sz="2400" dirty="0"/>
              <a:t>в исследуемый район и </a:t>
            </a:r>
            <a:r>
              <a:rPr lang="ru-RU" sz="2400" dirty="0" smtClean="0"/>
              <a:t>осуществляют </a:t>
            </a:r>
            <a:r>
              <a:rPr lang="ru-RU" sz="2400" dirty="0"/>
              <a:t>так называемые </a:t>
            </a:r>
            <a:r>
              <a:rPr lang="ru-RU" sz="2400" dirty="0" smtClean="0"/>
              <a:t>полевые работы.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По </a:t>
            </a:r>
            <a:r>
              <a:rPr lang="ru-RU" sz="2400" dirty="0"/>
              <a:t>возвращении домой выполняются камеральные работы, т. </a:t>
            </a:r>
            <a:r>
              <a:rPr lang="ru-RU" sz="2400" dirty="0" smtClean="0"/>
              <a:t>е. обработка </a:t>
            </a:r>
            <a:r>
              <a:rPr lang="ru-RU" sz="2400" dirty="0"/>
              <a:t>материалов, собранных в ходе предыдущего </a:t>
            </a:r>
            <a:r>
              <a:rPr lang="ru-RU" sz="2400" dirty="0" smtClean="0"/>
              <a:t>этапа. Итогом камеральных </a:t>
            </a:r>
            <a:r>
              <a:rPr lang="ru-RU" sz="2400" dirty="0"/>
              <a:t>работ являются геологическая карта </a:t>
            </a:r>
            <a:r>
              <a:rPr lang="ru-RU" sz="2400" dirty="0" smtClean="0"/>
              <a:t>и геологические разрезы </a:t>
            </a:r>
            <a:r>
              <a:rPr lang="ru-RU" sz="2400" dirty="0"/>
              <a:t>местности.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48" y="492287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Геологическая карта </a:t>
            </a:r>
            <a:r>
              <a:rPr lang="ru-RU" sz="2400" dirty="0"/>
              <a:t>– это проекция выходов горных пород </a:t>
            </a:r>
            <a:r>
              <a:rPr lang="ru-RU" sz="2400" dirty="0" smtClean="0"/>
              <a:t>на дневную </a:t>
            </a:r>
            <a:r>
              <a:rPr lang="ru-RU" sz="2400" dirty="0"/>
              <a:t>поверхность. Антиклиналь (изгиб пласта, </a:t>
            </a:r>
            <a:r>
              <a:rPr lang="ru-RU" sz="2400" dirty="0" smtClean="0"/>
              <a:t>направленный выпуклостью </a:t>
            </a:r>
            <a:r>
              <a:rPr lang="ru-RU" sz="2400" dirty="0"/>
              <a:t>вверх) на геологической карте имеет вид овального пятна, </a:t>
            </a:r>
            <a:r>
              <a:rPr lang="ru-RU" sz="2400" dirty="0" smtClean="0"/>
              <a:t>в центре </a:t>
            </a:r>
            <a:r>
              <a:rPr lang="ru-RU" sz="2400" dirty="0"/>
              <a:t>которого располагаются более древние породы, а на периферии </a:t>
            </a:r>
            <a:r>
              <a:rPr lang="ru-RU" sz="2400" dirty="0" smtClean="0"/>
              <a:t>– более </a:t>
            </a:r>
            <a:r>
              <a:rPr lang="ru-RU" sz="2400" dirty="0"/>
              <a:t>молодые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1401450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24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136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Геофизические методы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8376"/>
            <a:ext cx="9144000" cy="6703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Чтобы ≪прощупать≫ глубокие недра </a:t>
            </a:r>
            <a:r>
              <a:rPr lang="ru-RU" dirty="0" smtClean="0"/>
              <a:t>используют </a:t>
            </a:r>
            <a:r>
              <a:rPr lang="ru-RU" dirty="0" smtClean="0">
                <a:solidFill>
                  <a:srgbClr val="FF0000"/>
                </a:solidFill>
              </a:rPr>
              <a:t>геофизические методы</a:t>
            </a:r>
            <a:r>
              <a:rPr lang="ru-RU" dirty="0" smtClean="0"/>
              <a:t>.(</a:t>
            </a:r>
            <a:r>
              <a:rPr lang="ru-RU" i="1" dirty="0" smtClean="0"/>
              <a:t> </a:t>
            </a:r>
            <a:r>
              <a:rPr lang="ru-RU" i="1" dirty="0"/>
              <a:t>сейсморазведка</a:t>
            </a:r>
            <a:r>
              <a:rPr lang="ru-RU" dirty="0"/>
              <a:t>, </a:t>
            </a:r>
            <a:r>
              <a:rPr lang="ru-RU" i="1" dirty="0"/>
              <a:t>электроразведка </a:t>
            </a:r>
            <a:r>
              <a:rPr lang="ru-RU" dirty="0"/>
              <a:t>и </a:t>
            </a:r>
            <a:r>
              <a:rPr lang="ru-RU" i="1" dirty="0" smtClean="0"/>
              <a:t>магниторазведка)</a:t>
            </a:r>
            <a:endParaRPr lang="ru-RU" i="1" dirty="0"/>
          </a:p>
          <a:p>
            <a:endParaRPr lang="ru-RU" i="1" dirty="0" smtClean="0"/>
          </a:p>
          <a:p>
            <a:endParaRPr lang="ru-RU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0150"/>
            <a:ext cx="3240360" cy="25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035" y="1200150"/>
            <a:ext cx="36195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22" y="3198167"/>
            <a:ext cx="49123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Сейсморазведка,</a:t>
            </a:r>
            <a:r>
              <a:rPr lang="ru-RU" dirty="0"/>
              <a:t> основана на </a:t>
            </a:r>
            <a:r>
              <a:rPr lang="ru-RU" dirty="0" smtClean="0"/>
              <a:t>использовании закономерностей </a:t>
            </a:r>
            <a:r>
              <a:rPr lang="ru-RU" dirty="0"/>
              <a:t>распространения в земной коре искусственно </a:t>
            </a:r>
            <a:r>
              <a:rPr lang="ru-RU" dirty="0" smtClean="0"/>
              <a:t>создаваемых упругих </a:t>
            </a:r>
            <a:r>
              <a:rPr lang="ru-RU" dirty="0"/>
              <a:t>волн.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i="1" dirty="0" smtClean="0"/>
              <a:t>1 </a:t>
            </a:r>
            <a:r>
              <a:rPr lang="ru-RU" dirty="0"/>
              <a:t>– источник упругих волн; </a:t>
            </a:r>
            <a:endParaRPr lang="ru-RU" dirty="0" smtClean="0"/>
          </a:p>
          <a:p>
            <a:r>
              <a:rPr lang="ru-RU" i="1" dirty="0" smtClean="0"/>
              <a:t>2 </a:t>
            </a:r>
            <a:r>
              <a:rPr lang="ru-RU" dirty="0" smtClean="0"/>
              <a:t>– </a:t>
            </a:r>
            <a:r>
              <a:rPr lang="ru-RU" b="1" dirty="0" smtClean="0"/>
              <a:t>сейсмоприемники</a:t>
            </a:r>
            <a:r>
              <a:rPr lang="ru-RU" b="1" dirty="0"/>
              <a:t>; </a:t>
            </a:r>
            <a:endParaRPr lang="ru-RU" b="1" dirty="0" smtClean="0"/>
          </a:p>
          <a:p>
            <a:r>
              <a:rPr lang="ru-RU" i="1" dirty="0" smtClean="0"/>
              <a:t>3 </a:t>
            </a:r>
            <a:r>
              <a:rPr lang="ru-RU" dirty="0"/>
              <a:t>– </a:t>
            </a:r>
            <a:r>
              <a:rPr lang="ru-RU" dirty="0" smtClean="0"/>
              <a:t>сейсмостанция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98875" y="3429000"/>
            <a:ext cx="4563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</a:rPr>
              <a:t>Электроразведка </a:t>
            </a:r>
            <a:r>
              <a:rPr lang="ru-RU" sz="2400" dirty="0" smtClean="0"/>
              <a:t>основана </a:t>
            </a:r>
            <a:r>
              <a:rPr lang="ru-RU" sz="2400" dirty="0"/>
              <a:t>на </a:t>
            </a:r>
            <a:r>
              <a:rPr lang="ru-RU" sz="2400" dirty="0" smtClean="0"/>
              <a:t>различной электропроводности горных </a:t>
            </a:r>
            <a:r>
              <a:rPr lang="ru-RU" sz="2400" dirty="0"/>
              <a:t>пород.</a:t>
            </a:r>
            <a:r>
              <a:rPr lang="ru-RU" sz="2400" i="1" dirty="0" smtClean="0">
                <a:solidFill>
                  <a:prstClr val="black"/>
                </a:solidFill>
              </a:rPr>
              <a:t> </a:t>
            </a:r>
            <a:endParaRPr lang="ru-RU" sz="2400" i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380672"/>
            <a:ext cx="4555642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</a:rPr>
              <a:t>Магниторазведка  </a:t>
            </a:r>
            <a:r>
              <a:rPr lang="ru-RU" dirty="0" smtClean="0">
                <a:solidFill>
                  <a:prstClr val="black"/>
                </a:solidFill>
              </a:rPr>
              <a:t>основана </a:t>
            </a:r>
            <a:r>
              <a:rPr lang="ru-RU" dirty="0">
                <a:solidFill>
                  <a:prstClr val="black"/>
                </a:solidFill>
              </a:rPr>
              <a:t>на различной магнитной проницаемости горных пород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r>
              <a:rPr lang="ru-RU" dirty="0"/>
              <a:t> Аэромагнитная съемка позволяет выявить антиклинали </a:t>
            </a:r>
            <a:r>
              <a:rPr lang="ru-RU" dirty="0" smtClean="0"/>
              <a:t>на глубине </a:t>
            </a:r>
            <a:r>
              <a:rPr lang="ru-RU" dirty="0"/>
              <a:t>до 7 км, даже если их высота составляет не более </a:t>
            </a:r>
            <a:r>
              <a:rPr lang="ru-RU" dirty="0" smtClean="0"/>
              <a:t>200…300 </a:t>
            </a:r>
            <a:r>
              <a:rPr lang="ru-RU" dirty="0"/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5118740"/>
            <a:ext cx="4254122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b="1" i="1" dirty="0" err="1">
                <a:solidFill>
                  <a:srgbClr val="FF0000"/>
                </a:solidFill>
              </a:rPr>
              <a:t>Гравиразведка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основана на зависимости силы тяжести </a:t>
            </a:r>
            <a:r>
              <a:rPr lang="ru-RU" sz="2000" dirty="0" smtClean="0"/>
              <a:t>на поверхности </a:t>
            </a:r>
            <a:r>
              <a:rPr lang="ru-RU" sz="2000" dirty="0"/>
              <a:t>Земли от плотности горных пород.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02836" y="0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25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903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Гидрогеохимические методы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5"/>
            <a:ext cx="9144000" cy="936103"/>
          </a:xfrm>
        </p:spPr>
        <p:txBody>
          <a:bodyPr>
            <a:normAutofit fontScale="77500" lnSpcReduction="20000"/>
          </a:bodyPr>
          <a:lstStyle/>
          <a:p>
            <a:pPr marL="0" indent="0" algn="just"/>
            <a:r>
              <a:rPr lang="ru-RU" sz="2800" dirty="0" smtClean="0"/>
              <a:t> </a:t>
            </a:r>
            <a:r>
              <a:rPr lang="ru-RU" sz="2800" i="1" u="sng" dirty="0" smtClean="0">
                <a:solidFill>
                  <a:srgbClr val="FF0000"/>
                </a:solidFill>
              </a:rPr>
              <a:t>К гидрохимическим </a:t>
            </a:r>
            <a:r>
              <a:rPr lang="ru-RU" sz="2800" dirty="0" smtClean="0"/>
              <a:t>относят газовую, люминесцентно-</a:t>
            </a:r>
            <a:r>
              <a:rPr lang="ru-RU" sz="2800" dirty="0" err="1" smtClean="0"/>
              <a:t>битумонологическую</a:t>
            </a:r>
            <a:r>
              <a:rPr lang="ru-RU" sz="2800" dirty="0"/>
              <a:t>, радиоактивную съёмки </a:t>
            </a:r>
            <a:r>
              <a:rPr lang="ru-RU" sz="2800" dirty="0" smtClean="0"/>
              <a:t>и гидрохимический </a:t>
            </a:r>
            <a:r>
              <a:rPr lang="ru-RU" sz="2800" dirty="0"/>
              <a:t>метод.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910271"/>
            <a:ext cx="9117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Газовая съёмка </a:t>
            </a:r>
            <a:r>
              <a:rPr lang="ru-RU" dirty="0"/>
              <a:t>заключается в определении </a:t>
            </a:r>
            <a:r>
              <a:rPr lang="ru-RU" dirty="0" smtClean="0"/>
              <a:t>присутствия углеводородных </a:t>
            </a:r>
            <a:r>
              <a:rPr lang="ru-RU" dirty="0"/>
              <a:t>газов в пробах горных пород и грунтовых </a:t>
            </a:r>
            <a:r>
              <a:rPr lang="ru-RU" dirty="0" smtClean="0"/>
              <a:t>вод, отобранных </a:t>
            </a:r>
            <a:r>
              <a:rPr lang="ru-RU" dirty="0"/>
              <a:t>с глубины от 2 до 50 метров.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0458" y="270892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Применение </a:t>
            </a:r>
            <a:r>
              <a:rPr lang="ru-RU" b="1" i="1" dirty="0">
                <a:solidFill>
                  <a:srgbClr val="FF0000"/>
                </a:solidFill>
              </a:rPr>
              <a:t>люминесцентно-</a:t>
            </a:r>
            <a:r>
              <a:rPr lang="ru-RU" b="1" i="1" dirty="0" err="1">
                <a:solidFill>
                  <a:srgbClr val="FF0000"/>
                </a:solidFill>
              </a:rPr>
              <a:t>битумонологической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съемки </a:t>
            </a:r>
            <a:r>
              <a:rPr lang="ru-RU" dirty="0" smtClean="0"/>
              <a:t>основано </a:t>
            </a:r>
            <a:r>
              <a:rPr lang="ru-RU" dirty="0"/>
              <a:t>на том, что над залежами нефти увеличено содержание </a:t>
            </a:r>
            <a:r>
              <a:rPr lang="ru-RU" dirty="0" smtClean="0"/>
              <a:t>битумов в </a:t>
            </a:r>
            <a:r>
              <a:rPr lang="ru-RU" dirty="0"/>
              <a:t>породе, с одной стороны, и на явлении свечения битумов </a:t>
            </a:r>
            <a:r>
              <a:rPr lang="ru-RU" dirty="0" smtClean="0"/>
              <a:t>в ультрафиолетовом </a:t>
            </a:r>
            <a:r>
              <a:rPr lang="ru-RU" dirty="0"/>
              <a:t>свете, с другой.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039" y="394691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FF0000"/>
                </a:solidFill>
              </a:rPr>
              <a:t>Радиоактивная съемка </a:t>
            </a:r>
            <a:r>
              <a:rPr lang="ru-RU" dirty="0"/>
              <a:t>выполняется с целью обнаружения </a:t>
            </a:r>
            <a:r>
              <a:rPr lang="ru-RU" dirty="0" smtClean="0"/>
              <a:t>указанных аномалий радиационного </a:t>
            </a:r>
            <a:r>
              <a:rPr lang="ru-RU" dirty="0"/>
              <a:t>фона.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031" y="4829678"/>
            <a:ext cx="9117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Гидрохимический метод </a:t>
            </a:r>
            <a:r>
              <a:rPr lang="ru-RU" dirty="0"/>
              <a:t>основан на изучении химического </a:t>
            </a:r>
            <a:r>
              <a:rPr lang="ru-RU" dirty="0" smtClean="0"/>
              <a:t>состава подземных </a:t>
            </a:r>
            <a:r>
              <a:rPr lang="ru-RU" dirty="0"/>
              <a:t>вод и содержания в них растворенных газов, а </a:t>
            </a:r>
            <a:r>
              <a:rPr lang="ru-RU" dirty="0" smtClean="0"/>
              <a:t>также органических </a:t>
            </a:r>
            <a:r>
              <a:rPr lang="ru-RU" dirty="0"/>
              <a:t>веществ, в частности </a:t>
            </a:r>
            <a:r>
              <a:rPr lang="ru-RU" dirty="0" err="1"/>
              <a:t>арионов</a:t>
            </a:r>
            <a:r>
              <a:rPr lang="ru-RU" dirty="0"/>
              <a:t>.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63551" y="0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26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777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9"/>
            <a:ext cx="9144000" cy="2088231"/>
          </a:xfrm>
        </p:spPr>
        <p:txBody>
          <a:bodyPr>
            <a:normAutofit fontScale="70000" lnSpcReduction="20000"/>
          </a:bodyPr>
          <a:lstStyle/>
          <a:p>
            <a:pPr marL="0" indent="0"/>
            <a:r>
              <a:rPr lang="ru-RU" dirty="0" smtClean="0"/>
              <a:t> </a:t>
            </a:r>
            <a:r>
              <a:rPr lang="ru-RU" sz="3400" dirty="0" smtClean="0"/>
              <a:t>Бурение скважин применяется с целью поиска залежей и при проведении геологоразведочных работ по ее изучению с целью оценки запасов нефти и газа и подготовки ее к разработке.</a:t>
            </a:r>
            <a:r>
              <a:rPr lang="ru-RU" sz="3400" dirty="0"/>
              <a:t>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В процессе </a:t>
            </a:r>
            <a:r>
              <a:rPr lang="ru-RU" sz="3400" dirty="0"/>
              <a:t>бурения отбирают керн – цилиндрические </a:t>
            </a:r>
            <a:r>
              <a:rPr lang="ru-RU" sz="3400" dirty="0" smtClean="0"/>
              <a:t>образцы пород</a:t>
            </a:r>
            <a:r>
              <a:rPr lang="ru-RU" sz="3400" dirty="0"/>
              <a:t>, залегающих на различной глубине в перспективных </a:t>
            </a:r>
            <a:r>
              <a:rPr lang="ru-RU" sz="3400" dirty="0" smtClean="0"/>
              <a:t>частях геологического </a:t>
            </a:r>
            <a:r>
              <a:rPr lang="ru-RU" sz="3400" dirty="0"/>
              <a:t>разреза на обнаружение залежей </a:t>
            </a:r>
            <a:r>
              <a:rPr lang="ru-RU" sz="3400" dirty="0" smtClean="0"/>
              <a:t>углеводородов</a:t>
            </a:r>
            <a:endParaRPr lang="ru-RU" sz="3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9212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Бурение и исследование скважин. 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7219"/>
            <a:ext cx="5187295" cy="25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75573" y="2575794"/>
            <a:ext cx="347549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/>
              <a:t>Образцы </a:t>
            </a:r>
            <a:r>
              <a:rPr lang="ru-RU" sz="3600" dirty="0"/>
              <a:t>керна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72" y="5473005"/>
            <a:ext cx="91406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Исследование керна позволяет установить его </a:t>
            </a:r>
            <a:r>
              <a:rPr lang="ru-RU" sz="2800" dirty="0" err="1"/>
              <a:t>нефтегазоносность</a:t>
            </a:r>
            <a:r>
              <a:rPr lang="ru-RU" sz="2800" dirty="0"/>
              <a:t> </a:t>
            </a:r>
            <a:r>
              <a:rPr lang="ru-RU" sz="2800" dirty="0" smtClean="0"/>
              <a:t>и определить </a:t>
            </a:r>
            <a:r>
              <a:rPr lang="ru-RU" sz="2800" dirty="0"/>
              <a:t>емкостные и фильтрационные свойства пород </a:t>
            </a:r>
            <a:r>
              <a:rPr lang="ru-RU" sz="2800" dirty="0" smtClean="0"/>
              <a:t>слагающих залежь</a:t>
            </a:r>
            <a:r>
              <a:rPr lang="ru-RU" sz="2800" dirty="0"/>
              <a:t>.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16416" y="32296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27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620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Геофизическими </a:t>
            </a:r>
            <a:r>
              <a:rPr lang="ru-RU" i="1" dirty="0"/>
              <a:t>методами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1"/>
            <a:ext cx="9144000" cy="4680520"/>
          </a:xfrm>
        </p:spPr>
        <p:txBody>
          <a:bodyPr>
            <a:normAutofit/>
          </a:bodyPr>
          <a:lstStyle/>
          <a:p>
            <a:r>
              <a:rPr lang="ru-RU" sz="2800" dirty="0"/>
              <a:t>По завершению бурения обязательной процедурой </a:t>
            </a:r>
            <a:r>
              <a:rPr lang="ru-RU" sz="2800" dirty="0" smtClean="0"/>
              <a:t>является исследование </a:t>
            </a:r>
            <a:r>
              <a:rPr lang="ru-RU" sz="2800" dirty="0"/>
              <a:t>скважин </a:t>
            </a:r>
            <a:r>
              <a:rPr lang="ru-RU" sz="2800" b="1" i="1" dirty="0" smtClean="0">
                <a:solidFill>
                  <a:srgbClr val="FF0000"/>
                </a:solidFill>
              </a:rPr>
              <a:t>геофизическими </a:t>
            </a:r>
            <a:r>
              <a:rPr lang="ru-RU" sz="2800" b="1" i="1" dirty="0">
                <a:solidFill>
                  <a:srgbClr val="FF0000"/>
                </a:solidFill>
              </a:rPr>
              <a:t>методами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dirty="0"/>
              <a:t>Наиболее распространенный способ </a:t>
            </a:r>
            <a:r>
              <a:rPr lang="ru-RU" sz="2800" dirty="0" smtClean="0"/>
              <a:t>геофизических исследований скважин </a:t>
            </a:r>
            <a:r>
              <a:rPr lang="ru-RU" sz="2800" dirty="0"/>
              <a:t>–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элек</a:t>
            </a:r>
            <a:r>
              <a:rPr lang="ru-RU" sz="2800" b="1" i="1" dirty="0" err="1">
                <a:solidFill>
                  <a:srgbClr val="FF0000"/>
                </a:solidFill>
              </a:rPr>
              <a:t>трокаротаж</a:t>
            </a:r>
            <a:r>
              <a:rPr lang="ru-RU" sz="2800" i="1" dirty="0">
                <a:solidFill>
                  <a:srgbClr val="FF0000"/>
                </a:solidFill>
              </a:rPr>
              <a:t>.</a:t>
            </a:r>
            <a:endParaRPr lang="ru-RU" sz="2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/>
              <a:t>Кроме </a:t>
            </a:r>
            <a:r>
              <a:rPr lang="ru-RU" sz="2800" dirty="0"/>
              <a:t>этого применяют и другие методы исследования: </a:t>
            </a:r>
            <a:r>
              <a:rPr lang="ru-RU" sz="2800" dirty="0" smtClean="0"/>
              <a:t>измерение температуры </a:t>
            </a:r>
            <a:r>
              <a:rPr lang="ru-RU" sz="2800" dirty="0"/>
              <a:t>по разрезу скважины (</a:t>
            </a:r>
            <a:r>
              <a:rPr lang="ru-RU" sz="2800" i="1" dirty="0">
                <a:solidFill>
                  <a:srgbClr val="FF0000"/>
                </a:solidFill>
              </a:rPr>
              <a:t>термометрический метод</a:t>
            </a:r>
            <a:r>
              <a:rPr lang="ru-RU" sz="2800" dirty="0"/>
              <a:t>); </a:t>
            </a:r>
            <a:r>
              <a:rPr lang="ru-RU" sz="2800" dirty="0" smtClean="0"/>
              <a:t>измерение скорости </a:t>
            </a:r>
            <a:r>
              <a:rPr lang="ru-RU" sz="2800" dirty="0"/>
              <a:t>звука в породах (</a:t>
            </a:r>
            <a:r>
              <a:rPr lang="ru-RU" sz="2800" i="1" dirty="0">
                <a:solidFill>
                  <a:srgbClr val="FF0000"/>
                </a:solidFill>
              </a:rPr>
              <a:t>акустический метод</a:t>
            </a:r>
            <a:r>
              <a:rPr lang="ru-RU" sz="2800" dirty="0"/>
              <a:t>); </a:t>
            </a:r>
            <a:r>
              <a:rPr lang="ru-RU" sz="2800" dirty="0" smtClean="0"/>
              <a:t>измерение радиоактивности </a:t>
            </a:r>
            <a:r>
              <a:rPr lang="ru-RU" sz="2800" dirty="0"/>
              <a:t>пород (</a:t>
            </a:r>
            <a:r>
              <a:rPr lang="ru-RU" sz="2800" i="1" dirty="0">
                <a:solidFill>
                  <a:srgbClr val="FF0000"/>
                </a:solidFill>
              </a:rPr>
              <a:t>радиоактивный метод</a:t>
            </a:r>
            <a:r>
              <a:rPr lang="ru-RU" sz="2800" dirty="0"/>
              <a:t>) и т. д</a:t>
            </a:r>
            <a:r>
              <a:rPr lang="ru-RU" sz="2800" dirty="0" smtClean="0"/>
              <a:t>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34512" y="0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28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850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Этапы </a:t>
            </a:r>
            <a:r>
              <a:rPr lang="ru-RU" b="1" dirty="0"/>
              <a:t>поисково-разведочных работ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7"/>
            <a:ext cx="9144000" cy="25934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Поисковый этап</a:t>
            </a:r>
            <a:r>
              <a:rPr lang="ru-RU" b="1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 </a:t>
            </a:r>
            <a:r>
              <a:rPr lang="ru-RU" dirty="0"/>
              <a:t>разделяется на стадию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i="1" dirty="0" smtClean="0">
                <a:solidFill>
                  <a:srgbClr val="FF0000"/>
                </a:solidFill>
              </a:rPr>
              <a:t>выявления </a:t>
            </a:r>
            <a:r>
              <a:rPr lang="ru-RU" i="1" dirty="0">
                <a:solidFill>
                  <a:srgbClr val="FF0000"/>
                </a:solidFill>
              </a:rPr>
              <a:t>и подготовки объектов </a:t>
            </a:r>
            <a:r>
              <a:rPr lang="ru-RU" dirty="0" smtClean="0"/>
              <a:t>для поискового </a:t>
            </a:r>
            <a:r>
              <a:rPr lang="ru-RU" dirty="0"/>
              <a:t>бурения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FF0000"/>
                </a:solidFill>
              </a:rPr>
              <a:t>стадию </a:t>
            </a:r>
            <a:r>
              <a:rPr lang="ru-RU" dirty="0">
                <a:solidFill>
                  <a:srgbClr val="FF0000"/>
                </a:solidFill>
              </a:rPr>
              <a:t>поиска </a:t>
            </a:r>
            <a:r>
              <a:rPr lang="ru-RU" dirty="0"/>
              <a:t>месторождений (залежей) нефти </a:t>
            </a:r>
            <a:r>
              <a:rPr lang="ru-RU" dirty="0" smtClean="0"/>
              <a:t>и газа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4290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Разведочный этап. </a:t>
            </a:r>
          </a:p>
          <a:p>
            <a:r>
              <a:rPr lang="ru-RU" sz="3200" b="1" dirty="0" smtClean="0"/>
              <a:t>На этом этапе решается общая задача </a:t>
            </a:r>
            <a:r>
              <a:rPr lang="ru-RU" sz="3200" dirty="0" smtClean="0"/>
              <a:t>подготовки промышленных месторождений (залежей) к разработке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908720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29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072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595F-FC3C-4C38-B33F-3B3F002D3E14}" type="datetime1">
              <a:rPr lang="ru-RU" smtClean="0"/>
              <a:t>23.03.2026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26064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3</a:t>
            </a:fld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99992" cy="333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93" y="3387015"/>
            <a:ext cx="4770611" cy="336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034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Стадия </a:t>
            </a:r>
            <a:r>
              <a:rPr lang="ru-RU" sz="3200" i="1" dirty="0" smtClean="0">
                <a:solidFill>
                  <a:srgbClr val="FF0000"/>
                </a:solidFill>
              </a:rPr>
              <a:t>выявления и подготовки объектов</a:t>
            </a:r>
            <a:r>
              <a:rPr lang="ru-RU" sz="3200" dirty="0" smtClean="0"/>
              <a:t> для</a:t>
            </a:r>
            <a:r>
              <a:rPr lang="en-US" sz="3200" dirty="0" smtClean="0"/>
              <a:t> </a:t>
            </a:r>
            <a:r>
              <a:rPr lang="ru-RU" sz="3200" dirty="0" smtClean="0"/>
              <a:t>поискового</a:t>
            </a:r>
            <a:r>
              <a:rPr lang="en-US" sz="3200" dirty="0" smtClean="0"/>
              <a:t> </a:t>
            </a:r>
            <a:r>
              <a:rPr lang="ru-RU" sz="3200" dirty="0" smtClean="0"/>
              <a:t>бурения.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r>
              <a:rPr lang="ru-RU" dirty="0" smtClean="0"/>
              <a:t> выявления условий залегания и других геолого-геофизических</a:t>
            </a:r>
            <a:r>
              <a:rPr lang="en-US" dirty="0" smtClean="0"/>
              <a:t> </a:t>
            </a:r>
            <a:r>
              <a:rPr lang="ru-RU" dirty="0" smtClean="0"/>
              <a:t>свойств нефтегазоносных и </a:t>
            </a:r>
            <a:r>
              <a:rPr lang="ru-RU" dirty="0" err="1" smtClean="0"/>
              <a:t>нефтегазоперспективных</a:t>
            </a:r>
            <a:r>
              <a:rPr lang="en-US" dirty="0" smtClean="0"/>
              <a:t> </a:t>
            </a:r>
            <a:r>
              <a:rPr lang="ru-RU" dirty="0" smtClean="0"/>
              <a:t>комплексов;</a:t>
            </a:r>
          </a:p>
          <a:p>
            <a:r>
              <a:rPr lang="ru-RU" dirty="0" smtClean="0"/>
              <a:t>выделения перспективных ловушек;</a:t>
            </a:r>
          </a:p>
          <a:p>
            <a:r>
              <a:rPr lang="ru-RU" dirty="0" smtClean="0"/>
              <a:t>выбора, объектов и определения очередности их подготовки к</a:t>
            </a:r>
            <a:r>
              <a:rPr lang="en-US" dirty="0" smtClean="0"/>
              <a:t> </a:t>
            </a:r>
            <a:r>
              <a:rPr lang="ru-RU" dirty="0" smtClean="0"/>
              <a:t>поисковому бурению;</a:t>
            </a:r>
          </a:p>
          <a:p>
            <a:r>
              <a:rPr lang="ru-RU" dirty="0" smtClean="0"/>
              <a:t>выбора мест заложения поисковых скважин на подготовленных</a:t>
            </a:r>
            <a:r>
              <a:rPr lang="en-US" dirty="0" smtClean="0"/>
              <a:t> </a:t>
            </a:r>
            <a:r>
              <a:rPr lang="ru-RU" dirty="0" smtClean="0"/>
              <a:t>объектах.</a:t>
            </a: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34512" y="332656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30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882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стадия поиска </a:t>
            </a:r>
            <a:r>
              <a:rPr lang="ru-RU" dirty="0" smtClean="0"/>
              <a:t>месторождений (залежей) нефти и газа.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 выявлению в разрезе нефтегазоносных и</a:t>
            </a:r>
            <a:r>
              <a:rPr lang="en-US" dirty="0" smtClean="0"/>
              <a:t> </a:t>
            </a:r>
            <a:r>
              <a:rPr lang="ru-RU" dirty="0" err="1" smtClean="0"/>
              <a:t>нефтегазоперспективных</a:t>
            </a:r>
            <a:r>
              <a:rPr lang="ru-RU" dirty="0" smtClean="0"/>
              <a:t> комплексов залежей нефти и газа;</a:t>
            </a:r>
          </a:p>
          <a:p>
            <a:r>
              <a:rPr lang="ru-RU" dirty="0" smtClean="0"/>
              <a:t>к определению геолого-геофизических свойств (параметров)</a:t>
            </a:r>
            <a:r>
              <a:rPr lang="en-US" dirty="0" smtClean="0"/>
              <a:t> </a:t>
            </a:r>
            <a:r>
              <a:rPr lang="ru-RU" dirty="0" smtClean="0"/>
              <a:t>горизонтов и пластов;</a:t>
            </a:r>
          </a:p>
          <a:p>
            <a:r>
              <a:rPr lang="ru-RU" dirty="0" smtClean="0"/>
              <a:t>к выделению, опробованию и испытанию</a:t>
            </a:r>
            <a:r>
              <a:rPr lang="en-US" dirty="0" smtClean="0"/>
              <a:t> </a:t>
            </a:r>
            <a:r>
              <a:rPr lang="ru-RU" dirty="0" err="1" smtClean="0"/>
              <a:t>нефтегазонасыщенных</a:t>
            </a:r>
            <a:r>
              <a:rPr lang="ru-RU" dirty="0" smtClean="0"/>
              <a:t> пластов и горизонтов, получению</a:t>
            </a:r>
            <a:r>
              <a:rPr lang="en-US" dirty="0" smtClean="0"/>
              <a:t> </a:t>
            </a:r>
            <a:r>
              <a:rPr lang="ru-RU" dirty="0" smtClean="0"/>
              <a:t>промышленных притоков нефти и газа, установлению свойств</a:t>
            </a:r>
            <a:r>
              <a:rPr lang="en-US" dirty="0" smtClean="0"/>
              <a:t> </a:t>
            </a:r>
            <a:r>
              <a:rPr lang="ru-RU" dirty="0" smtClean="0"/>
              <a:t>флюидов и фильтрационно-емкостных характеристик пластов;</a:t>
            </a:r>
            <a:r>
              <a:rPr lang="en-US" dirty="0" smtClean="0"/>
              <a:t> </a:t>
            </a:r>
          </a:p>
          <a:p>
            <a:r>
              <a:rPr lang="ru-RU" dirty="0" smtClean="0"/>
              <a:t>подсчету запасов открытых залежей.</a:t>
            </a: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62068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31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629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Промышленная ценность месторождения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ru-RU" b="1" dirty="0" smtClean="0"/>
              <a:t>Промышленная ценность месторождения определяется не только </a:t>
            </a:r>
            <a:r>
              <a:rPr lang="ru-RU" dirty="0" smtClean="0"/>
              <a:t>его размерами, но в значительной степени и физическими свойствами коллекторов, пластовых жидкостей и газов, а также видом и запасом пластовой энергии.</a:t>
            </a:r>
          </a:p>
          <a:p>
            <a:pPr marL="0" indent="0"/>
            <a:r>
              <a:rPr lang="ru-RU" dirty="0" smtClean="0"/>
              <a:t>Породы нефтяной (газовой) залежи характеризуются </a:t>
            </a:r>
          </a:p>
          <a:p>
            <a:pPr marL="400050" lvl="1" indent="0">
              <a:buFont typeface="Wingdings" pitchFamily="2" charset="2"/>
              <a:buChar char="ü"/>
            </a:pPr>
            <a:r>
              <a:rPr lang="ru-RU" dirty="0" smtClean="0"/>
              <a:t>пористостью, </a:t>
            </a:r>
          </a:p>
          <a:p>
            <a:pPr marL="400050" lvl="1" indent="0">
              <a:buFont typeface="Wingdings" pitchFamily="2" charset="2"/>
              <a:buChar char="ü"/>
            </a:pPr>
            <a:r>
              <a:rPr lang="ru-RU" dirty="0" smtClean="0"/>
              <a:t>гранулометрическим составом, </a:t>
            </a:r>
          </a:p>
          <a:p>
            <a:pPr marL="400050" lvl="1" indent="0">
              <a:buFont typeface="Wingdings" pitchFamily="2" charset="2"/>
              <a:buChar char="ü"/>
            </a:pPr>
            <a:r>
              <a:rPr lang="ru-RU" dirty="0" smtClean="0"/>
              <a:t>проницаемостью, </a:t>
            </a:r>
          </a:p>
          <a:p>
            <a:pPr marL="400050" lvl="1" indent="0">
              <a:buFont typeface="Wingdings" pitchFamily="2" charset="2"/>
              <a:buChar char="ü"/>
            </a:pPr>
            <a:r>
              <a:rPr lang="ru-RU" dirty="0" smtClean="0"/>
              <a:t>удельной поверхностью, </a:t>
            </a:r>
          </a:p>
          <a:p>
            <a:pPr marL="400050" lvl="1" indent="0">
              <a:buFont typeface="Wingdings" pitchFamily="2" charset="2"/>
              <a:buChar char="ü"/>
            </a:pPr>
            <a:r>
              <a:rPr lang="ru-RU" dirty="0" err="1" smtClean="0"/>
              <a:t>карбонатностью</a:t>
            </a:r>
            <a:r>
              <a:rPr lang="ru-RU" dirty="0" smtClean="0"/>
              <a:t>, </a:t>
            </a:r>
          </a:p>
          <a:p>
            <a:pPr marL="400050" lvl="1" indent="0">
              <a:buFont typeface="Wingdings" pitchFamily="2" charset="2"/>
              <a:buChar char="ü"/>
            </a:pPr>
            <a:r>
              <a:rPr lang="ru-RU" dirty="0" smtClean="0"/>
              <a:t>сжимаемостью и </a:t>
            </a:r>
          </a:p>
          <a:p>
            <a:pPr marL="400050" lvl="1" indent="0">
              <a:buFont typeface="Wingdings" pitchFamily="2" charset="2"/>
              <a:buChar char="ü"/>
            </a:pPr>
            <a:r>
              <a:rPr lang="ru-RU" dirty="0" smtClean="0"/>
              <a:t>насыщенностью нефтью, газом и водой. </a:t>
            </a:r>
          </a:p>
          <a:p>
            <a:pPr marL="0" indent="0">
              <a:buNone/>
            </a:pPr>
            <a:r>
              <a:rPr lang="ru-RU" dirty="0" smtClean="0"/>
              <a:t>Эти параметры пород продуктивного пласта необходимы для решения задач рациональной разработки и эксплуатации месторождений</a:t>
            </a: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34512" y="0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32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487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8100"/>
            <a:ext cx="4286248" cy="4286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Пористость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3"/>
            <a:ext cx="8686800" cy="150019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 пористостью горной породы понимается наличие в ней пустот (пор, каверн, трещин), не заполненных твердым веществом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1928802"/>
            <a:ext cx="1915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Виды пористости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6715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143380"/>
            <a:ext cx="6705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16416" y="-1612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33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582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7882690" cy="511256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Статическая полезная емкость коллектора </a:t>
            </a:r>
            <a:r>
              <a:rPr lang="ru-RU" b="1" i="1" dirty="0" err="1" smtClean="0"/>
              <a:t>V</a:t>
            </a:r>
            <a:r>
              <a:rPr lang="ru-RU" b="1" i="1" baseline="-25000" dirty="0" err="1" smtClean="0"/>
              <a:t>ст</a:t>
            </a:r>
            <a:r>
              <a:rPr lang="ru-RU" b="1" i="1" dirty="0" smtClean="0"/>
              <a:t> характеризует </a:t>
            </a:r>
            <a:r>
              <a:rPr lang="ru-RU" dirty="0" smtClean="0"/>
              <a:t>относительный объем пор и пустот, которые могут быть заняты жидкостью или газом.</a:t>
            </a:r>
          </a:p>
          <a:p>
            <a:r>
              <a:rPr lang="ru-RU" b="1" i="1" dirty="0" smtClean="0"/>
              <a:t>Динамическая полезная емкость </a:t>
            </a:r>
            <a:r>
              <a:rPr lang="ru-RU" b="1" i="1" dirty="0" err="1" smtClean="0"/>
              <a:t>V</a:t>
            </a:r>
            <a:r>
              <a:rPr lang="ru-RU" b="1" i="1" baseline="-25000" dirty="0" err="1" smtClean="0"/>
              <a:t>дин</a:t>
            </a:r>
            <a:r>
              <a:rPr lang="ru-RU" b="1" i="1" dirty="0" smtClean="0"/>
              <a:t> характеризует </a:t>
            </a:r>
            <a:r>
              <a:rPr lang="ru-RU" dirty="0" smtClean="0"/>
              <a:t>относительный объем пор и пустот, через которые фильтруются или могут фильтроваться нефть и газ в условиях, существующих в пласте.</a:t>
            </a: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62068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34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155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Пределы измерения полной пористости некоторых горных пород</a:t>
            </a:r>
            <a:endParaRPr lang="ru-R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789509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" y="421481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Пористость коллекторов, содержащих нефть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929174"/>
            <a:ext cx="849681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476672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35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126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Различают поровые каналы: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b="1" dirty="0" smtClean="0"/>
              <a:t>Сверхкапиллярные – </a:t>
            </a:r>
            <a:r>
              <a:rPr lang="ru-RU" i="1" dirty="0" smtClean="0"/>
              <a:t>Ф</a:t>
            </a:r>
            <a:r>
              <a:rPr lang="ru-RU" b="1" dirty="0" smtClean="0"/>
              <a:t> больше 0,5 мм, движение жидкости </a:t>
            </a:r>
            <a:r>
              <a:rPr lang="ru-RU" dirty="0" smtClean="0"/>
              <a:t>свободно.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b="1" dirty="0" smtClean="0"/>
              <a:t>Капиллярные – </a:t>
            </a:r>
            <a:r>
              <a:rPr lang="ru-RU" i="1" dirty="0" smtClean="0"/>
              <a:t>Ф</a:t>
            </a:r>
            <a:r>
              <a:rPr lang="ru-RU" b="1" dirty="0" smtClean="0"/>
              <a:t> 0,5 ¸ 0,0002 мм, движение жидкости </a:t>
            </a:r>
            <a:r>
              <a:rPr lang="ru-RU" dirty="0" smtClean="0"/>
              <a:t>возможно при значительных перепадах давления газы движутся легко.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b="1" dirty="0" smtClean="0"/>
              <a:t>Субкапиллярные – </a:t>
            </a:r>
            <a:r>
              <a:rPr lang="ru-RU" i="1" dirty="0" smtClean="0"/>
              <a:t>Ф </a:t>
            </a:r>
            <a:r>
              <a:rPr lang="ru-RU" b="1" dirty="0" smtClean="0"/>
              <a:t>меньше 0,0002 мм, при существующих в </a:t>
            </a:r>
            <a:r>
              <a:rPr lang="ru-RU" dirty="0" smtClean="0"/>
              <a:t>пластах перепадах давления жидкость перемещаться не может.</a:t>
            </a:r>
          </a:p>
          <a:p>
            <a:pPr marL="0" indent="360363">
              <a:buNone/>
            </a:pPr>
            <a:r>
              <a:rPr lang="ru-RU" dirty="0" smtClean="0"/>
              <a:t>Широкие измерения предела пористости одних и тех же пород объясняются действием многих факторов: взаимное расположение зерен, процесса цементации, растворения и отношения солей и др.</a:t>
            </a: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116632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36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332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96040"/>
            <a:ext cx="5328592" cy="8295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История </a:t>
            </a:r>
            <a:r>
              <a:rPr lang="ru-RU" b="1" dirty="0" err="1"/>
              <a:t>нефтегазодобычи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Некоторые </a:t>
            </a:r>
            <a:r>
              <a:rPr lang="ru-RU" b="1" dirty="0"/>
              <a:t>показатели </a:t>
            </a:r>
            <a:r>
              <a:rPr lang="ru-RU" b="1" dirty="0" smtClean="0"/>
              <a:t>и сведения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29026"/>
            <a:ext cx="1980158" cy="222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61" y="836712"/>
            <a:ext cx="75808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До начала XVIII в. нефть в основном добывали из </a:t>
            </a:r>
            <a:r>
              <a:rPr lang="ru-RU" sz="2000" dirty="0" err="1"/>
              <a:t>копанок</a:t>
            </a:r>
            <a:r>
              <a:rPr lang="ru-RU" sz="2000" dirty="0"/>
              <a:t>, </a:t>
            </a:r>
            <a:r>
              <a:rPr lang="ru-RU" sz="2000" dirty="0" smtClean="0"/>
              <a:t>которые обсаживали </a:t>
            </a:r>
            <a:r>
              <a:rPr lang="ru-RU" sz="2000" dirty="0"/>
              <a:t>плетнем. По мере накопления нефть вычерпывали и </a:t>
            </a:r>
            <a:r>
              <a:rPr lang="ru-RU" sz="2000" dirty="0" smtClean="0"/>
              <a:t>в кожаных </a:t>
            </a:r>
            <a:r>
              <a:rPr lang="ru-RU" sz="2000" dirty="0"/>
              <a:t>мешках вывозили потребителям.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61" y="1852375"/>
            <a:ext cx="78689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 70-м годам XIX в. основная часть нефти в России и в </a:t>
            </a:r>
            <a:r>
              <a:rPr lang="ru-RU" sz="2000" dirty="0" smtClean="0"/>
              <a:t>мире добывается </a:t>
            </a:r>
            <a:r>
              <a:rPr lang="ru-RU" sz="2000" dirty="0"/>
              <a:t>из нефтяных скважин. Так, в 1878 г. в Баку их </a:t>
            </a:r>
            <a:r>
              <a:rPr lang="ru-RU" sz="2000" dirty="0" smtClean="0"/>
              <a:t>насчитывается 301</a:t>
            </a:r>
            <a:r>
              <a:rPr lang="ru-RU" sz="2000" dirty="0"/>
              <a:t>, дебит которых во много раз превосходит дебит из колодцев. </a:t>
            </a:r>
            <a:r>
              <a:rPr lang="ru-RU" sz="2000" dirty="0" smtClean="0"/>
              <a:t>Нефть из </a:t>
            </a:r>
            <a:r>
              <a:rPr lang="ru-RU" sz="2000" dirty="0"/>
              <a:t>скважин добывали желонкой – металлическим сосудом (</a:t>
            </a:r>
            <a:r>
              <a:rPr lang="ru-RU" sz="2000" dirty="0" smtClean="0"/>
              <a:t>труба) высотой </a:t>
            </a:r>
            <a:r>
              <a:rPr lang="ru-RU" sz="2000" dirty="0"/>
              <a:t>до 6 м, в дно которого вмонтирован </a:t>
            </a:r>
            <a:r>
              <a:rPr lang="ru-RU" sz="2000" dirty="0" smtClean="0"/>
              <a:t> обратный клапан, открывающийся </a:t>
            </a:r>
            <a:r>
              <a:rPr lang="ru-RU" sz="2000" dirty="0"/>
              <a:t>при погружении желонки в жидкость и </a:t>
            </a:r>
            <a:r>
              <a:rPr lang="ru-RU" sz="2000" dirty="0" smtClean="0"/>
              <a:t>закрывающийся при </a:t>
            </a:r>
            <a:r>
              <a:rPr lang="ru-RU" sz="2000" dirty="0"/>
              <a:t>ее движении вверх. Подъем желонки (тартание) велся вручную, </a:t>
            </a:r>
            <a:r>
              <a:rPr lang="ru-RU" sz="2000" dirty="0" smtClean="0"/>
              <a:t>затем на </a:t>
            </a:r>
            <a:r>
              <a:rPr lang="ru-RU" sz="2000" dirty="0"/>
              <a:t>конной тяге (начало 70-х годов XIX в.) и с </a:t>
            </a:r>
            <a:r>
              <a:rPr lang="ru-RU" sz="2000" dirty="0" smtClean="0"/>
              <a:t>помощью паровой машины (80-е </a:t>
            </a:r>
            <a:r>
              <a:rPr lang="ru-RU" sz="2000" dirty="0"/>
              <a:t>годы).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61" y="4725264"/>
            <a:ext cx="67887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Первые глубинные насосы были применены в Баку в 1876 г., </a:t>
            </a:r>
            <a:r>
              <a:rPr lang="ru-RU" sz="2000" dirty="0" smtClean="0"/>
              <a:t>а первый </a:t>
            </a:r>
            <a:r>
              <a:rPr lang="ru-RU" sz="2000" dirty="0"/>
              <a:t>глубинный штанговый насос – в Грозном в 1895 г. </a:t>
            </a:r>
            <a:r>
              <a:rPr lang="ru-RU" sz="2000" dirty="0" smtClean="0"/>
              <a:t>Однако </a:t>
            </a:r>
            <a:r>
              <a:rPr lang="ru-RU" sz="2000" dirty="0" err="1" smtClean="0"/>
              <a:t>тартальный</a:t>
            </a:r>
            <a:r>
              <a:rPr lang="ru-RU" sz="2000" dirty="0" smtClean="0"/>
              <a:t> </a:t>
            </a:r>
            <a:r>
              <a:rPr lang="ru-RU" sz="2000" dirty="0"/>
              <a:t>способ </a:t>
            </a:r>
            <a:r>
              <a:rPr lang="ru-RU" sz="2000" dirty="0" smtClean="0"/>
              <a:t>длительное </a:t>
            </a:r>
            <a:r>
              <a:rPr lang="ru-RU" sz="2000" dirty="0"/>
              <a:t>время оставался главным. Например, </a:t>
            </a:r>
            <a:r>
              <a:rPr lang="ru-RU" sz="2000" dirty="0" smtClean="0"/>
              <a:t>в 1913 </a:t>
            </a:r>
            <a:r>
              <a:rPr lang="ru-RU" sz="2000" dirty="0"/>
              <a:t>г. в России 95 % нефти добыто </a:t>
            </a:r>
            <a:r>
              <a:rPr lang="ru-RU" sz="2000" dirty="0" err="1" smtClean="0"/>
              <a:t>желонированием</a:t>
            </a:r>
            <a:r>
              <a:rPr lang="ru-RU" sz="2000" dirty="0"/>
              <a:t>.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26064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4</a:t>
            </a:fld>
            <a:endParaRPr lang="ru-RU" sz="2800" b="1" dirty="0"/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8244408" y="332656"/>
            <a:ext cx="709488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/>
              <a:pPr/>
              <a:t>4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774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" y="0"/>
            <a:ext cx="467053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433656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5101"/>
            <a:ext cx="4572000" cy="338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26064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5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00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1"/>
            <a:ext cx="557539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131"/>
            <a:ext cx="5148064" cy="337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75" y="2332037"/>
            <a:ext cx="31896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26064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6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927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6" y="778396"/>
            <a:ext cx="9144000" cy="607960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25 тыс. лет назад </a:t>
            </a:r>
            <a:r>
              <a:rPr lang="ru-RU" dirty="0"/>
              <a:t>первобытный человек применял </a:t>
            </a:r>
            <a:r>
              <a:rPr lang="ru-RU" dirty="0" smtClean="0"/>
              <a:t>сверление кремниевым </a:t>
            </a:r>
            <a:r>
              <a:rPr lang="ru-RU" dirty="0"/>
              <a:t>буром (бурение) при изготовлении инструментов;</a:t>
            </a:r>
          </a:p>
          <a:p>
            <a:r>
              <a:rPr lang="ru-RU" dirty="0"/>
              <a:t>в </a:t>
            </a:r>
            <a:r>
              <a:rPr lang="ru-RU" b="1" dirty="0"/>
              <a:t>221–263 гг. н.э</a:t>
            </a:r>
            <a:r>
              <a:rPr lang="ru-RU" dirty="0"/>
              <a:t>. в </a:t>
            </a:r>
            <a:r>
              <a:rPr lang="ru-RU" dirty="0" err="1"/>
              <a:t>Сычуане</a:t>
            </a:r>
            <a:r>
              <a:rPr lang="ru-RU" dirty="0"/>
              <a:t> (Китай) из скважин глубиной </a:t>
            </a:r>
            <a:r>
              <a:rPr lang="ru-RU" dirty="0" smtClean="0"/>
              <a:t>около 240 </a:t>
            </a:r>
            <a:r>
              <a:rPr lang="ru-RU" dirty="0"/>
              <a:t>м добывали газ, который использовался для выпаривания соли;</a:t>
            </a:r>
          </a:p>
          <a:p>
            <a:r>
              <a:rPr lang="ru-RU" dirty="0"/>
              <a:t>в </a:t>
            </a:r>
            <a:r>
              <a:rPr lang="ru-RU" b="1" dirty="0"/>
              <a:t>1594 г. </a:t>
            </a:r>
            <a:r>
              <a:rPr lang="ru-RU" dirty="0"/>
              <a:t>в пос. Балахны (Баку) сооружен колодец глубиной 35 </a:t>
            </a:r>
            <a:r>
              <a:rPr lang="ru-RU" dirty="0" smtClean="0"/>
              <a:t>м для </a:t>
            </a:r>
            <a:r>
              <a:rPr lang="ru-RU" dirty="0"/>
              <a:t>добычи нефти;</a:t>
            </a:r>
          </a:p>
          <a:p>
            <a:r>
              <a:rPr lang="ru-RU" dirty="0"/>
              <a:t>в </a:t>
            </a:r>
            <a:r>
              <a:rPr lang="ru-RU" b="1" dirty="0"/>
              <a:t>1825 г. </a:t>
            </a:r>
            <a:r>
              <a:rPr lang="ru-RU" dirty="0"/>
              <a:t>добыто 4126 т нефти из 120 колодцев в Баку;</a:t>
            </a:r>
          </a:p>
          <a:p>
            <a:r>
              <a:rPr lang="ru-RU" dirty="0"/>
              <a:t>в </a:t>
            </a:r>
            <a:r>
              <a:rPr lang="ru-RU" b="1" dirty="0"/>
              <a:t>1847 г. </a:t>
            </a:r>
            <a:r>
              <a:rPr lang="ru-RU" dirty="0"/>
              <a:t>пробурена скважина на нефть на </a:t>
            </a:r>
            <a:r>
              <a:rPr lang="ru-RU" dirty="0" err="1" smtClean="0"/>
              <a:t>Биби-Эйбате</a:t>
            </a:r>
            <a:r>
              <a:rPr lang="ru-RU" dirty="0" smtClean="0"/>
              <a:t> (Азербайджан</a:t>
            </a:r>
            <a:r>
              <a:rPr lang="ru-RU" dirty="0"/>
              <a:t>);</a:t>
            </a:r>
          </a:p>
          <a:p>
            <a:r>
              <a:rPr lang="ru-RU" dirty="0"/>
              <a:t>в </a:t>
            </a:r>
            <a:r>
              <a:rPr lang="ru-RU" b="1" dirty="0"/>
              <a:t>1896 г. </a:t>
            </a:r>
            <a:r>
              <a:rPr lang="ru-RU" dirty="0"/>
              <a:t>В.К. </a:t>
            </a:r>
            <a:r>
              <a:rPr lang="ru-RU" dirty="0" err="1"/>
              <a:t>Зеленицким</a:t>
            </a:r>
            <a:r>
              <a:rPr lang="ru-RU" dirty="0"/>
              <a:t> создан проект морского бурения </a:t>
            </a:r>
            <a:r>
              <a:rPr lang="ru-RU" dirty="0" smtClean="0"/>
              <a:t>для добычи </a:t>
            </a:r>
            <a:r>
              <a:rPr lang="ru-RU" dirty="0"/>
              <a:t>нефти со дна Каспийского моря</a:t>
            </a:r>
            <a:r>
              <a:rPr lang="ru-RU" dirty="0" smtClean="0"/>
              <a:t>;</a:t>
            </a:r>
          </a:p>
          <a:p>
            <a:r>
              <a:rPr lang="ru-RU" dirty="0"/>
              <a:t>в </a:t>
            </a:r>
            <a:r>
              <a:rPr lang="ru-RU" b="1" dirty="0"/>
              <a:t>1901 г. </a:t>
            </a:r>
            <a:r>
              <a:rPr lang="ru-RU" dirty="0"/>
              <a:t>в России добыто 11,987 млн т нефти;</a:t>
            </a:r>
          </a:p>
          <a:p>
            <a:r>
              <a:rPr lang="ru-RU" dirty="0"/>
              <a:t>в </a:t>
            </a:r>
            <a:r>
              <a:rPr lang="ru-RU" b="1" dirty="0"/>
              <a:t>1955 г. </a:t>
            </a:r>
            <a:r>
              <a:rPr lang="ru-RU" dirty="0"/>
              <a:t>американские компании контролировали на Ближнем </a:t>
            </a:r>
            <a:r>
              <a:rPr lang="ru-RU" dirty="0" smtClean="0"/>
              <a:t>и Среднем </a:t>
            </a:r>
            <a:r>
              <a:rPr lang="ru-RU" dirty="0"/>
              <a:t>Востоке 60% добычи нефти;</a:t>
            </a:r>
          </a:p>
          <a:p>
            <a:r>
              <a:rPr lang="ru-RU" b="1" dirty="0"/>
              <a:t>9583 м </a:t>
            </a:r>
            <a:r>
              <a:rPr lang="ru-RU" dirty="0"/>
              <a:t>– глубина рекордной скважины США (1974 г.);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ые данные 3"/>
              <p14:cNvContentPartPr/>
              <p14:nvPr/>
            </p14:nvContentPartPr>
            <p14:xfrm>
              <a:off x="190440" y="3718440"/>
              <a:ext cx="6568920" cy="185220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080" y="3709080"/>
                <a:ext cx="6587640" cy="18709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26064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7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938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r>
              <a:rPr lang="ru-RU" sz="2800" b="1" dirty="0"/>
              <a:t>Распределение числа скважин и добычи нефти </a:t>
            </a:r>
            <a:r>
              <a:rPr lang="ru-RU" sz="2800" b="1" dirty="0" smtClean="0"/>
              <a:t>в зависимости от способа </a:t>
            </a:r>
            <a:r>
              <a:rPr lang="ru-RU" sz="2800" b="1" dirty="0"/>
              <a:t>эксплуатации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7" y="908720"/>
            <a:ext cx="9102100" cy="303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686" y="4005064"/>
            <a:ext cx="9145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настоящее время основной способ добычи нефти – насосный </a:t>
            </a:r>
            <a:r>
              <a:rPr lang="ru-RU" sz="2400" dirty="0" smtClean="0"/>
              <a:t>при помощи </a:t>
            </a:r>
            <a:r>
              <a:rPr lang="ru-RU" sz="2400" dirty="0"/>
              <a:t>установок электроцентробежного насоса (УЭЦН) и </a:t>
            </a:r>
            <a:r>
              <a:rPr lang="ru-RU" sz="2400" dirty="0" smtClean="0"/>
              <a:t>штанговых скважинных </a:t>
            </a:r>
            <a:r>
              <a:rPr lang="ru-RU" sz="2400" dirty="0"/>
              <a:t>насосов (ШСН).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26064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8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628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/>
              <a:t>Некоторые показатели и сведения по </a:t>
            </a:r>
            <a:r>
              <a:rPr lang="ru-RU" sz="3200" b="1" dirty="0" err="1"/>
              <a:t>нефтегазодобыче</a:t>
            </a:r>
            <a:r>
              <a:rPr lang="ru-RU" sz="3200" b="1" dirty="0"/>
              <a:t> </a:t>
            </a:r>
            <a:r>
              <a:rPr lang="ru-RU" sz="3200" b="1" dirty="0" smtClean="0"/>
              <a:t>в мире</a:t>
            </a:r>
            <a:r>
              <a:rPr lang="ru-RU" sz="3200" b="1" dirty="0"/>
              <a:t>, России.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r>
              <a:rPr lang="ru-RU" sz="2800" b="1" dirty="0"/>
              <a:t>300 млн т в год </a:t>
            </a:r>
            <a:r>
              <a:rPr lang="ru-RU" sz="2800" dirty="0"/>
              <a:t>– безопасный рубеж добычи нефти для России;</a:t>
            </a:r>
          </a:p>
          <a:p>
            <a:r>
              <a:rPr lang="ru-RU" sz="2800" b="1" dirty="0" smtClean="0"/>
              <a:t>3,2 </a:t>
            </a:r>
            <a:r>
              <a:rPr lang="ru-RU" sz="2800" b="1" dirty="0"/>
              <a:t>млрд т </a:t>
            </a:r>
            <a:r>
              <a:rPr lang="ru-RU" sz="2800" dirty="0"/>
              <a:t>нефти добывается в мире ежегодно;</a:t>
            </a:r>
          </a:p>
          <a:p>
            <a:r>
              <a:rPr lang="ru-RU" sz="2800" b="1" dirty="0"/>
              <a:t>3,9 млрд т/год </a:t>
            </a:r>
            <a:r>
              <a:rPr lang="ru-RU" sz="2800" dirty="0"/>
              <a:t>– ожидаемая добыча нефти в мире к 2005 г;</a:t>
            </a:r>
          </a:p>
          <a:p>
            <a:r>
              <a:rPr lang="ru-RU" sz="2800" b="1" dirty="0"/>
              <a:t>22 трлн м</a:t>
            </a:r>
            <a:r>
              <a:rPr lang="ru-RU" sz="2800" b="1" baseline="30000" dirty="0"/>
              <a:t>3</a:t>
            </a:r>
            <a:r>
              <a:rPr lang="ru-RU" sz="2800" b="1" dirty="0"/>
              <a:t> </a:t>
            </a:r>
            <a:r>
              <a:rPr lang="ru-RU" sz="2800" dirty="0"/>
              <a:t>газа добывается в мире ежегодно;</a:t>
            </a:r>
          </a:p>
          <a:p>
            <a:r>
              <a:rPr lang="ru-RU" sz="2800" b="1" dirty="0"/>
              <a:t>139,57 млрд т </a:t>
            </a:r>
            <a:r>
              <a:rPr lang="ru-RU" sz="2800" dirty="0"/>
              <a:t>нефти составляют доказанные запасы в недрах </a:t>
            </a:r>
            <a:r>
              <a:rPr lang="ru-RU" sz="2800" dirty="0" smtClean="0"/>
              <a:t>земли (на </a:t>
            </a:r>
            <a:r>
              <a:rPr lang="ru-RU" sz="2800" dirty="0"/>
              <a:t>1996 г</a:t>
            </a:r>
            <a:r>
              <a:rPr lang="ru-RU" sz="2800" dirty="0" smtClean="0"/>
              <a:t>.);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smtClean="0"/>
              <a:t>398 </a:t>
            </a:r>
            <a:r>
              <a:rPr lang="ru-RU" sz="2800" b="1" dirty="0"/>
              <a:t>трлн м</a:t>
            </a:r>
            <a:r>
              <a:rPr lang="ru-RU" sz="2800" b="1" baseline="30000" dirty="0"/>
              <a:t>3</a:t>
            </a:r>
            <a:r>
              <a:rPr lang="ru-RU" sz="2800" b="1" dirty="0"/>
              <a:t> </a:t>
            </a:r>
            <a:r>
              <a:rPr lang="ru-RU" sz="2800" dirty="0"/>
              <a:t>газа составляют мировые ресурсы с учетом </a:t>
            </a:r>
            <a:r>
              <a:rPr lang="ru-RU" sz="2800" dirty="0" smtClean="0"/>
              <a:t>вероятных и </a:t>
            </a:r>
            <a:r>
              <a:rPr lang="ru-RU" sz="2800" dirty="0"/>
              <a:t>возможных запасов (годовая добыча около 22000 млрд м</a:t>
            </a:r>
            <a:r>
              <a:rPr lang="ru-RU" sz="2800" baseline="30000" dirty="0"/>
              <a:t>3</a:t>
            </a:r>
            <a:r>
              <a:rPr lang="ru-RU" sz="2800" dirty="0"/>
              <a:t>/год</a:t>
            </a:r>
            <a:r>
              <a:rPr lang="ru-RU" sz="2800" dirty="0" smtClean="0"/>
              <a:t>);</a:t>
            </a:r>
          </a:p>
          <a:p>
            <a:r>
              <a:rPr lang="ru-RU" sz="2800" b="1" dirty="0" smtClean="0"/>
              <a:t>105 </a:t>
            </a:r>
            <a:r>
              <a:rPr lang="ru-RU" sz="2800" b="1" dirty="0"/>
              <a:t>млрд т </a:t>
            </a:r>
            <a:r>
              <a:rPr lang="ru-RU" sz="2800" dirty="0"/>
              <a:t>нефти добыто в мире;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260648"/>
            <a:ext cx="709488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800" b="1" smtClean="0"/>
              <a:t>9</a:t>
            </a:fld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457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2945</Words>
  <Application>Microsoft Office PowerPoint</Application>
  <PresentationFormat>Экран (4:3)</PresentationFormat>
  <Paragraphs>222</Paragraphs>
  <Slides>36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ОНГД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числа скважин и добычи нефти в зависимости от способа эксплуатации</vt:lpstr>
      <vt:lpstr>Некоторые показатели и сведения по нефтегазодобыче в мире, России.</vt:lpstr>
      <vt:lpstr>Презентация PowerPoint</vt:lpstr>
      <vt:lpstr>2.Физико-химические свойства нефти, природного газа и пластовой воды</vt:lpstr>
      <vt:lpstr>Углеводороды метанового ряда</vt:lpstr>
      <vt:lpstr>Химический состав нефти</vt:lpstr>
      <vt:lpstr>Основные физические свойства нефти.</vt:lpstr>
      <vt:lpstr>2.2. Свойства природного газа</vt:lpstr>
      <vt:lpstr>Физические свойства природного газа.</vt:lpstr>
      <vt:lpstr>2.3. Свойства пластовой воды</vt:lpstr>
      <vt:lpstr>Презентация PowerPoint</vt:lpstr>
      <vt:lpstr>Основные физические свойства пластовых вод.</vt:lpstr>
      <vt:lpstr>3.Основные сведения о нефтяных, газовых и газоконденсатных месторождениях</vt:lpstr>
      <vt:lpstr>Ловушки</vt:lpstr>
      <vt:lpstr>Презентация PowerPoint</vt:lpstr>
      <vt:lpstr>Презентация PowerPoint</vt:lpstr>
      <vt:lpstr>Методы поиска и разведки нефтяных и газовых месторождений</vt:lpstr>
      <vt:lpstr>Геофизические методы</vt:lpstr>
      <vt:lpstr>Гидрогеохимические методы.</vt:lpstr>
      <vt:lpstr>Бурение и исследование скважин. </vt:lpstr>
      <vt:lpstr>Геофизическими методами.</vt:lpstr>
      <vt:lpstr>Этапы поисково-разведочных работ</vt:lpstr>
      <vt:lpstr>Стадия выявления и подготовки объектов для поискового бурения.</vt:lpstr>
      <vt:lpstr>стадия поиска месторождений (залежей) нефти и газа.</vt:lpstr>
      <vt:lpstr>Промышленная ценность месторождения</vt:lpstr>
      <vt:lpstr>Пористость</vt:lpstr>
      <vt:lpstr>Презентация PowerPoint</vt:lpstr>
      <vt:lpstr>Пределы измерения полной пористости некоторых горных пород</vt:lpstr>
      <vt:lpstr>Различают поровые каналы: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ТЕХНОЛОГИИ НЕФТЕГАЗОПРОМЫСЛОВОГО ПРОИЗВОДСТВА</dc:title>
  <dc:creator>Admin</dc:creator>
  <cp:lastModifiedBy>Бабарыкин Валентин Валентинович</cp:lastModifiedBy>
  <cp:revision>18</cp:revision>
  <dcterms:created xsi:type="dcterms:W3CDTF">2021-09-14T14:34:16Z</dcterms:created>
  <dcterms:modified xsi:type="dcterms:W3CDTF">2026-03-23T13:05:51Z</dcterms:modified>
</cp:coreProperties>
</file>