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77" r:id="rId5"/>
    <p:sldId id="261" r:id="rId6"/>
    <p:sldId id="262" r:id="rId7"/>
    <p:sldId id="270" r:id="rId8"/>
    <p:sldId id="263" r:id="rId9"/>
    <p:sldId id="264" r:id="rId10"/>
    <p:sldId id="276" r:id="rId11"/>
    <p:sldId id="271" r:id="rId12"/>
    <p:sldId id="265" r:id="rId13"/>
    <p:sldId id="266" r:id="rId14"/>
    <p:sldId id="267" r:id="rId15"/>
    <p:sldId id="268" r:id="rId16"/>
    <p:sldId id="272" r:id="rId17"/>
    <p:sldId id="273" r:id="rId18"/>
    <p:sldId id="275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07.12.2025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1.Организационная структура службы управления персоналом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dirty="0"/>
              <a:t>Факторы, определяющие организационную структуру службы управления персоналом. Возможные варианты построения оргструктуры управления персоналом в зависимости от особенностей организации.</a:t>
            </a:r>
          </a:p>
          <a:p>
            <a:r>
              <a:rPr lang="ru-RU" dirty="0"/>
              <a:t>Недостатки работы отделов кадров предприятий, необходимость перехода к новым структурам управления персоналом.</a:t>
            </a:r>
          </a:p>
          <a:p>
            <a:r>
              <a:rPr lang="ru-RU" dirty="0"/>
              <a:t>Основная цель отдела управления персоналом и функции его подразделений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>
              <a:buNone/>
            </a:pPr>
            <a:r>
              <a:rPr lang="ru-RU" dirty="0"/>
              <a:t>  Россия успешно адаптируются к условиям рынка и показывает, что достижение оптимального </a:t>
            </a:r>
            <a:r>
              <a:rPr lang="ru-RU" b="1" dirty="0"/>
              <a:t>варианта построения службы управления персоналом</a:t>
            </a:r>
            <a:r>
              <a:rPr lang="ru-RU" dirty="0"/>
              <a:t> возможно через промежуточный этап – формирование </a:t>
            </a:r>
            <a:r>
              <a:rPr lang="ru-RU" b="1" i="1" dirty="0"/>
              <a:t>отдела управления персоналом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14313" y="332640"/>
            <a:ext cx="8786812" cy="6168174"/>
            <a:chOff x="747" y="6776"/>
            <a:chExt cx="10543" cy="7411"/>
          </a:xfrm>
        </p:grpSpPr>
        <p:sp>
          <p:nvSpPr>
            <p:cNvPr id="6147" name="Rectangle 18"/>
            <p:cNvSpPr>
              <a:spLocks noChangeArrowheads="1"/>
            </p:cNvSpPr>
            <p:nvPr/>
          </p:nvSpPr>
          <p:spPr bwMode="auto">
            <a:xfrm>
              <a:off x="3165" y="6776"/>
              <a:ext cx="5651" cy="77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Начальник отдела управления</a:t>
              </a:r>
            </a:p>
            <a:p>
              <a:pPr algn="ctr"/>
              <a:r>
                <a:rPr lang="ru-RU" sz="1600" dirty="0">
                  <a:solidFill>
                    <a:schemeClr val="bg1"/>
                  </a:solidFill>
                  <a:latin typeface="Times New Roman" pitchFamily="18" charset="0"/>
                </a:rPr>
                <a:t>персоналом</a:t>
              </a:r>
              <a:endParaRPr lang="ru-RU" sz="1600" dirty="0">
                <a:solidFill>
                  <a:schemeClr val="bg1"/>
                </a:solidFill>
              </a:endParaRPr>
            </a:p>
          </p:txBody>
        </p:sp>
        <p:sp>
          <p:nvSpPr>
            <p:cNvPr id="6148" name="Rectangle 19"/>
            <p:cNvSpPr>
              <a:spLocks noChangeArrowheads="1"/>
            </p:cNvSpPr>
            <p:nvPr/>
          </p:nvSpPr>
          <p:spPr bwMode="auto">
            <a:xfrm>
              <a:off x="747" y="8260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Сектор планирования и найма</a:t>
              </a:r>
            </a:p>
            <a:p>
              <a:pPr algn="ctr"/>
              <a:r>
                <a:rPr lang="ru-RU" sz="1600" dirty="0">
                  <a:latin typeface="Times New Roman" pitchFamily="18" charset="0"/>
                </a:rPr>
                <a:t>рабочей силы (3 чел.)</a:t>
              </a:r>
              <a:endParaRPr lang="ru-RU" sz="1600" dirty="0"/>
            </a:p>
          </p:txBody>
        </p:sp>
        <p:sp>
          <p:nvSpPr>
            <p:cNvPr id="6149" name="Rectangle 20"/>
            <p:cNvSpPr>
              <a:spLocks noChangeArrowheads="1"/>
            </p:cNvSpPr>
            <p:nvPr/>
          </p:nvSpPr>
          <p:spPr bwMode="auto">
            <a:xfrm>
              <a:off x="773" y="12063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Специалист по охране труда и техники безопасности (1 чел.)</a:t>
              </a:r>
              <a:endParaRPr lang="ru-RU" sz="1600" dirty="0"/>
            </a:p>
          </p:txBody>
        </p:sp>
        <p:sp>
          <p:nvSpPr>
            <p:cNvPr id="6150" name="Rectangle 21"/>
            <p:cNvSpPr>
              <a:spLocks noChangeArrowheads="1"/>
            </p:cNvSpPr>
            <p:nvPr/>
          </p:nvSpPr>
          <p:spPr bwMode="auto">
            <a:xfrm>
              <a:off x="6468" y="8260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Сектор мотивации </a:t>
              </a:r>
              <a:r>
                <a:rPr lang="ru-RU" sz="1600" dirty="0" err="1">
                  <a:solidFill>
                    <a:schemeClr val="bg1"/>
                  </a:solidFill>
                  <a:latin typeface="Times New Roman" pitchFamily="18" charset="0"/>
                </a:rPr>
                <a:t>мотивации</a:t>
              </a:r>
              <a:r>
                <a:rPr lang="ru-RU" sz="1600" dirty="0">
                  <a:latin typeface="Times New Roman" pitchFamily="18" charset="0"/>
                </a:rPr>
                <a:t> и стимулирования труда персонала (2 чел.)</a:t>
              </a:r>
              <a:endParaRPr lang="ru-RU" sz="1600" dirty="0"/>
            </a:p>
          </p:txBody>
        </p:sp>
        <p:sp>
          <p:nvSpPr>
            <p:cNvPr id="6151" name="Rectangle 22"/>
            <p:cNvSpPr>
              <a:spLocks noChangeArrowheads="1"/>
            </p:cNvSpPr>
            <p:nvPr/>
          </p:nvSpPr>
          <p:spPr bwMode="auto">
            <a:xfrm>
              <a:off x="759" y="9469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Сектор  </a:t>
              </a:r>
              <a:r>
                <a:rPr lang="ru-RU" sz="1600" dirty="0" err="1">
                  <a:latin typeface="Times New Roman" pitchFamily="18" charset="0"/>
                </a:rPr>
                <a:t>трудовых</a:t>
              </a:r>
              <a:r>
                <a:rPr lang="ru-RU" sz="1600" dirty="0" err="1">
                  <a:solidFill>
                    <a:schemeClr val="bg1"/>
                  </a:solidFill>
                  <a:latin typeface="Times New Roman" pitchFamily="18" charset="0"/>
                </a:rPr>
                <a:t>трудовых</a:t>
              </a:r>
              <a:r>
                <a:rPr lang="ru-RU" sz="1600" dirty="0">
                  <a:latin typeface="Times New Roman" pitchFamily="18" charset="0"/>
                </a:rPr>
                <a:t> и дисциплинарных отношений (2 чел.)</a:t>
              </a:r>
              <a:endParaRPr lang="ru-RU" sz="1600" dirty="0"/>
            </a:p>
          </p:txBody>
        </p:sp>
        <p:sp>
          <p:nvSpPr>
            <p:cNvPr id="6152" name="Rectangle 23"/>
            <p:cNvSpPr>
              <a:spLocks noChangeArrowheads="1"/>
            </p:cNvSpPr>
            <p:nvPr/>
          </p:nvSpPr>
          <p:spPr bwMode="auto">
            <a:xfrm>
              <a:off x="759" y="10746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Группа подготовки и продвижения персонала (1-2 чел.)</a:t>
              </a:r>
              <a:endParaRPr lang="ru-RU" sz="1600" dirty="0"/>
            </a:p>
          </p:txBody>
        </p:sp>
        <p:sp>
          <p:nvSpPr>
            <p:cNvPr id="6153" name="Rectangle 24"/>
            <p:cNvSpPr>
              <a:spLocks noChangeArrowheads="1"/>
            </p:cNvSpPr>
            <p:nvPr/>
          </p:nvSpPr>
          <p:spPr bwMode="auto">
            <a:xfrm>
              <a:off x="6468" y="9469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Группа профориентации и социальной адаптации (1-2 чел.)</a:t>
              </a:r>
              <a:endParaRPr lang="ru-RU" sz="1600" dirty="0"/>
            </a:p>
          </p:txBody>
        </p: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6480" y="10746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Группа изучения и оценки кадров</a:t>
              </a:r>
            </a:p>
            <a:p>
              <a:pPr algn="ctr"/>
              <a:r>
                <a:rPr lang="ru-RU" sz="1600" dirty="0">
                  <a:latin typeface="Times New Roman" pitchFamily="18" charset="0"/>
                </a:rPr>
                <a:t>(1-2 чел.)</a:t>
              </a:r>
              <a:endParaRPr lang="ru-RU" sz="1600" dirty="0"/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6508" y="12063"/>
              <a:ext cx="4782" cy="81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600" dirty="0">
                  <a:latin typeface="Times New Roman" pitchFamily="18" charset="0"/>
                </a:rPr>
                <a:t>Группа повышения качества трудовой жизни (2 чел.)</a:t>
              </a:r>
              <a:endParaRPr lang="ru-RU" sz="1600" dirty="0"/>
            </a:p>
          </p:txBody>
        </p:sp>
        <p:cxnSp>
          <p:nvCxnSpPr>
            <p:cNvPr id="6156" name="AutoShape 27"/>
            <p:cNvCxnSpPr>
              <a:cxnSpLocks noChangeShapeType="1"/>
            </p:cNvCxnSpPr>
            <p:nvPr/>
          </p:nvCxnSpPr>
          <p:spPr bwMode="auto">
            <a:xfrm flipV="1">
              <a:off x="5986" y="7363"/>
              <a:ext cx="1" cy="51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157" name="AutoShape 28"/>
            <p:cNvCxnSpPr>
              <a:cxnSpLocks noChangeShapeType="1"/>
            </p:cNvCxnSpPr>
            <p:nvPr/>
          </p:nvCxnSpPr>
          <p:spPr bwMode="auto">
            <a:xfrm flipH="1">
              <a:off x="5541" y="11194"/>
              <a:ext cx="93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158" name="AutoShape 29"/>
            <p:cNvCxnSpPr>
              <a:cxnSpLocks noChangeShapeType="1"/>
            </p:cNvCxnSpPr>
            <p:nvPr/>
          </p:nvCxnSpPr>
          <p:spPr bwMode="auto">
            <a:xfrm flipH="1">
              <a:off x="5529" y="9890"/>
              <a:ext cx="93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159" name="AutoShape 30"/>
            <p:cNvCxnSpPr>
              <a:cxnSpLocks noChangeShapeType="1"/>
            </p:cNvCxnSpPr>
            <p:nvPr/>
          </p:nvCxnSpPr>
          <p:spPr bwMode="auto">
            <a:xfrm flipH="1">
              <a:off x="5529" y="8654"/>
              <a:ext cx="93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6160" name="AutoShape 31"/>
            <p:cNvCxnSpPr>
              <a:cxnSpLocks noChangeShapeType="1"/>
            </p:cNvCxnSpPr>
            <p:nvPr/>
          </p:nvCxnSpPr>
          <p:spPr bwMode="auto">
            <a:xfrm flipH="1">
              <a:off x="5555" y="12498"/>
              <a:ext cx="98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747" y="13544"/>
              <a:ext cx="10515" cy="64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2000" dirty="0">
                  <a:latin typeface="Times New Roman" pitchFamily="18" charset="0"/>
                </a:rPr>
                <a:t>Организационная структура отдела управления персоналом (вариант)</a:t>
              </a:r>
              <a:endParaRPr lang="ru-RU" sz="2000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ru-RU" b="1" dirty="0"/>
              <a:t>  1.Сектор планирования и найма рабочей силы:</a:t>
            </a:r>
            <a:r>
              <a:rPr lang="ru-RU" b="1" i="1" dirty="0"/>
              <a:t> </a:t>
            </a:r>
            <a:endParaRPr lang="ru-RU" dirty="0"/>
          </a:p>
          <a:p>
            <a:pPr lvl="0"/>
            <a:r>
              <a:rPr lang="ru-RU" b="1" i="1" dirty="0"/>
              <a:t>определение потребности в кадрах;</a:t>
            </a:r>
            <a:endParaRPr lang="ru-RU" dirty="0"/>
          </a:p>
          <a:p>
            <a:pPr lvl="0"/>
            <a:r>
              <a:rPr lang="ru-RU" b="1" i="1" dirty="0"/>
              <a:t>отбор кадров;</a:t>
            </a:r>
            <a:endParaRPr lang="ru-RU" dirty="0"/>
          </a:p>
          <a:p>
            <a:pPr lvl="0"/>
            <a:r>
              <a:rPr lang="ru-RU" b="1" i="1" dirty="0"/>
              <a:t>заключение трудовых договоров;</a:t>
            </a:r>
            <a:endParaRPr lang="ru-RU" dirty="0"/>
          </a:p>
          <a:p>
            <a:pPr lvl="0"/>
            <a:r>
              <a:rPr lang="ru-RU" b="1" i="1" dirty="0"/>
              <a:t>оформление кадровых документов;</a:t>
            </a:r>
            <a:endParaRPr lang="ru-RU" dirty="0"/>
          </a:p>
          <a:p>
            <a:pPr lvl="0"/>
            <a:r>
              <a:rPr lang="ru-RU" b="1" i="1" dirty="0"/>
              <a:t>ведение делопроизводства отдела.</a:t>
            </a:r>
            <a:endParaRPr lang="ru-RU" dirty="0"/>
          </a:p>
          <a:p>
            <a:pPr>
              <a:buNone/>
            </a:pPr>
            <a:r>
              <a:rPr lang="ru-RU" b="1" dirty="0"/>
              <a:t>   2.Сектор мотивации и стимулирования труда персонала:</a:t>
            </a:r>
            <a:endParaRPr lang="ru-RU" dirty="0"/>
          </a:p>
          <a:p>
            <a:pPr lvl="0"/>
            <a:r>
              <a:rPr lang="ru-RU" b="1" dirty="0"/>
              <a:t> </a:t>
            </a:r>
            <a:r>
              <a:rPr lang="ru-RU" b="1" i="1" dirty="0"/>
              <a:t>разработка проектов систем оплаты труда, тарифных ставок, окладов, положений о премировании</a:t>
            </a:r>
            <a:endParaRPr lang="ru-RU" dirty="0"/>
          </a:p>
          <a:p>
            <a:pPr lvl="0"/>
            <a:r>
              <a:rPr lang="ru-RU" b="1" i="1" dirty="0"/>
              <a:t>Разработка системы материальной и моральной мотивации труда;</a:t>
            </a:r>
            <a:endParaRPr lang="ru-RU" dirty="0"/>
          </a:p>
          <a:p>
            <a:pPr lvl="0"/>
            <a:r>
              <a:rPr lang="ru-RU" b="1" i="1" dirty="0"/>
              <a:t>Изучение производительности труда, разработка мер по ее повышению;</a:t>
            </a:r>
            <a:endParaRPr lang="ru-RU" dirty="0"/>
          </a:p>
          <a:p>
            <a:r>
              <a:rPr lang="ru-RU" b="1" i="1" dirty="0"/>
              <a:t>Организация и участие в разработке должностных инструкций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/>
              <a:t> 3.Сектор трудовых и дисциплинарных отношений:</a:t>
            </a:r>
            <a:endParaRPr lang="ru-RU" dirty="0"/>
          </a:p>
          <a:p>
            <a:pPr lvl="0"/>
            <a:r>
              <a:rPr lang="ru-RU" b="1" i="1" dirty="0"/>
              <a:t>Учет использования рабочего времени персоналом;</a:t>
            </a:r>
            <a:endParaRPr lang="ru-RU" dirty="0"/>
          </a:p>
          <a:p>
            <a:pPr lvl="0"/>
            <a:r>
              <a:rPr lang="ru-RU" b="1" i="1" dirty="0"/>
              <a:t>Учет и анализ нарушений трудовой дисциплины;</a:t>
            </a:r>
            <a:endParaRPr lang="ru-RU" dirty="0"/>
          </a:p>
          <a:p>
            <a:pPr lvl="0"/>
            <a:r>
              <a:rPr lang="ru-RU" b="1" i="1" dirty="0"/>
              <a:t>Учет работников, подлежащих замене (собирающихся уходить на пенсию, планирующих увольнение, длительное лечение);</a:t>
            </a:r>
            <a:endParaRPr lang="ru-RU" dirty="0"/>
          </a:p>
          <a:p>
            <a:pPr lvl="0"/>
            <a:r>
              <a:rPr lang="ru-RU" b="1" i="1" dirty="0"/>
              <a:t>Оформление поощрений и взысканий;</a:t>
            </a:r>
            <a:endParaRPr lang="ru-RU" dirty="0"/>
          </a:p>
          <a:p>
            <a:pPr lvl="0"/>
            <a:r>
              <a:rPr lang="ru-RU" b="1" i="1" dirty="0"/>
              <a:t>Учет текучести кадров.</a:t>
            </a:r>
            <a:endParaRPr lang="ru-RU" dirty="0"/>
          </a:p>
          <a:p>
            <a:pPr>
              <a:buNone/>
            </a:pPr>
            <a:r>
              <a:rPr lang="ru-RU" b="1" dirty="0"/>
              <a:t>    4.Группа профориентации социальной адаптации:</a:t>
            </a:r>
            <a:endParaRPr lang="ru-RU" dirty="0"/>
          </a:p>
          <a:p>
            <a:pPr lvl="0"/>
            <a:r>
              <a:rPr lang="ru-RU" b="1" i="1" dirty="0"/>
              <a:t>Ознакомление вновь принятого работника с правилами внутреннего распорядка, этическим кодексом организации, с возможностями профессионального и карьерного роста, способов реализации своих потребностей с помощью организации и .</a:t>
            </a:r>
            <a:r>
              <a:rPr lang="ru-RU" b="1" i="1" dirty="0" err="1"/>
              <a:t>т.п</a:t>
            </a:r>
            <a:r>
              <a:rPr lang="ru-RU" b="1" i="1" dirty="0"/>
              <a:t>;;</a:t>
            </a:r>
            <a:endParaRPr lang="ru-RU" dirty="0"/>
          </a:p>
          <a:p>
            <a:pPr lvl="0"/>
            <a:r>
              <a:rPr lang="ru-RU" b="1" i="1" dirty="0"/>
              <a:t>Изучение и анализ конфликтных и стрессовых ситуаций;</a:t>
            </a:r>
            <a:endParaRPr lang="ru-RU" dirty="0"/>
          </a:p>
          <a:p>
            <a:pPr lvl="0"/>
            <a:r>
              <a:rPr lang="ru-RU" b="1" i="1" dirty="0"/>
              <a:t>Организация в необходимых случаях психотерапии. </a:t>
            </a:r>
            <a:r>
              <a:rPr lang="ru-RU" i="1" dirty="0"/>
              <a:t>(подразумеваются различные тренинги)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/>
              <a:t> 5.Группа подготовки и продвижения персонала:</a:t>
            </a:r>
            <a:endParaRPr lang="ru-RU" dirty="0"/>
          </a:p>
          <a:p>
            <a:pPr lvl="0"/>
            <a:r>
              <a:rPr lang="ru-RU" b="1" i="1" dirty="0"/>
              <a:t>Организация проведения обучения, переподготовки и повышения квалификации кадров, разработка проектов деловой карьеры руководителей и специалистов;</a:t>
            </a:r>
            <a:endParaRPr lang="ru-RU" dirty="0"/>
          </a:p>
          <a:p>
            <a:pPr lvl="0"/>
            <a:r>
              <a:rPr lang="ru-RU" b="1" i="1" dirty="0"/>
              <a:t>Заключение  договоров на проведение производственной практик в организации.</a:t>
            </a:r>
            <a:endParaRPr lang="ru-RU" dirty="0"/>
          </a:p>
          <a:p>
            <a:pPr>
              <a:buNone/>
            </a:pPr>
            <a:r>
              <a:rPr lang="ru-RU" b="1" dirty="0"/>
              <a:t>6. Группа изучения и оценки персонала:</a:t>
            </a:r>
            <a:endParaRPr lang="ru-RU" dirty="0"/>
          </a:p>
          <a:p>
            <a:pPr lvl="0"/>
            <a:r>
              <a:rPr lang="ru-RU" b="1" i="1" dirty="0"/>
              <a:t>Оценка эффективности работы персонала;</a:t>
            </a:r>
            <a:endParaRPr lang="ru-RU" dirty="0"/>
          </a:p>
          <a:p>
            <a:pPr lvl="0"/>
            <a:r>
              <a:rPr lang="ru-RU" b="1" i="1" dirty="0"/>
              <a:t>Проведение аттестации кадров;</a:t>
            </a:r>
            <a:endParaRPr lang="ru-RU" dirty="0"/>
          </a:p>
          <a:p>
            <a:pPr lvl="0"/>
            <a:r>
              <a:rPr lang="ru-RU" b="1" i="1" dirty="0"/>
              <a:t>Подготовка предложений по повышению </a:t>
            </a:r>
          </a:p>
          <a:p>
            <a:pPr lvl="0"/>
            <a:r>
              <a:rPr lang="ru-RU" b="1" i="1" dirty="0"/>
              <a:t>( понижению), переводу, прекращению трудового договора;</a:t>
            </a:r>
            <a:endParaRPr lang="ru-RU" dirty="0"/>
          </a:p>
          <a:p>
            <a:pPr lvl="0"/>
            <a:r>
              <a:rPr lang="ru-RU" b="1" i="1" dirty="0"/>
              <a:t>Разработка  программ ротации</a:t>
            </a:r>
          </a:p>
          <a:p>
            <a:pPr lvl="0">
              <a:buNone/>
            </a:pPr>
            <a:r>
              <a:rPr lang="ru-RU" b="1" i="1" dirty="0"/>
              <a:t>   ( множественность) руководящего состава, продвижения персонала;</a:t>
            </a:r>
            <a:endParaRPr lang="ru-RU" dirty="0"/>
          </a:p>
          <a:p>
            <a:pPr lvl="0"/>
            <a:r>
              <a:rPr lang="ru-RU" b="1" i="1" dirty="0"/>
              <a:t>Подготовка проектов договоров с органами рабочего самоуправления.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/>
              <a:t>7. Группа повышения качества трудовой жизни:</a:t>
            </a:r>
            <a:endParaRPr lang="ru-RU" dirty="0"/>
          </a:p>
          <a:p>
            <a:pPr lvl="0"/>
            <a:r>
              <a:rPr lang="ru-RU" b="1" i="1" dirty="0"/>
              <a:t>Организация работы по обогащению содержания труда;</a:t>
            </a:r>
            <a:endParaRPr lang="ru-RU" dirty="0"/>
          </a:p>
          <a:p>
            <a:pPr lvl="0"/>
            <a:r>
              <a:rPr lang="ru-RU" b="1" i="1" dirty="0"/>
              <a:t>Контроль за соблюдением законодательства о труде;</a:t>
            </a:r>
            <a:endParaRPr lang="ru-RU" dirty="0"/>
          </a:p>
          <a:p>
            <a:pPr lvl="0"/>
            <a:r>
              <a:rPr lang="ru-RU" b="1" i="1" dirty="0"/>
              <a:t>оформление различных льгот, ссуд, дотаций;</a:t>
            </a:r>
            <a:endParaRPr lang="ru-RU" dirty="0"/>
          </a:p>
          <a:p>
            <a:pPr lvl="0"/>
            <a:r>
              <a:rPr lang="ru-RU" b="1" i="1" dirty="0"/>
              <a:t>ведение договоров медицинского страхования;</a:t>
            </a:r>
            <a:endParaRPr lang="ru-RU" dirty="0"/>
          </a:p>
          <a:p>
            <a:pPr lvl="0"/>
            <a:r>
              <a:rPr lang="ru-RU" b="1" i="1" dirty="0"/>
              <a:t>оформление пенсионных дел, работа с ветеранами.</a:t>
            </a:r>
            <a:endParaRPr lang="ru-RU" dirty="0"/>
          </a:p>
          <a:p>
            <a:pPr>
              <a:buNone/>
            </a:pPr>
            <a:r>
              <a:rPr lang="ru-RU" b="1" dirty="0"/>
              <a:t>8.Специалист по охране труда и технике безопасности:</a:t>
            </a:r>
            <a:endParaRPr lang="ru-RU" dirty="0"/>
          </a:p>
          <a:p>
            <a:pPr lvl="0"/>
            <a:r>
              <a:rPr lang="ru-RU" b="1" i="1" dirty="0"/>
              <a:t>изучение условий труда персонала, разработка и контроль за осуществлением программ по обеспечению безопасных условий труда;</a:t>
            </a:r>
            <a:endParaRPr lang="ru-RU" dirty="0"/>
          </a:p>
          <a:p>
            <a:pPr lvl="0"/>
            <a:r>
              <a:rPr lang="ru-RU" b="1" i="1" dirty="0"/>
              <a:t>организация медицинского обслуживания персонала;</a:t>
            </a:r>
            <a:endParaRPr lang="ru-RU" dirty="0"/>
          </a:p>
          <a:p>
            <a:pPr lvl="0"/>
            <a:r>
              <a:rPr lang="ru-RU" b="1" i="1" dirty="0"/>
              <a:t>разработка инструктажей по технике безопасности;</a:t>
            </a:r>
            <a:endParaRPr lang="ru-RU" dirty="0"/>
          </a:p>
          <a:p>
            <a:pPr lvl="0"/>
            <a:r>
              <a:rPr lang="ru-RU" b="1" i="1" dirty="0"/>
              <a:t>учет и расследование несчастных случаев;</a:t>
            </a:r>
            <a:endParaRPr lang="ru-RU" dirty="0"/>
          </a:p>
          <a:p>
            <a:pPr lvl="0"/>
            <a:r>
              <a:rPr lang="ru-RU" b="1" i="1" dirty="0"/>
              <a:t>организация материального обеспечения охраны труда.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28625" y="379413"/>
            <a:ext cx="8266782" cy="6192837"/>
            <a:chOff x="611" y="856"/>
            <a:chExt cx="10542" cy="10202"/>
          </a:xfrm>
        </p:grpSpPr>
        <p:cxnSp>
          <p:nvCxnSpPr>
            <p:cNvPr id="5124" name="AutoShape 4"/>
            <p:cNvCxnSpPr>
              <a:cxnSpLocks noChangeShapeType="1"/>
            </p:cNvCxnSpPr>
            <p:nvPr/>
          </p:nvCxnSpPr>
          <p:spPr bwMode="auto">
            <a:xfrm flipH="1">
              <a:off x="4836" y="1508"/>
              <a:ext cx="527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1566" y="10243"/>
              <a:ext cx="9370" cy="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endParaRPr lang="ru-RU"/>
            </a:p>
          </p:txBody>
        </p:sp>
        <p:cxnSp>
          <p:nvCxnSpPr>
            <p:cNvPr id="5126" name="AutoShape 6"/>
            <p:cNvCxnSpPr>
              <a:cxnSpLocks noChangeShapeType="1"/>
            </p:cNvCxnSpPr>
            <p:nvPr/>
          </p:nvCxnSpPr>
          <p:spPr bwMode="auto">
            <a:xfrm flipV="1">
              <a:off x="10107" y="2349"/>
              <a:ext cx="1" cy="1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27" name="AutoShape 7"/>
            <p:cNvCxnSpPr>
              <a:cxnSpLocks noChangeShapeType="1"/>
            </p:cNvCxnSpPr>
            <p:nvPr/>
          </p:nvCxnSpPr>
          <p:spPr bwMode="auto">
            <a:xfrm flipH="1">
              <a:off x="2275" y="9740"/>
              <a:ext cx="4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28" name="AutoShape 8"/>
            <p:cNvCxnSpPr>
              <a:cxnSpLocks noChangeShapeType="1"/>
            </p:cNvCxnSpPr>
            <p:nvPr/>
          </p:nvCxnSpPr>
          <p:spPr bwMode="auto">
            <a:xfrm flipV="1">
              <a:off x="4510" y="3881"/>
              <a:ext cx="1" cy="46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29" name="AutoShape 9"/>
            <p:cNvCxnSpPr>
              <a:cxnSpLocks noChangeShapeType="1"/>
            </p:cNvCxnSpPr>
            <p:nvPr/>
          </p:nvCxnSpPr>
          <p:spPr bwMode="auto">
            <a:xfrm flipH="1">
              <a:off x="6605" y="6086"/>
              <a:ext cx="24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30" name="AutoShape 10"/>
            <p:cNvCxnSpPr>
              <a:cxnSpLocks noChangeShapeType="1"/>
            </p:cNvCxnSpPr>
            <p:nvPr/>
          </p:nvCxnSpPr>
          <p:spPr bwMode="auto">
            <a:xfrm flipV="1">
              <a:off x="4836" y="1319"/>
              <a:ext cx="0" cy="3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9292" y="1728"/>
              <a:ext cx="1861" cy="43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1100">
                  <a:latin typeface="Calibri" pitchFamily="34" charset="0"/>
                </a:rPr>
                <a:t>Канцелярия</a:t>
              </a:r>
              <a:endParaRPr lang="ru-RU"/>
            </a:p>
          </p:txBody>
        </p:sp>
        <p:cxnSp>
          <p:nvCxnSpPr>
            <p:cNvPr id="5132" name="AutoShape 12"/>
            <p:cNvCxnSpPr>
              <a:cxnSpLocks noChangeShapeType="1"/>
            </p:cNvCxnSpPr>
            <p:nvPr/>
          </p:nvCxnSpPr>
          <p:spPr bwMode="auto">
            <a:xfrm flipV="1">
              <a:off x="10107" y="1509"/>
              <a:ext cx="0" cy="21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611" y="2500"/>
              <a:ext cx="1440" cy="86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стратегии персонала</a:t>
              </a:r>
              <a:endParaRPr lang="ru-RU" dirty="0"/>
            </a:p>
          </p:txBody>
        </p:sp>
        <p:cxnSp>
          <p:nvCxnSpPr>
            <p:cNvPr id="5134" name="AutoShape 14"/>
            <p:cNvCxnSpPr>
              <a:cxnSpLocks noChangeShapeType="1"/>
            </p:cNvCxnSpPr>
            <p:nvPr/>
          </p:nvCxnSpPr>
          <p:spPr bwMode="auto">
            <a:xfrm flipV="1">
              <a:off x="1291" y="2345"/>
              <a:ext cx="1" cy="18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1566" y="870"/>
              <a:ext cx="6059" cy="43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Генеральный директор организации, фирмы</a:t>
              </a:r>
              <a:endParaRPr lang="ru-RU" dirty="0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8586" y="856"/>
              <a:ext cx="2350" cy="43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Секретарь-референт</a:t>
              </a:r>
              <a:endParaRPr lang="ru-RU" dirty="0"/>
            </a:p>
          </p:txBody>
        </p:sp>
        <p:cxnSp>
          <p:nvCxnSpPr>
            <p:cNvPr id="5137" name="AutoShape 17"/>
            <p:cNvCxnSpPr>
              <a:cxnSpLocks noChangeShapeType="1"/>
            </p:cNvCxnSpPr>
            <p:nvPr/>
          </p:nvCxnSpPr>
          <p:spPr bwMode="auto">
            <a:xfrm flipH="1">
              <a:off x="7625" y="1087"/>
              <a:ext cx="94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1566" y="1720"/>
              <a:ext cx="7142" cy="43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Зам. генерального директора – директор по кадрам</a:t>
              </a:r>
              <a:endParaRPr lang="ru-RU" dirty="0"/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2676" y="2500"/>
              <a:ext cx="1671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Зам. директора по маркетингу и развитию персонала </a:t>
              </a:r>
              <a:endParaRPr lang="ru-RU" dirty="0"/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4754" y="2500"/>
              <a:ext cx="1698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Зам. директора 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по мотивации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персонала </a:t>
              </a:r>
              <a:endParaRPr lang="ru-RU" dirty="0"/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6836" y="2500"/>
              <a:ext cx="1828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Зам. директора по работе с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трудовым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коллективом</a:t>
              </a:r>
              <a:endParaRPr lang="ru-RU" dirty="0"/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9211" y="2500"/>
              <a:ext cx="1915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социального развития организации</a:t>
              </a:r>
              <a:endParaRPr lang="ru-RU" dirty="0"/>
            </a:p>
          </p:txBody>
        </p:sp>
        <p:cxnSp>
          <p:nvCxnSpPr>
            <p:cNvPr id="5143" name="AutoShape 23"/>
            <p:cNvCxnSpPr>
              <a:cxnSpLocks noChangeShapeType="1"/>
            </p:cNvCxnSpPr>
            <p:nvPr/>
          </p:nvCxnSpPr>
          <p:spPr bwMode="auto">
            <a:xfrm flipV="1">
              <a:off x="4836" y="1319"/>
              <a:ext cx="0" cy="3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44" name="AutoShape 24"/>
            <p:cNvCxnSpPr>
              <a:cxnSpLocks noChangeShapeType="1"/>
            </p:cNvCxnSpPr>
            <p:nvPr/>
          </p:nvCxnSpPr>
          <p:spPr bwMode="auto">
            <a:xfrm flipH="1">
              <a:off x="4836" y="1507"/>
              <a:ext cx="5271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45" name="AutoShape 25"/>
            <p:cNvCxnSpPr>
              <a:cxnSpLocks noChangeShapeType="1"/>
            </p:cNvCxnSpPr>
            <p:nvPr/>
          </p:nvCxnSpPr>
          <p:spPr bwMode="auto">
            <a:xfrm flipH="1">
              <a:off x="1291" y="2342"/>
              <a:ext cx="8816" cy="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46" name="AutoShape 26"/>
            <p:cNvCxnSpPr>
              <a:cxnSpLocks noChangeShapeType="1"/>
            </p:cNvCxnSpPr>
            <p:nvPr/>
          </p:nvCxnSpPr>
          <p:spPr bwMode="auto">
            <a:xfrm flipV="1">
              <a:off x="5605" y="2146"/>
              <a:ext cx="1" cy="35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47" name="AutoShape 27"/>
            <p:cNvCxnSpPr>
              <a:cxnSpLocks noChangeShapeType="1"/>
            </p:cNvCxnSpPr>
            <p:nvPr/>
          </p:nvCxnSpPr>
          <p:spPr bwMode="auto">
            <a:xfrm flipV="1">
              <a:off x="7737" y="2349"/>
              <a:ext cx="0" cy="1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48" name="AutoShape 28"/>
            <p:cNvCxnSpPr>
              <a:cxnSpLocks noChangeShapeType="1"/>
            </p:cNvCxnSpPr>
            <p:nvPr/>
          </p:nvCxnSpPr>
          <p:spPr bwMode="auto">
            <a:xfrm flipV="1">
              <a:off x="3478" y="2349"/>
              <a:ext cx="1" cy="1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2676" y="4068"/>
              <a:ext cx="1671" cy="118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персонала (наем, учет,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оформление)</a:t>
              </a:r>
              <a:endParaRPr lang="ru-RU" dirty="0"/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2676" y="7363"/>
              <a:ext cx="1671" cy="50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Библиотека</a:t>
              </a:r>
              <a:endParaRPr lang="ru-RU" dirty="0"/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2624" y="6386"/>
              <a:ext cx="1671" cy="66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развития персонала</a:t>
              </a:r>
              <a:endParaRPr lang="ru-RU" dirty="0"/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2676" y="5414"/>
              <a:ext cx="1671" cy="58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анализа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персонала</a:t>
              </a:r>
            </a:p>
            <a:p>
              <a:endParaRPr lang="ru-RU" dirty="0"/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2666" y="8205"/>
              <a:ext cx="1671" cy="87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маркетинга персонала</a:t>
              </a:r>
              <a:endParaRPr lang="ru-RU" dirty="0"/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2666" y="9420"/>
              <a:ext cx="1671" cy="67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>
                  <a:latin typeface="Calibri" pitchFamily="34" charset="0"/>
                </a:rPr>
                <a:t>Музей </a:t>
              </a:r>
              <a:endParaRPr lang="ru-RU"/>
            </a:p>
          </p:txBody>
        </p:sp>
        <p:sp>
          <p:nvSpPr>
            <p:cNvPr id="5155" name="Rectangle 35"/>
            <p:cNvSpPr>
              <a:spLocks noChangeArrowheads="1"/>
            </p:cNvSpPr>
            <p:nvPr/>
          </p:nvSpPr>
          <p:spPr bwMode="auto">
            <a:xfrm>
              <a:off x="4754" y="4078"/>
              <a:ext cx="1698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организации производства и управления </a:t>
              </a:r>
              <a:endParaRPr lang="ru-RU" dirty="0"/>
            </a:p>
          </p:txBody>
        </p:sp>
        <p:sp>
          <p:nvSpPr>
            <p:cNvPr id="5156" name="Rectangle 36"/>
            <p:cNvSpPr>
              <a:spLocks noChangeArrowheads="1"/>
            </p:cNvSpPr>
            <p:nvPr/>
          </p:nvSpPr>
          <p:spPr bwMode="auto">
            <a:xfrm>
              <a:off x="4781" y="5446"/>
              <a:ext cx="1698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организации труда и заработной платы  </a:t>
              </a:r>
              <a:endParaRPr lang="ru-RU" dirty="0"/>
            </a:p>
          </p:txBody>
        </p:sp>
        <p:sp>
          <p:nvSpPr>
            <p:cNvPr id="5157" name="Rectangle 37"/>
            <p:cNvSpPr>
              <a:spLocks noChangeArrowheads="1"/>
            </p:cNvSpPr>
            <p:nvPr/>
          </p:nvSpPr>
          <p:spPr bwMode="auto">
            <a:xfrm>
              <a:off x="4781" y="6915"/>
              <a:ext cx="1698" cy="93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морального стимулирования</a:t>
              </a:r>
              <a:endParaRPr lang="ru-RU" dirty="0"/>
            </a:p>
          </p:txBody>
        </p:sp>
        <p:sp>
          <p:nvSpPr>
            <p:cNvPr id="5158" name="Rectangle 38"/>
            <p:cNvSpPr>
              <a:spLocks noChangeArrowheads="1"/>
            </p:cNvSpPr>
            <p:nvPr/>
          </p:nvSpPr>
          <p:spPr bwMode="auto">
            <a:xfrm>
              <a:off x="6836" y="4092"/>
              <a:ext cx="1828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Лаборатория социологических исследований</a:t>
              </a:r>
              <a:endParaRPr lang="ru-RU" dirty="0"/>
            </a:p>
          </p:txBody>
        </p: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4822" y="8111"/>
              <a:ext cx="1671" cy="67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социальной защиты</a:t>
              </a:r>
              <a:endParaRPr lang="ru-RU" dirty="0"/>
            </a:p>
          </p:txBody>
        </p:sp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6849" y="5460"/>
              <a:ext cx="1815" cy="115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Отдел по работе с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профсоюзами и общественными организациями</a:t>
              </a:r>
              <a:endParaRPr lang="ru-RU" dirty="0"/>
            </a:p>
          </p:txBody>
        </p:sp>
        <p:sp>
          <p:nvSpPr>
            <p:cNvPr id="5161" name="Rectangle 41"/>
            <p:cNvSpPr>
              <a:spLocks noChangeArrowheads="1"/>
            </p:cNvSpPr>
            <p:nvPr/>
          </p:nvSpPr>
          <p:spPr bwMode="auto">
            <a:xfrm>
              <a:off x="9211" y="3865"/>
              <a:ext cx="1929" cy="69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АСУ</a:t>
              </a:r>
            </a:p>
            <a:p>
              <a:pPr algn="ctr"/>
              <a:r>
                <a:rPr lang="ru-RU" sz="1100" dirty="0">
                  <a:latin typeface="Calibri" pitchFamily="34" charset="0"/>
                </a:rPr>
                <a:t> «Персонал»</a:t>
              </a:r>
              <a:endParaRPr lang="ru-RU" dirty="0"/>
            </a:p>
          </p:txBody>
        </p:sp>
        <p:sp>
          <p:nvSpPr>
            <p:cNvPr id="5162" name="Rectangle 42"/>
            <p:cNvSpPr>
              <a:spLocks noChangeArrowheads="1"/>
            </p:cNvSpPr>
            <p:nvPr/>
          </p:nvSpPr>
          <p:spPr bwMode="auto">
            <a:xfrm>
              <a:off x="9211" y="4830"/>
              <a:ext cx="1929" cy="69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>
                <a:spcAft>
                  <a:spcPts val="1000"/>
                </a:spcAft>
              </a:pPr>
              <a:r>
                <a:rPr lang="ru-RU" sz="1100">
                  <a:latin typeface="Calibri" pitchFamily="34" charset="0"/>
                </a:rPr>
                <a:t>Пресс-центр</a:t>
              </a:r>
              <a:endParaRPr lang="ru-RU"/>
            </a:p>
          </p:txBody>
        </p:sp>
        <p:sp>
          <p:nvSpPr>
            <p:cNvPr id="5163" name="Rectangle 43"/>
            <p:cNvSpPr>
              <a:spLocks noChangeArrowheads="1"/>
            </p:cNvSpPr>
            <p:nvPr/>
          </p:nvSpPr>
          <p:spPr bwMode="auto">
            <a:xfrm>
              <a:off x="9211" y="5795"/>
              <a:ext cx="1929" cy="69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>
                  <a:latin typeface="Calibri" pitchFamily="34" charset="0"/>
                </a:rPr>
                <a:t>Редакция газеты</a:t>
              </a:r>
              <a:endParaRPr lang="ru-RU"/>
            </a:p>
          </p:txBody>
        </p:sp>
        <p:sp>
          <p:nvSpPr>
            <p:cNvPr id="5164" name="Rectangle 44"/>
            <p:cNvSpPr>
              <a:spLocks noChangeArrowheads="1"/>
            </p:cNvSpPr>
            <p:nvPr/>
          </p:nvSpPr>
          <p:spPr bwMode="auto">
            <a:xfrm>
              <a:off x="9211" y="6803"/>
              <a:ext cx="1929" cy="93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 dirty="0">
                  <a:latin typeface="Calibri" pitchFamily="34" charset="0"/>
                </a:rPr>
                <a:t>Административно- хозяйственный отдел</a:t>
              </a:r>
              <a:endParaRPr lang="ru-RU" dirty="0"/>
            </a:p>
          </p:txBody>
        </p:sp>
        <p:sp>
          <p:nvSpPr>
            <p:cNvPr id="5165" name="Rectangle 45"/>
            <p:cNvSpPr>
              <a:spLocks noChangeArrowheads="1"/>
            </p:cNvSpPr>
            <p:nvPr/>
          </p:nvSpPr>
          <p:spPr bwMode="auto">
            <a:xfrm>
              <a:off x="9237" y="8026"/>
              <a:ext cx="1889" cy="69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>
                  <a:latin typeface="Calibri" pitchFamily="34" charset="0"/>
                </a:rPr>
                <a:t>Служба безопасности</a:t>
              </a:r>
              <a:endParaRPr lang="ru-RU"/>
            </a:p>
          </p:txBody>
        </p:sp>
        <p:sp>
          <p:nvSpPr>
            <p:cNvPr id="5166" name="Rectangle 46"/>
            <p:cNvSpPr>
              <a:spLocks noChangeArrowheads="1"/>
            </p:cNvSpPr>
            <p:nvPr/>
          </p:nvSpPr>
          <p:spPr bwMode="auto">
            <a:xfrm>
              <a:off x="9225" y="8958"/>
              <a:ext cx="1901" cy="69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18000" tIns="10800" rIns="18000" bIns="10800"/>
            <a:lstStyle/>
            <a:p>
              <a:pPr algn="ctr"/>
              <a:r>
                <a:rPr lang="ru-RU" sz="1100">
                  <a:latin typeface="Calibri" pitchFamily="34" charset="0"/>
                </a:rPr>
                <a:t>Юридическое бюро</a:t>
              </a:r>
              <a:endParaRPr lang="ru-RU"/>
            </a:p>
          </p:txBody>
        </p:sp>
        <p:cxnSp>
          <p:nvCxnSpPr>
            <p:cNvPr id="5167" name="AutoShape 47"/>
            <p:cNvCxnSpPr>
              <a:cxnSpLocks noChangeShapeType="1"/>
            </p:cNvCxnSpPr>
            <p:nvPr/>
          </p:nvCxnSpPr>
          <p:spPr bwMode="auto">
            <a:xfrm flipV="1">
              <a:off x="8872" y="2349"/>
              <a:ext cx="0" cy="69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68" name="AutoShape 48"/>
            <p:cNvCxnSpPr>
              <a:cxnSpLocks noChangeShapeType="1"/>
            </p:cNvCxnSpPr>
            <p:nvPr/>
          </p:nvCxnSpPr>
          <p:spPr bwMode="auto">
            <a:xfrm flipH="1">
              <a:off x="8872" y="4091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69" name="AutoShape 49"/>
            <p:cNvCxnSpPr>
              <a:cxnSpLocks noChangeShapeType="1"/>
            </p:cNvCxnSpPr>
            <p:nvPr/>
          </p:nvCxnSpPr>
          <p:spPr bwMode="auto">
            <a:xfrm flipH="1">
              <a:off x="8858" y="5122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0" name="AutoShape 50"/>
            <p:cNvCxnSpPr>
              <a:cxnSpLocks noChangeShapeType="1"/>
            </p:cNvCxnSpPr>
            <p:nvPr/>
          </p:nvCxnSpPr>
          <p:spPr bwMode="auto">
            <a:xfrm flipH="1">
              <a:off x="8858" y="6086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1" name="AutoShape 51"/>
            <p:cNvCxnSpPr>
              <a:cxnSpLocks noChangeShapeType="1"/>
            </p:cNvCxnSpPr>
            <p:nvPr/>
          </p:nvCxnSpPr>
          <p:spPr bwMode="auto">
            <a:xfrm flipH="1">
              <a:off x="8858" y="7214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2" name="AutoShape 52"/>
            <p:cNvCxnSpPr>
              <a:cxnSpLocks noChangeShapeType="1"/>
            </p:cNvCxnSpPr>
            <p:nvPr/>
          </p:nvCxnSpPr>
          <p:spPr bwMode="auto">
            <a:xfrm flipH="1">
              <a:off x="8884" y="8355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3" name="AutoShape 53"/>
            <p:cNvCxnSpPr>
              <a:cxnSpLocks noChangeShapeType="1"/>
            </p:cNvCxnSpPr>
            <p:nvPr/>
          </p:nvCxnSpPr>
          <p:spPr bwMode="auto">
            <a:xfrm flipH="1">
              <a:off x="8858" y="9265"/>
              <a:ext cx="353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4" name="AutoShape 54"/>
            <p:cNvCxnSpPr>
              <a:cxnSpLocks noChangeShapeType="1"/>
            </p:cNvCxnSpPr>
            <p:nvPr/>
          </p:nvCxnSpPr>
          <p:spPr bwMode="auto">
            <a:xfrm flipV="1">
              <a:off x="2282" y="3865"/>
              <a:ext cx="1" cy="58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5" name="AutoShape 55"/>
            <p:cNvCxnSpPr>
              <a:cxnSpLocks noChangeShapeType="1"/>
            </p:cNvCxnSpPr>
            <p:nvPr/>
          </p:nvCxnSpPr>
          <p:spPr bwMode="auto">
            <a:xfrm flipH="1">
              <a:off x="2271" y="4559"/>
              <a:ext cx="4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6" name="AutoShape 56"/>
            <p:cNvCxnSpPr>
              <a:cxnSpLocks noChangeShapeType="1"/>
            </p:cNvCxnSpPr>
            <p:nvPr/>
          </p:nvCxnSpPr>
          <p:spPr bwMode="auto">
            <a:xfrm flipH="1">
              <a:off x="2261" y="5692"/>
              <a:ext cx="4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7" name="AutoShape 57"/>
            <p:cNvCxnSpPr>
              <a:cxnSpLocks noChangeShapeType="1"/>
            </p:cNvCxnSpPr>
            <p:nvPr/>
          </p:nvCxnSpPr>
          <p:spPr bwMode="auto">
            <a:xfrm flipH="1">
              <a:off x="2271" y="6725"/>
              <a:ext cx="35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8" name="AutoShape 58"/>
            <p:cNvCxnSpPr>
              <a:cxnSpLocks noChangeShapeType="1"/>
            </p:cNvCxnSpPr>
            <p:nvPr/>
          </p:nvCxnSpPr>
          <p:spPr bwMode="auto">
            <a:xfrm flipH="1">
              <a:off x="2261" y="7608"/>
              <a:ext cx="4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9" name="AutoShape 59"/>
            <p:cNvCxnSpPr>
              <a:cxnSpLocks noChangeShapeType="1"/>
            </p:cNvCxnSpPr>
            <p:nvPr/>
          </p:nvCxnSpPr>
          <p:spPr bwMode="auto">
            <a:xfrm flipH="1">
              <a:off x="2261" y="8613"/>
              <a:ext cx="40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0" name="AutoShape 60"/>
            <p:cNvCxnSpPr>
              <a:cxnSpLocks noChangeShapeType="1"/>
            </p:cNvCxnSpPr>
            <p:nvPr/>
          </p:nvCxnSpPr>
          <p:spPr bwMode="auto">
            <a:xfrm flipH="1">
              <a:off x="2275" y="3881"/>
              <a:ext cx="12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1" name="AutoShape 61"/>
            <p:cNvCxnSpPr>
              <a:cxnSpLocks noChangeShapeType="1"/>
            </p:cNvCxnSpPr>
            <p:nvPr/>
          </p:nvCxnSpPr>
          <p:spPr bwMode="auto">
            <a:xfrm flipH="1" flipV="1">
              <a:off x="3478" y="3655"/>
              <a:ext cx="1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2" name="AutoShape 62"/>
            <p:cNvCxnSpPr>
              <a:cxnSpLocks noChangeShapeType="1"/>
            </p:cNvCxnSpPr>
            <p:nvPr/>
          </p:nvCxnSpPr>
          <p:spPr bwMode="auto">
            <a:xfrm flipH="1">
              <a:off x="4510" y="3881"/>
              <a:ext cx="12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3" name="AutoShape 63"/>
            <p:cNvCxnSpPr>
              <a:cxnSpLocks noChangeShapeType="1"/>
            </p:cNvCxnSpPr>
            <p:nvPr/>
          </p:nvCxnSpPr>
          <p:spPr bwMode="auto">
            <a:xfrm flipH="1" flipV="1">
              <a:off x="5712" y="3671"/>
              <a:ext cx="1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4" name="AutoShape 64"/>
            <p:cNvCxnSpPr>
              <a:cxnSpLocks noChangeShapeType="1"/>
            </p:cNvCxnSpPr>
            <p:nvPr/>
          </p:nvCxnSpPr>
          <p:spPr bwMode="auto">
            <a:xfrm flipH="1">
              <a:off x="4510" y="8531"/>
              <a:ext cx="32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5" name="AutoShape 65"/>
            <p:cNvCxnSpPr>
              <a:cxnSpLocks noChangeShapeType="1"/>
            </p:cNvCxnSpPr>
            <p:nvPr/>
          </p:nvCxnSpPr>
          <p:spPr bwMode="auto">
            <a:xfrm flipH="1">
              <a:off x="4510" y="7445"/>
              <a:ext cx="2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6" name="AutoShape 66"/>
            <p:cNvCxnSpPr>
              <a:cxnSpLocks noChangeShapeType="1"/>
            </p:cNvCxnSpPr>
            <p:nvPr/>
          </p:nvCxnSpPr>
          <p:spPr bwMode="auto">
            <a:xfrm flipH="1">
              <a:off x="4510" y="5999"/>
              <a:ext cx="2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7" name="AutoShape 67"/>
            <p:cNvCxnSpPr>
              <a:cxnSpLocks noChangeShapeType="1"/>
            </p:cNvCxnSpPr>
            <p:nvPr/>
          </p:nvCxnSpPr>
          <p:spPr bwMode="auto">
            <a:xfrm flipH="1">
              <a:off x="4510" y="4646"/>
              <a:ext cx="24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8" name="AutoShape 68"/>
            <p:cNvCxnSpPr>
              <a:cxnSpLocks noChangeShapeType="1"/>
            </p:cNvCxnSpPr>
            <p:nvPr/>
          </p:nvCxnSpPr>
          <p:spPr bwMode="auto">
            <a:xfrm flipH="1" flipV="1">
              <a:off x="6603" y="3881"/>
              <a:ext cx="2" cy="220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89" name="AutoShape 69"/>
            <p:cNvCxnSpPr>
              <a:cxnSpLocks noChangeShapeType="1"/>
            </p:cNvCxnSpPr>
            <p:nvPr/>
          </p:nvCxnSpPr>
          <p:spPr bwMode="auto">
            <a:xfrm flipH="1">
              <a:off x="6602" y="3865"/>
              <a:ext cx="1135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90" name="AutoShape 70"/>
            <p:cNvCxnSpPr>
              <a:cxnSpLocks noChangeShapeType="1"/>
            </p:cNvCxnSpPr>
            <p:nvPr/>
          </p:nvCxnSpPr>
          <p:spPr bwMode="auto">
            <a:xfrm flipH="1" flipV="1">
              <a:off x="7737" y="3654"/>
              <a:ext cx="1" cy="2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91" name="AutoShape 71"/>
            <p:cNvCxnSpPr>
              <a:cxnSpLocks noChangeShapeType="1"/>
            </p:cNvCxnSpPr>
            <p:nvPr/>
          </p:nvCxnSpPr>
          <p:spPr bwMode="auto">
            <a:xfrm flipH="1">
              <a:off x="6592" y="4646"/>
              <a:ext cx="24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5123" name="TextBox 71"/>
          <p:cNvSpPr txBox="1">
            <a:spLocks noChangeArrowheads="1"/>
          </p:cNvSpPr>
          <p:nvPr/>
        </p:nvSpPr>
        <p:spPr bwMode="auto">
          <a:xfrm>
            <a:off x="1000125" y="6153150"/>
            <a:ext cx="7643813" cy="3063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1400" dirty="0">
                <a:latin typeface="Calibri" pitchFamily="34" charset="0"/>
              </a:rPr>
              <a:t>Организационная структура современной службы управления персоналом большой организации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/>
              <a:t>   Выбор организационной структуры управления персоналом зависит от целого ряда факторов: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Размер и степень разнообразия деятельности;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Организационно-правовая форма организации;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Техника и технология;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Отношение к организации со стороны руководителей и сотрудников;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Динамизм внутренней среды;</a:t>
            </a:r>
          </a:p>
          <a:p>
            <a:pPr>
              <a:buFont typeface="Wingdings" pitchFamily="2" charset="2"/>
              <a:buChar char="§"/>
            </a:pPr>
            <a:r>
              <a:rPr lang="ru-RU" dirty="0"/>
              <a:t>Стратегия управления персоналом.</a:t>
            </a:r>
          </a:p>
          <a:p>
            <a:pPr>
              <a:buNone/>
            </a:pPr>
            <a:r>
              <a:rPr lang="ru-RU" b="1" i="1" dirty="0"/>
              <a:t>Организационная</a:t>
            </a:r>
            <a:r>
              <a:rPr lang="ru-RU" b="1" dirty="0"/>
              <a:t>  </a:t>
            </a:r>
            <a:r>
              <a:rPr lang="ru-RU" b="1" i="1" dirty="0"/>
              <a:t>структура управления  персоналом </a:t>
            </a:r>
            <a:r>
              <a:rPr lang="ru-RU" i="1" dirty="0"/>
              <a:t>должна соответствовать размеру организации и не быть сложной, чем производственная  система.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Организационно-правовая форма, </a:t>
            </a:r>
            <a:r>
              <a:rPr lang="ru-RU" dirty="0"/>
              <a:t>чем она сложнее, тем больше уровней и подразделений имеет организационная структура</a:t>
            </a:r>
          </a:p>
          <a:p>
            <a:r>
              <a:rPr lang="ru-RU" b="1" dirty="0"/>
              <a:t>Техника и технология </a:t>
            </a:r>
            <a:r>
              <a:rPr lang="ru-RU" dirty="0"/>
              <a:t>должна быть построена таким образом, чтобы успешно проводить технико-технологическое и соответствующее кадровое обновление.</a:t>
            </a:r>
          </a:p>
          <a:p>
            <a:r>
              <a:rPr lang="ru-RU" b="1" dirty="0"/>
              <a:t>Отношение со стороны менеджеров (</a:t>
            </a:r>
            <a:r>
              <a:rPr lang="ru-RU" dirty="0"/>
              <a:t>какой тип структуры они предпочитают и насколько они готовы идти на введение нетрадиционных форм управления людьми)</a:t>
            </a:r>
          </a:p>
          <a:p>
            <a:r>
              <a:rPr lang="ru-RU" b="1" dirty="0"/>
              <a:t>Динамизм внутренней среды, </a:t>
            </a:r>
            <a:r>
              <a:rPr lang="ru-RU" dirty="0"/>
              <a:t> внутренняя среда стабильна и в ней наблюдаются незначительные изменения, то могут применяться организационные структуры, обладающие малой гибкостью и требующие больших усилий для их изменения.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669360"/>
          </a:xfrm>
        </p:spPr>
        <p:txBody>
          <a:bodyPr>
            <a:normAutofit/>
          </a:bodyPr>
          <a:lstStyle/>
          <a:p>
            <a:r>
              <a:rPr lang="ru-RU" b="1" dirty="0"/>
              <a:t>Стратегия управления персоналом</a:t>
            </a:r>
            <a:r>
              <a:rPr lang="ru-RU" dirty="0"/>
              <a:t>, когда организация переходит к реализации новой стратегии по отношению к управлению персоналом, необходимо установить, насколько существующая структура управления персоналом соответствует новой стратегии.</a:t>
            </a:r>
          </a:p>
          <a:p>
            <a:r>
              <a:rPr lang="ru-RU" b="1" dirty="0"/>
              <a:t>Качество функционирования системы управления персоналом зависит не только от профессиональной подготовки работников, но и от нагрузки.</a:t>
            </a:r>
          </a:p>
          <a:p>
            <a:r>
              <a:rPr lang="ru-RU" b="1" dirty="0"/>
              <a:t>100-120 человек на одного работника отдела по управлению персоналом</a:t>
            </a:r>
          </a:p>
          <a:p>
            <a:r>
              <a:rPr lang="ru-RU" b="1" dirty="0"/>
              <a:t>В США 115 человек, в Японии- 38 человек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/>
          <a:lstStyle/>
          <a:p>
            <a:r>
              <a:rPr lang="ru-RU" b="1" u="sng" dirty="0"/>
              <a:t>Организационная структура системы управления персоналом</a:t>
            </a:r>
            <a:r>
              <a:rPr lang="ru-RU" b="1" dirty="0"/>
              <a:t> представляет собой совокупность устойчивых взаимосвязей подразделений и должностных лиц, обеспечивающих выполнение задач по укомплектованию кадрами организации.</a:t>
            </a:r>
            <a:endParaRPr lang="ru-RU" dirty="0"/>
          </a:p>
          <a:p>
            <a:r>
              <a:rPr lang="ru-RU" b="1" dirty="0"/>
              <a:t>Совокупность подразделений и должностных лиц-носителей функций управления персоналом - </a:t>
            </a:r>
            <a:r>
              <a:rPr lang="ru-RU" b="1" u="sng" dirty="0"/>
              <a:t>представляет собой службу управления персоналом.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Основным этапом построения оргструктуры службы управления персоналом является </a:t>
            </a:r>
            <a:r>
              <a:rPr lang="ru-RU" b="1" u="sng" dirty="0"/>
              <a:t>формирование связей между ее звеньями</a:t>
            </a:r>
            <a:r>
              <a:rPr lang="ru-RU" b="1" dirty="0"/>
              <a:t>.</a:t>
            </a:r>
            <a:endParaRPr lang="ru-RU" dirty="0"/>
          </a:p>
          <a:p>
            <a:pPr>
              <a:buNone/>
            </a:pPr>
            <a:r>
              <a:rPr lang="ru-RU" dirty="0"/>
              <a:t>  Можно выделить для систем управления персоналом </a:t>
            </a:r>
            <a:r>
              <a:rPr lang="ru-RU" b="1" u="sng" dirty="0"/>
              <a:t>следующие  классические виды организационной структуры службы управления персоналом</a:t>
            </a:r>
          </a:p>
          <a:p>
            <a:pPr>
              <a:buFont typeface="Wingdings" pitchFamily="2" charset="2"/>
              <a:buChar char="§"/>
            </a:pPr>
            <a:r>
              <a:rPr lang="ru-RU" b="1" i="1" dirty="0"/>
              <a:t>Элементарная организационная структура</a:t>
            </a:r>
            <a:r>
              <a:rPr lang="ru-RU" b="1" dirty="0"/>
              <a:t>, отражает двухуровневое  руководство (</a:t>
            </a:r>
            <a:r>
              <a:rPr lang="ru-RU" i="1" dirty="0"/>
              <a:t>верхний уровень – руководитель  и нижний уровень-исполнитель)</a:t>
            </a:r>
          </a:p>
          <a:p>
            <a:pPr lvl="0"/>
            <a:r>
              <a:rPr lang="ru-RU" b="1" i="1" dirty="0"/>
              <a:t>Линейная</a:t>
            </a:r>
            <a:r>
              <a:rPr lang="ru-RU" dirty="0"/>
              <a:t>- </a:t>
            </a:r>
            <a:r>
              <a:rPr lang="ru-RU" b="1" dirty="0"/>
              <a:t>характеризуется относительной автономностью простой одномерностью связей (</a:t>
            </a:r>
            <a:r>
              <a:rPr lang="ru-RU" dirty="0"/>
              <a:t>только вертикальные связи</a:t>
            </a:r>
            <a:r>
              <a:rPr lang="ru-RU" b="1" dirty="0"/>
              <a:t>), возможностью самоуправления.</a:t>
            </a:r>
            <a:endParaRPr lang="ru-RU" dirty="0"/>
          </a:p>
          <a:p>
            <a:pPr lvl="0"/>
            <a:r>
              <a:rPr lang="ru-RU" dirty="0"/>
              <a:t>.</a:t>
            </a:r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 lvl="0"/>
            <a:r>
              <a:rPr lang="ru-RU" b="1" i="1" dirty="0"/>
              <a:t>Функциональная организационная структура </a:t>
            </a:r>
            <a:r>
              <a:rPr lang="ru-RU" dirty="0"/>
              <a:t> формируется там, где появляются функциональное разделение труда и функциональная специализация</a:t>
            </a:r>
          </a:p>
          <a:p>
            <a:pPr lvl="0"/>
            <a:r>
              <a:rPr lang="ru-RU" b="1" i="1" dirty="0"/>
              <a:t>Матричная организационная структура- </a:t>
            </a:r>
            <a:r>
              <a:rPr lang="ru-RU" dirty="0"/>
              <a:t>создается для того, чтобы работники чувствовали большее удовлетворение от работы. Использование групп как элемента матричного построения организации.</a:t>
            </a:r>
          </a:p>
          <a:p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  Новым службам управления персоналом  вменяются в обязанность:</a:t>
            </a:r>
            <a:endParaRPr lang="ru-RU" dirty="0"/>
          </a:p>
          <a:p>
            <a:r>
              <a:rPr lang="ru-RU" b="1" dirty="0"/>
              <a:t>- реализация кадровой политики и координация деятельности по управлению человеческими ресурсами в организации. </a:t>
            </a:r>
            <a:endParaRPr lang="ru-RU" dirty="0"/>
          </a:p>
          <a:p>
            <a:pPr>
              <a:buNone/>
            </a:pPr>
            <a:r>
              <a:rPr lang="ru-RU" b="1" dirty="0"/>
              <a:t>В связи с этим они  начинают расширять круг своих функций и от чисто кадровых вопросов переходят </a:t>
            </a:r>
            <a:r>
              <a:rPr lang="ru-RU" b="1" i="1" dirty="0"/>
              <a:t>к разработке систем стимулирования трудовой деятельности, управлению профессиональным продвижением, к предотвращению и локализации конфликтов, изучению рынка трудовых ресурсов и.т.д.</a:t>
            </a: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>
              <a:buNone/>
            </a:pPr>
            <a:r>
              <a:rPr lang="ru-RU" dirty="0"/>
              <a:t>  Россия успешно адаптируются к условиям рынка и показывает, что достижение оптимального </a:t>
            </a:r>
            <a:r>
              <a:rPr lang="ru-RU" b="1" dirty="0"/>
              <a:t>варианта построения службы управления персоналом</a:t>
            </a:r>
            <a:r>
              <a:rPr lang="ru-RU" dirty="0"/>
              <a:t> возможно через промежуточный этап – формирование </a:t>
            </a:r>
            <a:r>
              <a:rPr lang="ru-RU" b="1" i="1" dirty="0"/>
              <a:t>отдела управления персоналом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857250" y="785813"/>
            <a:ext cx="7656513" cy="5072062"/>
            <a:chOff x="857224" y="2643182"/>
            <a:chExt cx="7656542" cy="2007642"/>
          </a:xfrm>
        </p:grpSpPr>
        <p:sp>
          <p:nvSpPr>
            <p:cNvPr id="4099" name="Rectangle 2"/>
            <p:cNvSpPr>
              <a:spLocks noChangeArrowheads="1"/>
            </p:cNvSpPr>
            <p:nvPr/>
          </p:nvSpPr>
          <p:spPr bwMode="auto">
            <a:xfrm>
              <a:off x="857224" y="2643182"/>
              <a:ext cx="1814129" cy="1492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00" name="Rectangle 3"/>
            <p:cNvSpPr>
              <a:spLocks noChangeArrowheads="1"/>
            </p:cNvSpPr>
            <p:nvPr/>
          </p:nvSpPr>
          <p:spPr bwMode="auto">
            <a:xfrm>
              <a:off x="857224" y="2643182"/>
              <a:ext cx="1814129" cy="1492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857224" y="2643182"/>
              <a:ext cx="1814520" cy="149237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ru-RU" sz="1400" dirty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endParaRPr>
            </a:p>
            <a:p>
              <a:pPr algn="ctr">
                <a:defRPr/>
              </a:pPr>
              <a:r>
                <a:rPr lang="ru-RU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Отдел кадров</a:t>
              </a:r>
            </a:p>
          </p:txBody>
        </p:sp>
        <p:sp>
          <p:nvSpPr>
            <p:cNvPr id="4102" name="Rectangle 5"/>
            <p:cNvSpPr>
              <a:spLocks noChangeArrowheads="1"/>
            </p:cNvSpPr>
            <p:nvPr/>
          </p:nvSpPr>
          <p:spPr bwMode="auto">
            <a:xfrm>
              <a:off x="3751677" y="2643182"/>
              <a:ext cx="1811582" cy="14920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>
                <a:latin typeface="Calibri" pitchFamily="34" charset="0"/>
              </a:endParaRPr>
            </a:p>
          </p:txBody>
        </p:sp>
        <p:sp>
          <p:nvSpPr>
            <p:cNvPr id="4103" name="Rectangle 6"/>
            <p:cNvSpPr>
              <a:spLocks noChangeArrowheads="1"/>
            </p:cNvSpPr>
            <p:nvPr/>
          </p:nvSpPr>
          <p:spPr bwMode="auto">
            <a:xfrm>
              <a:off x="3714744" y="2643182"/>
              <a:ext cx="1857388" cy="150554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ru-RU" sz="2400" dirty="0">
                  <a:latin typeface="Times New Roman" pitchFamily="18" charset="0"/>
                  <a:cs typeface="Times New Roman" pitchFamily="18" charset="0"/>
                </a:rPr>
                <a:t>Отдел управления персоналом</a:t>
              </a:r>
            </a:p>
          </p:txBody>
        </p:sp>
        <p:sp>
          <p:nvSpPr>
            <p:cNvPr id="4104" name="Rectangle 7"/>
            <p:cNvSpPr>
              <a:spLocks noChangeArrowheads="1"/>
            </p:cNvSpPr>
            <p:nvPr/>
          </p:nvSpPr>
          <p:spPr bwMode="auto">
            <a:xfrm>
              <a:off x="6699637" y="2643182"/>
              <a:ext cx="1814129" cy="150554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/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Служба управления персоналом</a:t>
              </a:r>
            </a:p>
          </p:txBody>
        </p:sp>
        <p:cxnSp>
          <p:nvCxnSpPr>
            <p:cNvPr id="4105" name="AutoShape 8"/>
            <p:cNvCxnSpPr>
              <a:cxnSpLocks noChangeShapeType="1"/>
            </p:cNvCxnSpPr>
            <p:nvPr/>
          </p:nvCxnSpPr>
          <p:spPr bwMode="auto">
            <a:xfrm>
              <a:off x="2671353" y="3349160"/>
              <a:ext cx="108032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4106" name="AutoShape 9"/>
            <p:cNvCxnSpPr>
              <a:cxnSpLocks noChangeShapeType="1"/>
            </p:cNvCxnSpPr>
            <p:nvPr/>
          </p:nvCxnSpPr>
          <p:spPr bwMode="auto">
            <a:xfrm>
              <a:off x="5563259" y="3345345"/>
              <a:ext cx="122046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4107" name="Rectangle 10"/>
            <p:cNvSpPr>
              <a:spLocks noChangeArrowheads="1"/>
            </p:cNvSpPr>
            <p:nvPr/>
          </p:nvSpPr>
          <p:spPr bwMode="auto">
            <a:xfrm>
              <a:off x="2071670" y="4405054"/>
              <a:ext cx="5758330" cy="245770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ru-RU" sz="2400" dirty="0">
                  <a:latin typeface="Times New Roman" pitchFamily="18" charset="0"/>
                </a:rPr>
                <a:t>        Этапы развития кадровой службы</a:t>
              </a:r>
              <a:endParaRPr lang="ru-RU" sz="2400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/>
              <a:t>  На промежуточном этапе между традиционной кадровой системой и системой управления	 персоналом, подлежащей постепенному формированию, следует идти прежде всего </a:t>
            </a:r>
            <a:r>
              <a:rPr lang="ru-RU" b="1" i="1" u="sng" dirty="0"/>
              <a:t>по пути расширения и обогащения функций отдела кадров и других действующих подразделений, работающих по-старому, что включает:</a:t>
            </a:r>
            <a:endParaRPr lang="ru-RU" i="1" u="sng" dirty="0"/>
          </a:p>
          <a:p>
            <a:r>
              <a:rPr lang="ru-RU" b="1" dirty="0"/>
              <a:t>-накопление опыта;</a:t>
            </a:r>
            <a:endParaRPr lang="ru-RU" dirty="0"/>
          </a:p>
          <a:p>
            <a:r>
              <a:rPr lang="ru-RU" b="1" dirty="0"/>
              <a:t>- подготовка и переподготовка кадров;</a:t>
            </a:r>
            <a:endParaRPr lang="ru-RU" dirty="0"/>
          </a:p>
          <a:p>
            <a:r>
              <a:rPr lang="ru-RU" b="1" dirty="0"/>
              <a:t>­- постепенная передача функций работы в отделе управления персоналом </a:t>
            </a:r>
            <a:r>
              <a:rPr lang="ru-RU" b="1" u="sng" dirty="0"/>
              <a:t>специализированным подразделениям </a:t>
            </a:r>
            <a:r>
              <a:rPr lang="ru-RU" b="1" dirty="0"/>
              <a:t>для формирования современной системы управления персоналом, кузницей кадров для ее будущих подразделений.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/>
              <a:t>   Основная цель отдела по управлению персоналом сводится к обеспечению соответствия количественных и качественных характеристик персонала целям организации.</a:t>
            </a:r>
            <a:endParaRPr lang="ru-RU" i="1" dirty="0"/>
          </a:p>
          <a:p>
            <a:r>
              <a:rPr lang="ru-RU" b="1" u="sng" dirty="0"/>
              <a:t>Цель отдела по управлению персоналом </a:t>
            </a:r>
            <a:r>
              <a:rPr lang="ru-RU" b="1" dirty="0"/>
              <a:t>структурируется  на цели его подразделений( секторов, групп, отдельных специалистов, достижение которых обеспечивается выполнением соответствующих функций. </a:t>
            </a:r>
            <a:endParaRPr lang="ru-RU" dirty="0"/>
          </a:p>
          <a:p>
            <a:pPr>
              <a:buNone/>
            </a:pPr>
            <a:r>
              <a:rPr lang="ru-RU" dirty="0"/>
              <a:t>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</TotalTime>
  <Words>1228</Words>
  <Application>Microsoft Office PowerPoint</Application>
  <PresentationFormat>Экран (4:3)</PresentationFormat>
  <Paragraphs>142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Tatyana</dc:creator>
  <cp:lastModifiedBy>Сметанин Александр</cp:lastModifiedBy>
  <cp:revision>22</cp:revision>
  <dcterms:created xsi:type="dcterms:W3CDTF">2011-03-13T11:46:56Z</dcterms:created>
  <dcterms:modified xsi:type="dcterms:W3CDTF">2025-12-07T07:29:37Z</dcterms:modified>
</cp:coreProperties>
</file>