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7" r:id="rId20"/>
    <p:sldId id="278" r:id="rId21"/>
    <p:sldId id="27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7" d="100"/>
          <a:sy n="107" d="100"/>
        </p:scale>
        <p:origin x="174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1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085183"/>
          </a:xfrm>
        </p:spPr>
        <p:txBody>
          <a:bodyPr>
            <a:normAutofit/>
          </a:bodyPr>
          <a:lstStyle/>
          <a:p>
            <a:r>
              <a:rPr lang="ru-RU" sz="5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по управлению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241114079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Autofit/>
          </a:bodyPr>
          <a:lstStyle/>
          <a:p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Устанавливаем критерии подбора: качества и их весовую категорию.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Ищем преподавателя философии </a:t>
            </a:r>
            <a:endParaRPr lang="ru-RU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ru-RU" dirty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77006"/>
              </p:ext>
            </p:extLst>
          </p:nvPr>
        </p:nvGraphicFramePr>
        <p:xfrm>
          <a:off x="323528" y="2852936"/>
          <a:ext cx="7488832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r>
                        <a:rPr lang="ru-RU" dirty="0"/>
                        <a:t>Качества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Весовые коэффициенты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1,0 (100 %)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9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800" u="sng" dirty="0">
                <a:solidFill>
                  <a:schemeClr val="tx1"/>
                </a:solidFill>
              </a:rPr>
              <a:t>Анализ письменных характеристик.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800" u="sng" dirty="0">
                <a:solidFill>
                  <a:schemeClr val="tx1"/>
                </a:solidFill>
              </a:rPr>
              <a:t>Метод эталона.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813255"/>
              </p:ext>
            </p:extLst>
          </p:nvPr>
        </p:nvGraphicFramePr>
        <p:xfrm>
          <a:off x="2771801" y="2636912"/>
          <a:ext cx="580796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703"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Сидоров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31">
                <a:tc>
                  <a:txBody>
                    <a:bodyPr/>
                    <a:lstStyle/>
                    <a:p>
                      <a:r>
                        <a:rPr lang="ru-RU" dirty="0"/>
                        <a:t>Образование: высшее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Образование: магистр</a:t>
                      </a:r>
                      <a:r>
                        <a:rPr lang="ru-RU" baseline="0" dirty="0"/>
                        <a:t> наук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Образование:  кандидат наук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814">
                <a:tc>
                  <a:txBody>
                    <a:bodyPr/>
                    <a:lstStyle/>
                    <a:p>
                      <a:r>
                        <a:rPr lang="ru-RU" dirty="0"/>
                        <a:t>Аналитическая работа: 5 публикаций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Аналитическая работа: 7 публикаций, 5 </a:t>
                      </a:r>
                      <a:r>
                        <a:rPr lang="ru-RU" dirty="0" err="1"/>
                        <a:t>УМК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Аналитическая работа: 100 публикаций, 8 </a:t>
                      </a:r>
                      <a:r>
                        <a:rPr lang="ru-RU" dirty="0" err="1"/>
                        <a:t>УМК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58572"/>
              </p:ext>
            </p:extLst>
          </p:nvPr>
        </p:nvGraphicFramePr>
        <p:xfrm>
          <a:off x="3059832" y="5527392"/>
          <a:ext cx="595198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78">
                <a:tc>
                  <a:txBody>
                    <a:bodyPr/>
                    <a:lstStyle/>
                    <a:p>
                      <a:r>
                        <a:rPr lang="ru-RU" dirty="0"/>
                        <a:t>Сидоров (эталон)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Петров (сравнение)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u="sng" dirty="0">
                <a:solidFill>
                  <a:schemeClr val="tx1"/>
                </a:solidFill>
              </a:rPr>
              <a:t>Классификация по порядку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Качество 1 (параметр 1): аналитическая работа (0,3).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704336"/>
              </p:ext>
            </p:extLst>
          </p:nvPr>
        </p:nvGraphicFramePr>
        <p:xfrm>
          <a:off x="179512" y="4437112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Сидоров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914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Классификация по порядку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Качество 2 (параметр 2): умение излагать материал (0,4).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77158"/>
              </p:ext>
            </p:extLst>
          </p:nvPr>
        </p:nvGraphicFramePr>
        <p:xfrm>
          <a:off x="323528" y="4581128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064">
                <a:tc>
                  <a:txBody>
                    <a:bodyPr/>
                    <a:lstStyle/>
                    <a:p>
                      <a:r>
                        <a:rPr lang="ru-RU" dirty="0"/>
                        <a:t>Сидоров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43747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Классификация по порядку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Качество 3 (параметр 3): чувство юмора (0,3).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52368"/>
              </p:ext>
            </p:extLst>
          </p:nvPr>
        </p:nvGraphicFramePr>
        <p:xfrm>
          <a:off x="323528" y="4581128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064"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Сидоров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2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Классификация по порядку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Итого? 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подбора и оценки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u="sng" dirty="0">
                <a:solidFill>
                  <a:schemeClr val="tx1"/>
                </a:solidFill>
              </a:rPr>
              <a:t>Попарное сравнение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u="sng" dirty="0">
                <a:solidFill>
                  <a:schemeClr val="tx1"/>
                </a:solidFill>
              </a:rPr>
              <a:t>Конкурс</a:t>
            </a: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u="sng" dirty="0">
                <a:solidFill>
                  <a:schemeClr val="tx1"/>
                </a:solidFill>
              </a:rPr>
              <a:t>Конкурс проектов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u="sng" dirty="0">
                <a:solidFill>
                  <a:schemeClr val="tx1"/>
                </a:solidFill>
              </a:rPr>
              <a:t>Метод тестов</a:t>
            </a: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60" y="1916833"/>
            <a:ext cx="2592288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2"/>
            <a:ext cx="2483633" cy="1654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13" y="4801875"/>
            <a:ext cx="3029997" cy="202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2751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Заявление о приеме.</a:t>
            </a: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Фотография.</a:t>
            </a: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Биография.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Анкета.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Аттестат, диплом.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221563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67521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Трудовая книжка.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Рекомендации.</a:t>
            </a:r>
          </a:p>
          <a:p>
            <a:pPr algn="l"/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Разговор с поступающим.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Пробная работа.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u="sng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Психологические тесты.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4909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мешная короткометражка о приеме на работу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2482"/>
            <a:ext cx="9184318" cy="68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6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350696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управления персоналом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(их много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):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8964488" cy="544522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планирование трудовых ресурсов;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разработка профессионально-квалификационных требований;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поиск, отбор и прием на работу;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определение зарплаты и льгот;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осуществление социальных программ;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профориентация, обучение и повышение квалификации;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оценка трудовой деятельности, регулирование трудовых отношений;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подготовка руководящих кадров, управление деловой карьерой;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повышение, понижение, перевод, увольнение.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848592"/>
            <a:ext cx="2160240" cy="15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6631"/>
          </a:xfrm>
        </p:spPr>
        <p:txBody>
          <a:bodyPr>
            <a:normAutofit fontScale="90000"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264" y="0"/>
            <a:ext cx="9324528" cy="68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017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6631"/>
          </a:xfrm>
        </p:spPr>
        <p:txBody>
          <a:bodyPr>
            <a:normAutofit fontScale="90000"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30"/>
            <a:ext cx="8424936" cy="654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733000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6631"/>
          </a:xfrm>
        </p:spPr>
        <p:txBody>
          <a:bodyPr>
            <a:normAutofit fontScale="90000"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0"/>
            <a:ext cx="9144000" cy="687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8583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6631"/>
          </a:xfrm>
        </p:spPr>
        <p:txBody>
          <a:bodyPr>
            <a:normAutofit fontScale="90000"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540815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6631"/>
          </a:xfrm>
        </p:spPr>
        <p:txBody>
          <a:bodyPr>
            <a:normAutofit fontScale="90000"/>
          </a:bodyPr>
          <a:lstStyle/>
          <a:p>
            <a:endParaRPr lang="ru-RU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6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Планирование потребности в персонале;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Планирование оптимального состава персонала;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Набор рабочей силы;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Использование, обучение и развитие персонала.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u="sng" dirty="0">
                <a:solidFill>
                  <a:schemeClr val="tx1"/>
                </a:solidFill>
              </a:rPr>
              <a:t>Этапы: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Оценка наличных ресурсов.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Расчет будущих потребностей.</a:t>
            </a:r>
          </a:p>
          <a:p>
            <a:pPr marL="514350" indent="-514350" algn="l">
              <a:buAutoNum type="arabicPeriod"/>
            </a:pPr>
            <a:r>
              <a:rPr lang="ru-RU" sz="2800" dirty="0">
                <a:solidFill>
                  <a:schemeClr val="tx1"/>
                </a:solidFill>
              </a:rPr>
              <a:t>Разработка программы удовлетворения потребностей.</a:t>
            </a:r>
          </a:p>
          <a:p>
            <a:pPr marL="514350" indent="-514350" algn="l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5976" y="3717032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3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влияющие на потребность в персонале: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Производственная и организационная структура предприятия,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Программа выпуска товаров и услуг,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Производственный процесс,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Степень механизации и автоматизации производства,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Необходимость в замещении персонала,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Возможность снижения или увеличения численности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153197980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Потребность в персонале: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algn="l"/>
            <a:r>
              <a:rPr lang="ru-RU" i="1" dirty="0">
                <a:solidFill>
                  <a:schemeClr val="tx1"/>
                </a:solidFill>
              </a:rPr>
              <a:t>(в рамках одной профессиональной категории)</a:t>
            </a:r>
          </a:p>
          <a:p>
            <a:pPr algn="l"/>
            <a:r>
              <a:rPr lang="ru-RU" u="sng" dirty="0">
                <a:solidFill>
                  <a:schemeClr val="tx2"/>
                </a:solidFill>
              </a:rPr>
              <a:t>Брутто-потребность	(</a:t>
            </a:r>
            <a:r>
              <a:rPr lang="ru-RU" u="sng" dirty="0" err="1">
                <a:solidFill>
                  <a:schemeClr val="tx2"/>
                </a:solidFill>
              </a:rPr>
              <a:t>БП</a:t>
            </a:r>
            <a:r>
              <a:rPr lang="ru-RU" u="sng" dirty="0">
                <a:solidFill>
                  <a:schemeClr val="tx2"/>
                </a:solidFill>
              </a:rPr>
              <a:t>)</a:t>
            </a:r>
            <a:r>
              <a:rPr lang="ru-RU" dirty="0">
                <a:solidFill>
                  <a:schemeClr val="tx2"/>
                </a:solidFill>
              </a:rPr>
              <a:t>	   </a:t>
            </a:r>
            <a:r>
              <a:rPr lang="ru-RU" u="sng" dirty="0">
                <a:solidFill>
                  <a:schemeClr val="tx2"/>
                </a:solidFill>
              </a:rPr>
              <a:t>Нетто-потребность (</a:t>
            </a:r>
            <a:r>
              <a:rPr lang="ru-RU" u="sng" dirty="0" err="1">
                <a:solidFill>
                  <a:schemeClr val="tx2"/>
                </a:solidFill>
              </a:rPr>
              <a:t>НП</a:t>
            </a:r>
            <a:r>
              <a:rPr lang="ru-RU" u="sng" dirty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Кол-во работников 		   </a:t>
            </a:r>
            <a:r>
              <a:rPr lang="ru-RU" dirty="0" err="1">
                <a:solidFill>
                  <a:schemeClr val="tx1"/>
                </a:solidFill>
              </a:rPr>
              <a:t>БП</a:t>
            </a:r>
            <a:r>
              <a:rPr lang="ru-RU" dirty="0">
                <a:solidFill>
                  <a:schemeClr val="tx1"/>
                </a:solidFill>
              </a:rPr>
              <a:t> – наличие на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одной проф. категории,      предприятии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одновременно                      работников привлекаемое к                    данной категории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производственной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деятельности				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27984" y="2924944"/>
            <a:ext cx="0" cy="3456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267744" y="1340768"/>
            <a:ext cx="43204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340768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31856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Разрыв трудовых отношений. Причины: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rgbClr val="FF0000"/>
                </a:solidFill>
              </a:rPr>
              <a:t>Личные и профессиональные</a:t>
            </a:r>
            <a:r>
              <a:rPr lang="ru-RU" dirty="0">
                <a:solidFill>
                  <a:schemeClr val="tx1"/>
                </a:solidFill>
              </a:rPr>
              <a:t>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Ситуация на </a:t>
            </a:r>
            <a:r>
              <a:rPr lang="ru-RU" dirty="0">
                <a:solidFill>
                  <a:srgbClr val="FF0000"/>
                </a:solidFill>
              </a:rPr>
              <a:t>качества работника              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предприятии</a:t>
            </a:r>
          </a:p>
          <a:p>
            <a:r>
              <a:rPr lang="ru-RU" u="sng" dirty="0">
                <a:solidFill>
                  <a:schemeClr val="tx1"/>
                </a:solidFill>
              </a:rPr>
              <a:t>Возможности для увольнения: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«Бойкот».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«Высылка».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«Золотое рукопожатие».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«Выживание».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«Выставление за дверь».</a:t>
            </a:r>
          </a:p>
          <a:p>
            <a:pPr algn="l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19872" y="177281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1759204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Коэффициент текучести кадров (</a:t>
            </a:r>
            <a:r>
              <a:rPr lang="ru-RU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Ктк</a:t>
            </a:r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</a:rPr>
              <a:t>=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(</a:t>
            </a:r>
            <a:r>
              <a:rPr lang="ru-RU" sz="3600" b="1" dirty="0" err="1">
                <a:solidFill>
                  <a:schemeClr val="tx1"/>
                </a:solidFill>
              </a:rPr>
              <a:t>Усж+Ун</a:t>
            </a:r>
            <a:r>
              <a:rPr lang="ru-RU" sz="3600" b="1" dirty="0">
                <a:solidFill>
                  <a:schemeClr val="tx1"/>
                </a:solidFill>
              </a:rPr>
              <a:t>)/</a:t>
            </a:r>
            <a:r>
              <a:rPr lang="ru-RU" sz="3600" b="1" dirty="0" err="1">
                <a:solidFill>
                  <a:schemeClr val="tx1"/>
                </a:solidFill>
              </a:rPr>
              <a:t>Нс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i="1" u="sng" dirty="0" err="1">
                <a:solidFill>
                  <a:schemeClr val="tx1"/>
                </a:solidFill>
              </a:rPr>
              <a:t>Усж</a:t>
            </a:r>
            <a:r>
              <a:rPr lang="ru-RU" b="1" dirty="0">
                <a:solidFill>
                  <a:schemeClr val="tx1"/>
                </a:solidFill>
              </a:rPr>
              <a:t> – число увольнений по собственному желанию.</a:t>
            </a:r>
          </a:p>
          <a:p>
            <a:pPr algn="l"/>
            <a:r>
              <a:rPr lang="ru-RU" b="1" i="1" u="sng" dirty="0" err="1">
                <a:solidFill>
                  <a:schemeClr val="tx1"/>
                </a:solidFill>
              </a:rPr>
              <a:t>Ун</a:t>
            </a:r>
            <a:r>
              <a:rPr lang="ru-RU" b="1" dirty="0">
                <a:solidFill>
                  <a:schemeClr val="tx1"/>
                </a:solidFill>
              </a:rPr>
              <a:t> – число увольнений за нарушение трудовой дисциплины.</a:t>
            </a:r>
          </a:p>
          <a:p>
            <a:pPr algn="l"/>
            <a:r>
              <a:rPr lang="ru-RU" b="1" i="1" u="sng" dirty="0" err="1">
                <a:solidFill>
                  <a:schemeClr val="tx1"/>
                </a:solidFill>
              </a:rPr>
              <a:t>Нс</a:t>
            </a:r>
            <a:r>
              <a:rPr lang="ru-RU" b="1" dirty="0">
                <a:solidFill>
                  <a:schemeClr val="tx1"/>
                </a:solidFill>
              </a:rPr>
              <a:t> – среднее число сотрудников в плановый период.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3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по управлению текучестью кадров: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уровня </a:t>
            </a:r>
            <a:r>
              <a:rPr lang="ru-RU" dirty="0" err="1">
                <a:solidFill>
                  <a:schemeClr val="tx1"/>
                </a:solidFill>
              </a:rPr>
              <a:t>ТК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уровня экономических потерь, вызванных </a:t>
            </a:r>
            <a:r>
              <a:rPr lang="ru-RU" dirty="0" err="1">
                <a:solidFill>
                  <a:schemeClr val="tx1"/>
                </a:solidFill>
              </a:rPr>
              <a:t>ТК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причин </a:t>
            </a:r>
            <a:r>
              <a:rPr lang="ru-RU" dirty="0" err="1">
                <a:solidFill>
                  <a:schemeClr val="tx1"/>
                </a:solidFill>
              </a:rPr>
              <a:t>ТК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систем мероприятий, направленных на нормализацию процесса кадровой работы.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эффекта от осуществления мер.</a:t>
            </a:r>
          </a:p>
        </p:txBody>
      </p:sp>
    </p:spTree>
    <p:extLst>
      <p:ext uri="{BB962C8B-B14F-4D97-AF65-F5344CB8AC3E}">
        <p14:creationId xmlns:p14="http://schemas.microsoft.com/office/powerpoint/2010/main" val="12679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16832"/>
          </a:xfrm>
        </p:spPr>
        <p:txBody>
          <a:bodyPr>
            <a:normAutofit/>
          </a:bodyPr>
          <a:lstStyle/>
          <a:p>
            <a:r>
              <a:rPr lang="ru-RU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и оценка персонала.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solidFill>
                  <a:schemeClr val="tx1"/>
                </a:solidFill>
              </a:rPr>
              <a:t>Этапы: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Учет условий будущей работы.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основных требований к претенденту на должность.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Выбор методики оценки качеств кандидатов и разработка критериев.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Оценка кандидатов и выявление их положительных и негативных сторон.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Определение наиболее подходящей кандидатуры.</a:t>
            </a:r>
          </a:p>
        </p:txBody>
      </p:sp>
    </p:spTree>
    <p:extLst>
      <p:ext uri="{BB962C8B-B14F-4D97-AF65-F5344CB8AC3E}">
        <p14:creationId xmlns:p14="http://schemas.microsoft.com/office/powerpoint/2010/main" val="41083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578</Words>
  <Application>Microsoft Office PowerPoint</Application>
  <PresentationFormat>Экран (4:3)</PresentationFormat>
  <Paragraphs>151</Paragraphs>
  <Slides>24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Операции по управлению персоналом</vt:lpstr>
      <vt:lpstr>Функции управления персоналом (их много  ):</vt:lpstr>
      <vt:lpstr>Планирование персонала</vt:lpstr>
      <vt:lpstr>Факторы, влияющие на потребность в персонале:</vt:lpstr>
      <vt:lpstr>Потребность в персонале:</vt:lpstr>
      <vt:lpstr>Разрыв трудовых отношений. Причины:</vt:lpstr>
      <vt:lpstr>Коэффициент текучести кадров (Ктк)</vt:lpstr>
      <vt:lpstr>Деятельность по управлению текучестью кадров:</vt:lpstr>
      <vt:lpstr>Подбор и оценка персонала.</vt:lpstr>
      <vt:lpstr>1. Устанавливаем критерии подбора: качества и их весовую категорию.</vt:lpstr>
      <vt:lpstr>Методики подбора и оценки персонала.</vt:lpstr>
      <vt:lpstr>Методики подбора и оценки персонала.</vt:lpstr>
      <vt:lpstr>Методики подбора и оценки персонала.</vt:lpstr>
      <vt:lpstr>Методики подбора и оценки персонала.</vt:lpstr>
      <vt:lpstr>Методики подбора и оценки персонала.</vt:lpstr>
      <vt:lpstr>Методики подбора и оценки персонала.</vt:lpstr>
      <vt:lpstr>Источники информации:</vt:lpstr>
      <vt:lpstr>Источники информации: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Операции по управлению персоналом</dc:title>
  <dc:creator>BOSSS</dc:creator>
  <cp:lastModifiedBy>Сметанин Александр</cp:lastModifiedBy>
  <cp:revision>11</cp:revision>
  <dcterms:created xsi:type="dcterms:W3CDTF">2016-10-05T12:56:14Z</dcterms:created>
  <dcterms:modified xsi:type="dcterms:W3CDTF">2025-12-07T07:48:00Z</dcterms:modified>
</cp:coreProperties>
</file>