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302" r:id="rId4"/>
    <p:sldId id="314" r:id="rId5"/>
    <p:sldId id="315" r:id="rId6"/>
    <p:sldId id="316" r:id="rId7"/>
    <p:sldId id="317" r:id="rId8"/>
    <p:sldId id="318" r:id="rId9"/>
    <p:sldId id="319" r:id="rId10"/>
    <p:sldId id="320" r:id="rId11"/>
    <p:sldId id="321" r:id="rId12"/>
    <p:sldId id="322" r:id="rId13"/>
    <p:sldId id="323" r:id="rId14"/>
    <p:sldId id="324" r:id="rId15"/>
    <p:sldId id="325" r:id="rId16"/>
    <p:sldId id="326" r:id="rId17"/>
    <p:sldId id="327" r:id="rId18"/>
    <p:sldId id="328" r:id="rId19"/>
    <p:sldId id="329" r:id="rId20"/>
    <p:sldId id="330" r:id="rId21"/>
    <p:sldId id="301" r:id="rId22"/>
    <p:sldId id="261"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448E"/>
    <a:srgbClr val="00BCBC"/>
    <a:srgbClr val="039EA5"/>
    <a:srgbClr val="096A7E"/>
    <a:srgbClr val="C6F0F0"/>
    <a:srgbClr val="284E94"/>
    <a:srgbClr val="4D4DB5"/>
    <a:srgbClr val="009ADE"/>
    <a:srgbClr val="008755"/>
    <a:srgbClr val="0062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15" autoAdjust="0"/>
    <p:restoredTop sz="94660"/>
  </p:normalViewPr>
  <p:slideViewPr>
    <p:cSldViewPr snapToGrid="0" showGuides="1">
      <p:cViewPr varScale="1">
        <p:scale>
          <a:sx n="65" d="100"/>
          <a:sy n="65" d="100"/>
        </p:scale>
        <p:origin x="40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90414-13A5-447A-A40C-1A25F747D4FD}" type="datetimeFigureOut">
              <a:rPr lang="ru-RU" smtClean="0"/>
              <a:t>30.03.2025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D757F3-55D1-4D00-BBEE-CD4C5A18EE76}" type="slidenum">
              <a:rPr lang="ru-RU" smtClean="0"/>
              <a:t>‹#›</a:t>
            </a:fld>
            <a:endParaRPr lang="ru-RU"/>
          </a:p>
        </p:txBody>
      </p:sp>
    </p:spTree>
    <p:extLst>
      <p:ext uri="{BB962C8B-B14F-4D97-AF65-F5344CB8AC3E}">
        <p14:creationId xmlns:p14="http://schemas.microsoft.com/office/powerpoint/2010/main" val="3730521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DD757F3-55D1-4D00-BBEE-CD4C5A18EE76}" type="slidenum">
              <a:rPr lang="ru-RU" smtClean="0"/>
              <a:t>18</a:t>
            </a:fld>
            <a:endParaRPr lang="ru-RU"/>
          </a:p>
        </p:txBody>
      </p:sp>
    </p:spTree>
    <p:extLst>
      <p:ext uri="{BB962C8B-B14F-4D97-AF65-F5344CB8AC3E}">
        <p14:creationId xmlns:p14="http://schemas.microsoft.com/office/powerpoint/2010/main" val="578582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F7C18A-2F8C-4AE4-9D7A-AD848A44311A}"/>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B44FC9BA-E3B6-4315-84B5-61B98C4A28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3243BC46-3F9D-4CF9-8A1F-AA23113987D5}"/>
              </a:ext>
            </a:extLst>
          </p:cNvPr>
          <p:cNvSpPr>
            <a:spLocks noGrp="1"/>
          </p:cNvSpPr>
          <p:nvPr>
            <p:ph type="dt" sz="half" idx="10"/>
          </p:nvPr>
        </p:nvSpPr>
        <p:spPr/>
        <p:txBody>
          <a:bodyPr/>
          <a:lstStyle/>
          <a:p>
            <a:fld id="{A0FF91DE-AC79-4989-B51E-0AA5E11CB3D1}" type="datetimeFigureOut">
              <a:rPr lang="ru-RU" smtClean="0"/>
              <a:t>30.03.2025</a:t>
            </a:fld>
            <a:endParaRPr lang="ru-RU"/>
          </a:p>
        </p:txBody>
      </p:sp>
      <p:sp>
        <p:nvSpPr>
          <p:cNvPr id="5" name="Нижний колонтитул 4">
            <a:extLst>
              <a:ext uri="{FF2B5EF4-FFF2-40B4-BE49-F238E27FC236}">
                <a16:creationId xmlns:a16="http://schemas.microsoft.com/office/drawing/2014/main" id="{0EA71EF0-84C0-4F28-BFE5-86A85B75E64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B308E39-11AC-4F2B-B55D-938A17B77434}"/>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3680094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21B626-2FD8-4B35-AD75-9C4A9A71DD4B}"/>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0D9953EC-66FC-4FE7-A205-C0AC93B7CF6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632A692-F710-415C-9823-05A47C1A779A}"/>
              </a:ext>
            </a:extLst>
          </p:cNvPr>
          <p:cNvSpPr>
            <a:spLocks noGrp="1"/>
          </p:cNvSpPr>
          <p:nvPr>
            <p:ph type="dt" sz="half" idx="10"/>
          </p:nvPr>
        </p:nvSpPr>
        <p:spPr/>
        <p:txBody>
          <a:bodyPr/>
          <a:lstStyle/>
          <a:p>
            <a:fld id="{A0FF91DE-AC79-4989-B51E-0AA5E11CB3D1}" type="datetimeFigureOut">
              <a:rPr lang="ru-RU" smtClean="0"/>
              <a:t>30.03.2025</a:t>
            </a:fld>
            <a:endParaRPr lang="ru-RU"/>
          </a:p>
        </p:txBody>
      </p:sp>
      <p:sp>
        <p:nvSpPr>
          <p:cNvPr id="5" name="Нижний колонтитул 4">
            <a:extLst>
              <a:ext uri="{FF2B5EF4-FFF2-40B4-BE49-F238E27FC236}">
                <a16:creationId xmlns:a16="http://schemas.microsoft.com/office/drawing/2014/main" id="{2106D45F-A676-4D3E-BE61-E18BD72BB31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7C8B60B-F54E-41D3-ACD5-CFDDE5D180B2}"/>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639958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2D324241-86B1-491D-ABF1-1445992AC0FA}"/>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CA4A3DFB-CF11-456C-8B40-63C14D9121C2}"/>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E07D8AF-2B4B-4397-AB1A-1CD701C4B2EC}"/>
              </a:ext>
            </a:extLst>
          </p:cNvPr>
          <p:cNvSpPr>
            <a:spLocks noGrp="1"/>
          </p:cNvSpPr>
          <p:nvPr>
            <p:ph type="dt" sz="half" idx="10"/>
          </p:nvPr>
        </p:nvSpPr>
        <p:spPr/>
        <p:txBody>
          <a:bodyPr/>
          <a:lstStyle/>
          <a:p>
            <a:fld id="{A0FF91DE-AC79-4989-B51E-0AA5E11CB3D1}" type="datetimeFigureOut">
              <a:rPr lang="ru-RU" smtClean="0"/>
              <a:t>30.03.2025</a:t>
            </a:fld>
            <a:endParaRPr lang="ru-RU"/>
          </a:p>
        </p:txBody>
      </p:sp>
      <p:sp>
        <p:nvSpPr>
          <p:cNvPr id="5" name="Нижний колонтитул 4">
            <a:extLst>
              <a:ext uri="{FF2B5EF4-FFF2-40B4-BE49-F238E27FC236}">
                <a16:creationId xmlns:a16="http://schemas.microsoft.com/office/drawing/2014/main" id="{FB6B5B7F-50D9-422E-9F4A-EE1AE901724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62B224B-7875-4078-BE3E-72C952C17B65}"/>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894569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7DA795-10CB-437B-8052-BB0BE08CAE5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6BAF0FE2-C935-4B46-AD8B-29309A521237}"/>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99F92BF-8099-49C9-8A42-1C1EA379B6CC}"/>
              </a:ext>
            </a:extLst>
          </p:cNvPr>
          <p:cNvSpPr>
            <a:spLocks noGrp="1"/>
          </p:cNvSpPr>
          <p:nvPr>
            <p:ph type="dt" sz="half" idx="10"/>
          </p:nvPr>
        </p:nvSpPr>
        <p:spPr/>
        <p:txBody>
          <a:bodyPr/>
          <a:lstStyle/>
          <a:p>
            <a:fld id="{A0FF91DE-AC79-4989-B51E-0AA5E11CB3D1}" type="datetimeFigureOut">
              <a:rPr lang="ru-RU" smtClean="0"/>
              <a:t>30.03.2025</a:t>
            </a:fld>
            <a:endParaRPr lang="ru-RU"/>
          </a:p>
        </p:txBody>
      </p:sp>
      <p:sp>
        <p:nvSpPr>
          <p:cNvPr id="5" name="Нижний колонтитул 4">
            <a:extLst>
              <a:ext uri="{FF2B5EF4-FFF2-40B4-BE49-F238E27FC236}">
                <a16:creationId xmlns:a16="http://schemas.microsoft.com/office/drawing/2014/main" id="{29BE9BA7-CE5C-4876-9ACC-9F1F8886012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77E6BB4-601D-416B-BBF8-0AC32E1C75A3}"/>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1239694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4A93F0-CABB-42AC-84CE-97B5B3196AFF}"/>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3DEF6A0C-3090-45C5-B555-668455010C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B45B77C-28E5-4092-93B1-CFFD26B6DBD9}"/>
              </a:ext>
            </a:extLst>
          </p:cNvPr>
          <p:cNvSpPr>
            <a:spLocks noGrp="1"/>
          </p:cNvSpPr>
          <p:nvPr>
            <p:ph type="dt" sz="half" idx="10"/>
          </p:nvPr>
        </p:nvSpPr>
        <p:spPr/>
        <p:txBody>
          <a:bodyPr/>
          <a:lstStyle/>
          <a:p>
            <a:fld id="{A0FF91DE-AC79-4989-B51E-0AA5E11CB3D1}" type="datetimeFigureOut">
              <a:rPr lang="ru-RU" smtClean="0"/>
              <a:t>30.03.2025</a:t>
            </a:fld>
            <a:endParaRPr lang="ru-RU"/>
          </a:p>
        </p:txBody>
      </p:sp>
      <p:sp>
        <p:nvSpPr>
          <p:cNvPr id="5" name="Нижний колонтитул 4">
            <a:extLst>
              <a:ext uri="{FF2B5EF4-FFF2-40B4-BE49-F238E27FC236}">
                <a16:creationId xmlns:a16="http://schemas.microsoft.com/office/drawing/2014/main" id="{9B46D322-0D45-45B8-A7E8-B82C88F4497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563172B-96DF-488B-959B-CC63B86E4921}"/>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631972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E13B6C-CB9B-4A5F-99A7-6E9027EFCC1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343C3A5-9706-4114-AA45-D870C0E35BE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A982222B-5C14-4756-BFF7-76EADAC2DED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D6B947BE-439E-4B2D-A3D3-BC1912B0B905}"/>
              </a:ext>
            </a:extLst>
          </p:cNvPr>
          <p:cNvSpPr>
            <a:spLocks noGrp="1"/>
          </p:cNvSpPr>
          <p:nvPr>
            <p:ph type="dt" sz="half" idx="10"/>
          </p:nvPr>
        </p:nvSpPr>
        <p:spPr/>
        <p:txBody>
          <a:bodyPr/>
          <a:lstStyle/>
          <a:p>
            <a:fld id="{A0FF91DE-AC79-4989-B51E-0AA5E11CB3D1}" type="datetimeFigureOut">
              <a:rPr lang="ru-RU" smtClean="0"/>
              <a:t>30.03.2025</a:t>
            </a:fld>
            <a:endParaRPr lang="ru-RU"/>
          </a:p>
        </p:txBody>
      </p:sp>
      <p:sp>
        <p:nvSpPr>
          <p:cNvPr id="6" name="Нижний колонтитул 5">
            <a:extLst>
              <a:ext uri="{FF2B5EF4-FFF2-40B4-BE49-F238E27FC236}">
                <a16:creationId xmlns:a16="http://schemas.microsoft.com/office/drawing/2014/main" id="{8BBC7AB9-92F7-419A-B1F9-18400EA6C05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D04BFE1-FD7E-42D0-A01D-3272B715D39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32843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EFCCEB-1BA8-4549-A1AB-2D7DAA6E8ED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8BE36495-482B-4B2C-92EF-E684414F9E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E10C5EA2-3F47-4025-9231-71F398C23012}"/>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F40A6A12-D259-4FC7-A919-829D9BA67D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A3686FD3-3CC8-4F26-8AAA-F65D907FFD10}"/>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7FB85271-9B6B-4EDF-A774-5D17EE48A0DD}"/>
              </a:ext>
            </a:extLst>
          </p:cNvPr>
          <p:cNvSpPr>
            <a:spLocks noGrp="1"/>
          </p:cNvSpPr>
          <p:nvPr>
            <p:ph type="dt" sz="half" idx="10"/>
          </p:nvPr>
        </p:nvSpPr>
        <p:spPr/>
        <p:txBody>
          <a:bodyPr/>
          <a:lstStyle/>
          <a:p>
            <a:fld id="{A0FF91DE-AC79-4989-B51E-0AA5E11CB3D1}" type="datetimeFigureOut">
              <a:rPr lang="ru-RU" smtClean="0"/>
              <a:t>30.03.2025</a:t>
            </a:fld>
            <a:endParaRPr lang="ru-RU"/>
          </a:p>
        </p:txBody>
      </p:sp>
      <p:sp>
        <p:nvSpPr>
          <p:cNvPr id="8" name="Нижний колонтитул 7">
            <a:extLst>
              <a:ext uri="{FF2B5EF4-FFF2-40B4-BE49-F238E27FC236}">
                <a16:creationId xmlns:a16="http://schemas.microsoft.com/office/drawing/2014/main" id="{5FAF317B-3F3D-416A-AB10-FEE68EB0BDAF}"/>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51A3314E-E3C2-49B9-B921-85F8EA783AAA}"/>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1573365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80410F-3169-498A-82E6-1EE6796F7273}"/>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79D48A53-4C92-4810-B89B-3C08D082E5A2}"/>
              </a:ext>
            </a:extLst>
          </p:cNvPr>
          <p:cNvSpPr>
            <a:spLocks noGrp="1"/>
          </p:cNvSpPr>
          <p:nvPr>
            <p:ph type="dt" sz="half" idx="10"/>
          </p:nvPr>
        </p:nvSpPr>
        <p:spPr/>
        <p:txBody>
          <a:bodyPr/>
          <a:lstStyle/>
          <a:p>
            <a:fld id="{A0FF91DE-AC79-4989-B51E-0AA5E11CB3D1}" type="datetimeFigureOut">
              <a:rPr lang="ru-RU" smtClean="0"/>
              <a:t>30.03.2025</a:t>
            </a:fld>
            <a:endParaRPr lang="ru-RU"/>
          </a:p>
        </p:txBody>
      </p:sp>
      <p:sp>
        <p:nvSpPr>
          <p:cNvPr id="4" name="Нижний колонтитул 3">
            <a:extLst>
              <a:ext uri="{FF2B5EF4-FFF2-40B4-BE49-F238E27FC236}">
                <a16:creationId xmlns:a16="http://schemas.microsoft.com/office/drawing/2014/main" id="{553E7FAC-4E17-4EA2-BC1B-526524BCC9F9}"/>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76C36069-7FEE-4981-9849-85FB55BAA4F0}"/>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4151053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A4626CCF-1158-4FC9-9FB9-A68F4E307248}"/>
              </a:ext>
            </a:extLst>
          </p:cNvPr>
          <p:cNvSpPr>
            <a:spLocks noGrp="1"/>
          </p:cNvSpPr>
          <p:nvPr>
            <p:ph type="dt" sz="half" idx="10"/>
          </p:nvPr>
        </p:nvSpPr>
        <p:spPr/>
        <p:txBody>
          <a:bodyPr/>
          <a:lstStyle/>
          <a:p>
            <a:fld id="{A0FF91DE-AC79-4989-B51E-0AA5E11CB3D1}" type="datetimeFigureOut">
              <a:rPr lang="ru-RU" smtClean="0"/>
              <a:t>30.03.2025</a:t>
            </a:fld>
            <a:endParaRPr lang="ru-RU"/>
          </a:p>
        </p:txBody>
      </p:sp>
      <p:sp>
        <p:nvSpPr>
          <p:cNvPr id="3" name="Нижний колонтитул 2">
            <a:extLst>
              <a:ext uri="{FF2B5EF4-FFF2-40B4-BE49-F238E27FC236}">
                <a16:creationId xmlns:a16="http://schemas.microsoft.com/office/drawing/2014/main" id="{B449070F-A678-48A6-8E41-4DEDB80A02A1}"/>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D24885C2-61A7-4E71-AE38-27DFEC23094A}"/>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619653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7CB046-8889-4750-97EE-92FA499609D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F067B980-4942-4DF6-831B-E3D5DB0658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5DFCC3ED-7119-4C7C-824D-C4AF8357C9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337090D-AA1E-4844-92D4-FBB313CD5BFA}"/>
              </a:ext>
            </a:extLst>
          </p:cNvPr>
          <p:cNvSpPr>
            <a:spLocks noGrp="1"/>
          </p:cNvSpPr>
          <p:nvPr>
            <p:ph type="dt" sz="half" idx="10"/>
          </p:nvPr>
        </p:nvSpPr>
        <p:spPr/>
        <p:txBody>
          <a:bodyPr/>
          <a:lstStyle/>
          <a:p>
            <a:fld id="{A0FF91DE-AC79-4989-B51E-0AA5E11CB3D1}" type="datetimeFigureOut">
              <a:rPr lang="ru-RU" smtClean="0"/>
              <a:t>30.03.2025</a:t>
            </a:fld>
            <a:endParaRPr lang="ru-RU"/>
          </a:p>
        </p:txBody>
      </p:sp>
      <p:sp>
        <p:nvSpPr>
          <p:cNvPr id="6" name="Нижний колонтитул 5">
            <a:extLst>
              <a:ext uri="{FF2B5EF4-FFF2-40B4-BE49-F238E27FC236}">
                <a16:creationId xmlns:a16="http://schemas.microsoft.com/office/drawing/2014/main" id="{8B8ED671-A8F2-4011-AD65-3D07D76DDB2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6F249E2-1E51-4A13-85A4-FDD57F49229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026110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25909E-9A26-4384-BDA7-9B6B2187954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6EEA5224-E849-4855-906A-9FD3B8CE54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B27D6143-26BF-47B2-BB3D-F00BD205FF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7AB686F-55C3-4A0B-91E9-1F4D12DC2370}"/>
              </a:ext>
            </a:extLst>
          </p:cNvPr>
          <p:cNvSpPr>
            <a:spLocks noGrp="1"/>
          </p:cNvSpPr>
          <p:nvPr>
            <p:ph type="dt" sz="half" idx="10"/>
          </p:nvPr>
        </p:nvSpPr>
        <p:spPr/>
        <p:txBody>
          <a:bodyPr/>
          <a:lstStyle/>
          <a:p>
            <a:fld id="{A0FF91DE-AC79-4989-B51E-0AA5E11CB3D1}" type="datetimeFigureOut">
              <a:rPr lang="ru-RU" smtClean="0"/>
              <a:t>30.03.2025</a:t>
            </a:fld>
            <a:endParaRPr lang="ru-RU"/>
          </a:p>
        </p:txBody>
      </p:sp>
      <p:sp>
        <p:nvSpPr>
          <p:cNvPr id="6" name="Нижний колонтитул 5">
            <a:extLst>
              <a:ext uri="{FF2B5EF4-FFF2-40B4-BE49-F238E27FC236}">
                <a16:creationId xmlns:a16="http://schemas.microsoft.com/office/drawing/2014/main" id="{BF18A565-F983-4859-8ED8-7726F3775CD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033EDF3-52F4-4AE6-9B43-B28A21419DB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53101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32DE68-4D6C-496F-BBAE-88D098F87D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35BF3775-4F6C-4F45-AA14-9BDC031337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4F35A96-F00A-4146-8EFB-8423BA6FE2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FF91DE-AC79-4989-B51E-0AA5E11CB3D1}" type="datetimeFigureOut">
              <a:rPr lang="ru-RU" smtClean="0"/>
              <a:t>30.03.2025</a:t>
            </a:fld>
            <a:endParaRPr lang="ru-RU"/>
          </a:p>
        </p:txBody>
      </p:sp>
      <p:sp>
        <p:nvSpPr>
          <p:cNvPr id="5" name="Нижний колонтитул 4">
            <a:extLst>
              <a:ext uri="{FF2B5EF4-FFF2-40B4-BE49-F238E27FC236}">
                <a16:creationId xmlns:a16="http://schemas.microsoft.com/office/drawing/2014/main" id="{B67F164D-7499-4009-8BC9-D2C57BE66F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A8415251-25DD-4979-8FCE-C3DFCF504D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BB6FEA-A664-4935-89DC-F6AF32DAD0B9}" type="slidenum">
              <a:rPr lang="ru-RU" smtClean="0"/>
              <a:t>‹#›</a:t>
            </a:fld>
            <a:endParaRPr lang="ru-RU"/>
          </a:p>
        </p:txBody>
      </p:sp>
    </p:spTree>
    <p:extLst>
      <p:ext uri="{BB962C8B-B14F-4D97-AF65-F5344CB8AC3E}">
        <p14:creationId xmlns:p14="http://schemas.microsoft.com/office/powerpoint/2010/main" val="984085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BA2DD4F-BF22-407D-BBD9-6D0007029EED}"/>
              </a:ext>
            </a:extLst>
          </p:cNvPr>
          <p:cNvSpPr txBox="1"/>
          <p:nvPr/>
        </p:nvSpPr>
        <p:spPr>
          <a:xfrm>
            <a:off x="650139" y="2121204"/>
            <a:ext cx="8744584" cy="2554545"/>
          </a:xfrm>
          <a:prstGeom prst="rect">
            <a:avLst/>
          </a:prstGeom>
          <a:noFill/>
        </p:spPr>
        <p:txBody>
          <a:bodyPr wrap="square" rtlCol="0">
            <a:spAutoFit/>
          </a:bodyPr>
          <a:lstStyle/>
          <a:p>
            <a:pPr algn="ct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Тема: </a:t>
            </a:r>
          </a:p>
          <a:p>
            <a:pPr algn="ct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«Управление конфликтами в трудовых коллективах»</a:t>
            </a:r>
            <a:endParaRPr lang="ru-RU" sz="4000" b="1" dirty="0">
              <a:solidFill>
                <a:schemeClr val="accent1">
                  <a:lumMod val="75000"/>
                </a:schemeClr>
              </a:solidFill>
              <a:effectLst>
                <a:outerShdw blurRad="38100" dist="38100" dir="2700000" algn="tl">
                  <a:srgbClr val="000000">
                    <a:alpha val="43137"/>
                  </a:srgbClr>
                </a:outerShdw>
              </a:effectLst>
              <a:latin typeface="Georgia" panose="02040502050405020303" pitchFamily="18" charset="0"/>
            </a:endParaRPr>
          </a:p>
          <a:p>
            <a:pPr algn="ctr"/>
            <a:endParaRPr lang="ru-RU" sz="4000" b="1" dirty="0">
              <a:solidFill>
                <a:schemeClr val="accent1">
                  <a:lumMod val="75000"/>
                </a:schemeClr>
              </a:solidFill>
              <a:effectLst>
                <a:outerShdw blurRad="38100" dist="38100" dir="2700000" algn="tl">
                  <a:srgbClr val="000000">
                    <a:alpha val="43137"/>
                  </a:srgbClr>
                </a:outerShdw>
              </a:effectLst>
              <a:latin typeface="Georgia" panose="02040502050405020303" pitchFamily="18" charset="0"/>
            </a:endParaRPr>
          </a:p>
        </p:txBody>
      </p:sp>
      <p:pic>
        <p:nvPicPr>
          <p:cNvPr id="11" name="Рисунок 10" descr="Изображение выглядит как текст&#10;&#10;Автоматически созданное описание">
            <a:extLst>
              <a:ext uri="{FF2B5EF4-FFF2-40B4-BE49-F238E27FC236}">
                <a16:creationId xmlns:a16="http://schemas.microsoft.com/office/drawing/2014/main" id="{E602AFED-D232-450C-84BA-526C21FF7E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8379" y="1118681"/>
            <a:ext cx="4113621" cy="5790393"/>
          </a:xfrm>
          <a:prstGeom prst="rect">
            <a:avLst/>
          </a:prstGeom>
        </p:spPr>
      </p:pic>
      <p:pic>
        <p:nvPicPr>
          <p:cNvPr id="12" name="Рисунок 11">
            <a:extLst>
              <a:ext uri="{FF2B5EF4-FFF2-40B4-BE49-F238E27FC236}">
                <a16:creationId xmlns:a16="http://schemas.microsoft.com/office/drawing/2014/main" id="{F73A6B1D-8BEA-460D-950C-3411AD2BC0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Tree>
    <p:extLst>
      <p:ext uri="{BB962C8B-B14F-4D97-AF65-F5344CB8AC3E}">
        <p14:creationId xmlns:p14="http://schemas.microsoft.com/office/powerpoint/2010/main" val="222737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20878" y="1572257"/>
            <a:ext cx="10014154" cy="470898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Если же в образе конфликтной ситуации собственные цели и позиция, а также позиция и цели противника, предмет конфликта отражаются неадекватно, то поведение участника будет лишь усугублять ситуацию, нагнетая отрицательные эмоции и напряжение в отношениях.</a:t>
            </a:r>
          </a:p>
          <a:p>
            <a:pPr algn="just">
              <a:lnSpc>
                <a:spcPct val="150000"/>
              </a:lnSpc>
            </a:pPr>
            <a:r>
              <a:rPr lang="ru-RU" sz="2000" b="1"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Предмет конфликта </a:t>
            </a:r>
            <a:r>
              <a:rPr lang="ru-RU" sz="2000" dirty="0">
                <a:solidFill>
                  <a:schemeClr val="accent1">
                    <a:lumMod val="50000"/>
                  </a:schemeClr>
                </a:solidFill>
                <a:latin typeface="Georgia" panose="02040502050405020303" pitchFamily="18" charset="0"/>
              </a:rPr>
              <a:t>– это то, из-за чего возникает конфликт, и он является еще одним важным элементом конфликтной ситуации.</a:t>
            </a:r>
          </a:p>
          <a:p>
            <a:pPr algn="just">
              <a:lnSpc>
                <a:spcPct val="150000"/>
              </a:lnSpc>
            </a:pPr>
            <a:r>
              <a:rPr lang="ru-RU" sz="2000"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Самыми распространенными причинами</a:t>
            </a:r>
            <a:r>
              <a:rPr lang="ru-RU" sz="2000" i="1" dirty="0">
                <a:solidFill>
                  <a:schemeClr val="accent1">
                    <a:lumMod val="50000"/>
                  </a:schemeClr>
                </a:solidFill>
                <a:latin typeface="Georgia" panose="02040502050405020303" pitchFamily="18" charset="0"/>
              </a:rPr>
              <a:t>, </a:t>
            </a:r>
            <a:r>
              <a:rPr lang="ru-RU" sz="2000" dirty="0">
                <a:solidFill>
                  <a:schemeClr val="accent1">
                    <a:lumMod val="50000"/>
                  </a:schemeClr>
                </a:solidFill>
                <a:latin typeface="Georgia" panose="02040502050405020303" pitchFamily="18" charset="0"/>
              </a:rPr>
              <a:t>вызывающими конфликты, являются ошибки в процессе принятия управленческих решений; низкий уровень корпоративной культуры; плохой организационный климат и др. </a:t>
            </a:r>
            <a:endParaRPr lang="ru-RU" sz="2000" dirty="0" smtClean="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873613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76635" y="1502688"/>
            <a:ext cx="10014154" cy="5355312"/>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Конфликтная ситуация не обязательно приводит к инциденту, что позволяет целенаправленно влиять на протекание конфликта, предотвращать открытое противоборство оппонентов. </a:t>
            </a:r>
            <a:r>
              <a:rPr lang="ru-RU" sz="2000" dirty="0" smtClean="0">
                <a:solidFill>
                  <a:schemeClr val="accent1">
                    <a:lumMod val="50000"/>
                  </a:schemeClr>
                </a:solidFill>
                <a:latin typeface="Georgia" panose="02040502050405020303" pitchFamily="18" charset="0"/>
              </a:rPr>
              <a:t>В </a:t>
            </a:r>
            <a:r>
              <a:rPr lang="ru-RU" sz="2000" dirty="0">
                <a:solidFill>
                  <a:schemeClr val="accent1">
                    <a:lumMod val="50000"/>
                  </a:schemeClr>
                </a:solidFill>
                <a:latin typeface="Georgia" panose="02040502050405020303" pitchFamily="18" charset="0"/>
              </a:rPr>
              <a:t>то же время конфликтное взаимодействие сторон во время инцидента ведет к изменению конфликтной ситуации. </a:t>
            </a:r>
            <a:r>
              <a:rPr lang="ru-RU" sz="2000"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Эти изменения могут происходить в следуют их направлениях:</a:t>
            </a:r>
          </a:p>
          <a:p>
            <a:pPr algn="just">
              <a:lnSpc>
                <a:spcPct val="150000"/>
              </a:lnSpc>
            </a:pPr>
            <a:r>
              <a:rPr lang="ru-RU" dirty="0">
                <a:solidFill>
                  <a:schemeClr val="accent1">
                    <a:lumMod val="50000"/>
                  </a:schemeClr>
                </a:solidFill>
                <a:latin typeface="Georgia" panose="02040502050405020303" pitchFamily="18" charset="0"/>
              </a:rPr>
              <a:t>– устранение конфликтной ситуации посредством разрешения противоречий, лежащих в ее основе;</a:t>
            </a:r>
          </a:p>
          <a:p>
            <a:pPr algn="just">
              <a:lnSpc>
                <a:spcPct val="150000"/>
              </a:lnSpc>
            </a:pPr>
            <a:r>
              <a:rPr lang="ru-RU" dirty="0">
                <a:solidFill>
                  <a:schemeClr val="accent1">
                    <a:lumMod val="50000"/>
                  </a:schemeClr>
                </a:solidFill>
                <a:latin typeface="Georgia" panose="02040502050405020303" pitchFamily="18" charset="0"/>
              </a:rPr>
              <a:t>– усугубление конфликтной ситуации и порождение новых инцидентов;</a:t>
            </a:r>
          </a:p>
          <a:p>
            <a:pPr algn="just">
              <a:lnSpc>
                <a:spcPct val="150000"/>
              </a:lnSpc>
            </a:pPr>
            <a:r>
              <a:rPr lang="ru-RU" dirty="0">
                <a:solidFill>
                  <a:schemeClr val="accent1">
                    <a:lumMod val="50000"/>
                  </a:schemeClr>
                </a:solidFill>
                <a:latin typeface="Georgia" panose="02040502050405020303" pitchFamily="18" charset="0"/>
              </a:rPr>
              <a:t>– разделение первоначальной конфликтной ситуации на более мелкие, существующие самостоятельно;</a:t>
            </a:r>
          </a:p>
          <a:p>
            <a:pPr algn="just">
              <a:lnSpc>
                <a:spcPct val="150000"/>
              </a:lnSpc>
            </a:pPr>
            <a:r>
              <a:rPr lang="ru-RU" dirty="0">
                <a:solidFill>
                  <a:schemeClr val="accent1">
                    <a:lumMod val="50000"/>
                  </a:schemeClr>
                </a:solidFill>
                <a:latin typeface="Georgia" panose="02040502050405020303" pitchFamily="18" charset="0"/>
              </a:rPr>
              <a:t>– расширение конфликтной ситуации из-за вовлечения в нее новых участников.</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8502365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76635" y="1502688"/>
            <a:ext cx="10014154" cy="5114605"/>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Важной характеристикой конфликта является его динамика. Выделяют следующие этапы конфликта: </a:t>
            </a:r>
            <a:r>
              <a:rPr lang="ru-RU" sz="2000" i="1" dirty="0">
                <a:solidFill>
                  <a:schemeClr val="accent1">
                    <a:lumMod val="50000"/>
                  </a:schemeClr>
                </a:solidFill>
                <a:latin typeface="Georgia" panose="02040502050405020303" pitchFamily="18" charset="0"/>
              </a:rPr>
              <a:t>возникновение и развитие конфликтной ситуации; осознание и эмоциональное переживание наличия конфликтной ситуации хотя бы одним из ее участников; начало открытого противоборства сторон; развитие открытого конфликта с обозначением позиций участников; разрешение конфликта </a:t>
            </a:r>
            <a:r>
              <a:rPr lang="ru-RU" sz="2000" dirty="0">
                <a:solidFill>
                  <a:schemeClr val="accent1">
                    <a:lumMod val="50000"/>
                  </a:schemeClr>
                </a:solidFill>
                <a:latin typeface="Georgia" panose="02040502050405020303" pitchFamily="18" charset="0"/>
              </a:rPr>
              <a:t>(прекращение конфликтного взаимодействия сторон</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smtClean="0">
                <a:solidFill>
                  <a:schemeClr val="accent1">
                    <a:lumMod val="50000"/>
                  </a:schemeClr>
                </a:solidFill>
                <a:latin typeface="Georgia" panose="02040502050405020303" pitchFamily="18" charset="0"/>
              </a:rPr>
              <a:t>Конфликт </a:t>
            </a:r>
            <a:r>
              <a:rPr lang="ru-RU" sz="2000" dirty="0">
                <a:solidFill>
                  <a:schemeClr val="accent1">
                    <a:lumMod val="50000"/>
                  </a:schemeClr>
                </a:solidFill>
                <a:latin typeface="Georgia" panose="02040502050405020303" pitchFamily="18" charset="0"/>
              </a:rPr>
              <a:t>далеко не всегда бывает нежелательным явлением. </a:t>
            </a:r>
            <a:endParaRPr lang="ru-RU" sz="2000" dirty="0" smtClean="0">
              <a:solidFill>
                <a:schemeClr val="accent1">
                  <a:lumMod val="50000"/>
                </a:schemeClr>
              </a:solidFill>
              <a:latin typeface="Georgia" panose="02040502050405020303" pitchFamily="18" charset="0"/>
            </a:endParaRPr>
          </a:p>
          <a:p>
            <a:pPr algn="just">
              <a:lnSpc>
                <a:spcPct val="150000"/>
              </a:lnSpc>
            </a:pPr>
            <a:r>
              <a:rPr lang="ru-RU" sz="2000" dirty="0" smtClean="0">
                <a:solidFill>
                  <a:schemeClr val="accent1">
                    <a:lumMod val="50000"/>
                  </a:schemeClr>
                </a:solidFill>
                <a:latin typeface="Georgia" panose="02040502050405020303" pitchFamily="18" charset="0"/>
              </a:rPr>
              <a:t>Современная </a:t>
            </a:r>
            <a:r>
              <a:rPr lang="ru-RU" sz="2000" dirty="0">
                <a:solidFill>
                  <a:schemeClr val="accent1">
                    <a:lumMod val="50000"/>
                  </a:schemeClr>
                </a:solidFill>
                <a:latin typeface="Georgia" panose="02040502050405020303" pitchFamily="18" charset="0"/>
              </a:rPr>
              <a:t>точка зрения состоит в том, что нужно различать </a:t>
            </a:r>
            <a:r>
              <a:rPr lang="ru-RU" sz="2000" b="1" i="1" dirty="0">
                <a:solidFill>
                  <a:schemeClr val="accent1">
                    <a:lumMod val="50000"/>
                  </a:schemeClr>
                </a:solidFill>
                <a:latin typeface="Georgia" panose="02040502050405020303" pitchFamily="18" charset="0"/>
              </a:rPr>
              <a:t>деструктивные</a:t>
            </a:r>
            <a:r>
              <a:rPr lang="ru-RU" sz="2000" dirty="0">
                <a:solidFill>
                  <a:schemeClr val="accent1">
                    <a:lumMod val="50000"/>
                  </a:schemeClr>
                </a:solidFill>
                <a:latin typeface="Georgia" panose="02040502050405020303" pitchFamily="18" charset="0"/>
              </a:rPr>
              <a:t> и </a:t>
            </a:r>
            <a:r>
              <a:rPr lang="ru-RU" sz="2000" b="1" i="1" dirty="0">
                <a:solidFill>
                  <a:schemeClr val="accent1">
                    <a:lumMod val="50000"/>
                  </a:schemeClr>
                </a:solidFill>
                <a:latin typeface="Georgia" panose="02040502050405020303" pitchFamily="18" charset="0"/>
              </a:rPr>
              <a:t>конструктивные</a:t>
            </a:r>
            <a:r>
              <a:rPr lang="ru-RU" sz="2000" dirty="0">
                <a:solidFill>
                  <a:schemeClr val="accent1">
                    <a:lumMod val="50000"/>
                  </a:schemeClr>
                </a:solidFill>
                <a:latin typeface="Georgia" panose="02040502050405020303" pitchFamily="18" charset="0"/>
              </a:rPr>
              <a:t> конфликты.</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393850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91384" y="1129807"/>
            <a:ext cx="10014154" cy="563231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Конфликт, возникающий на предприятии как закономерный этап в развитии, позволяющий разрешить противоречия и выйти на более высокий уровень функционирования, называется </a:t>
            </a:r>
            <a:r>
              <a:rPr lang="ru-RU" sz="2000" b="1" i="1" dirty="0">
                <a:solidFill>
                  <a:schemeClr val="accent1">
                    <a:lumMod val="50000"/>
                  </a:schemeClr>
                </a:solidFill>
                <a:latin typeface="Georgia" panose="02040502050405020303" pitchFamily="18" charset="0"/>
              </a:rPr>
              <a:t>конструктивным.</a:t>
            </a:r>
            <a:r>
              <a:rPr lang="ru-RU" sz="2000" dirty="0">
                <a:solidFill>
                  <a:schemeClr val="accent1">
                    <a:lumMod val="50000"/>
                  </a:schemeClr>
                </a:solidFill>
                <a:latin typeface="Georgia" panose="02040502050405020303" pitchFamily="18" charset="0"/>
              </a:rPr>
              <a:t> Он способствует повышению стабильности и сплоченности персонала, обеспечивает руководителя информацией о реальных потребностях и интересах подчиненных. В результате разрешения подобного конфликта устраняются недостатки в организации труда и управления, открываются пути для внедрения новых идей и методов работы, повышается активность персонала. Конструктивный конфликт играет положительную роль в жизни организации. В максимальной степени она проявляется, если удается сосредоточить внимание противоборствующих сторон на решении проблемы, породившей столкновение, достижении согласия и урегулировании взаимоотношений.</a:t>
            </a:r>
          </a:p>
        </p:txBody>
      </p:sp>
    </p:spTree>
    <p:extLst>
      <p:ext uri="{BB962C8B-B14F-4D97-AF65-F5344CB8AC3E}">
        <p14:creationId xmlns:p14="http://schemas.microsoft.com/office/powerpoint/2010/main" val="25057218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91384" y="1328928"/>
            <a:ext cx="10014154" cy="5632311"/>
          </a:xfrm>
          <a:prstGeom prst="rect">
            <a:avLst/>
          </a:prstGeom>
        </p:spPr>
        <p:txBody>
          <a:bodyPr wrap="square">
            <a:spAutoFit/>
          </a:bodyPr>
          <a:lstStyle/>
          <a:p>
            <a:pPr algn="just">
              <a:lnSpc>
                <a:spcPct val="150000"/>
              </a:lnSpc>
            </a:pPr>
            <a:r>
              <a:rPr lang="ru-RU" sz="2000" b="1"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Причины, вызывающие конфликты</a:t>
            </a:r>
          </a:p>
          <a:p>
            <a:pPr algn="just">
              <a:lnSpc>
                <a:spcPct val="150000"/>
              </a:lnSpc>
            </a:pPr>
            <a:r>
              <a:rPr lang="ru-RU" sz="2000" dirty="0">
                <a:solidFill>
                  <a:schemeClr val="accent1">
                    <a:lumMod val="50000"/>
                  </a:schemeClr>
                </a:solidFill>
                <a:latin typeface="Georgia" panose="02040502050405020303" pitchFamily="18" charset="0"/>
              </a:rPr>
              <a:t>Каждый конфликт сопровождается повышенной эмоциональной напряженностью, возникновением мотивов, направленных на противодействие с оппонентом. В случаях, когда участникам трудно сконцентрироваться на предмете разногласий или противостояние затягивается, отрицательные эмоции и конфликтные мотивы могут занять доминирующее положение в споре. Следствием такого развития событий становится снижение эффективности деятельности, разделение коллектива на противоборствующие группировки, уменьшение их взаимодействия, придание первостепенного значения победе в конфликте над соперником, нагнетание атмосферы враждебности, дестабилизация коллектива.</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1929669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35629" y="1491160"/>
            <a:ext cx="10014154" cy="4652940"/>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Такой конфликт наносит вред организации и характеризуется как </a:t>
            </a:r>
            <a:r>
              <a:rPr lang="ru-RU" sz="2000" b="1" i="1" dirty="0">
                <a:solidFill>
                  <a:schemeClr val="accent1">
                    <a:lumMod val="50000"/>
                  </a:schemeClr>
                </a:solidFill>
                <a:latin typeface="Georgia" panose="02040502050405020303" pitchFamily="18" charset="0"/>
              </a:rPr>
              <a:t>деструктивный.</a:t>
            </a:r>
            <a:r>
              <a:rPr lang="ru-RU" sz="2000" dirty="0">
                <a:solidFill>
                  <a:schemeClr val="accent1">
                    <a:lumMod val="50000"/>
                  </a:schemeClr>
                </a:solidFill>
                <a:latin typeface="Georgia" panose="02040502050405020303" pitchFamily="18" charset="0"/>
              </a:rPr>
              <a:t> В основе деструктивных конфликтов могут лежать причины субъективного характера. К их числу относятся ошибки руководства, такие как нарушение служебной этики, несправедливая оценка подчиненных, нетерпимость к критике в свой адрес, утаивание информации, злоупотребление властью и др. Некоторые индивидуальные особенности характера сотрудников, такие как стремление обвинить в своих промахах других людей, неспособность правильно реагировать на критические замечания, недобросовестное отношение к служебным обязанностям, негативные черты характера, тоже могут явиться причиной деструктивного конфликта.</a:t>
            </a:r>
          </a:p>
        </p:txBody>
      </p:sp>
    </p:spTree>
    <p:extLst>
      <p:ext uri="{BB962C8B-B14F-4D97-AF65-F5344CB8AC3E}">
        <p14:creationId xmlns:p14="http://schemas.microsoft.com/office/powerpoint/2010/main" val="33569561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35629" y="1491160"/>
            <a:ext cx="10014154" cy="5170646"/>
          </a:xfrm>
          <a:prstGeom prst="rect">
            <a:avLst/>
          </a:prstGeom>
        </p:spPr>
        <p:txBody>
          <a:bodyPr wrap="square">
            <a:spAutoFit/>
          </a:bodyPr>
          <a:lstStyle/>
          <a:p>
            <a:pPr algn="just">
              <a:lnSpc>
                <a:spcPct val="150000"/>
              </a:lnSpc>
            </a:pPr>
            <a:r>
              <a:rPr lang="ru-RU" sz="2000" b="1"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Предупреждение и разрешение конфликтов</a:t>
            </a:r>
          </a:p>
          <a:p>
            <a:pPr algn="just">
              <a:lnSpc>
                <a:spcPct val="150000"/>
              </a:lnSpc>
            </a:pPr>
            <a:r>
              <a:rPr lang="ru-RU" sz="2000" dirty="0">
                <a:solidFill>
                  <a:schemeClr val="accent1">
                    <a:lumMod val="50000"/>
                  </a:schemeClr>
                </a:solidFill>
                <a:latin typeface="Georgia" panose="02040502050405020303" pitchFamily="18" charset="0"/>
              </a:rPr>
              <a:t>Какой бы конфликт ни возникал в организации, он не должен оставаться без внимания – его протеканием необходимо управлять. Управление конфликтами предполагает целенаправленное воздействие на их динамику. Целью управленческого воздействия должно быть их предотвращение, разрешение или ослабление. Управление включает в себя анализ ситуации, диагностику ситуации, прогнозирование и контроль развития ситуации, оценку функциональной направленности, предупреждение и разрешение конфликта</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Каждый конфликт индивидуален, во многом отличен от других и имеет свой способ разрешения.</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41040933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9" y="1315717"/>
            <a:ext cx="10014154" cy="5816977"/>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Наиболее эффективным методом разрешения конфликтов являются </a:t>
            </a:r>
            <a:r>
              <a:rPr lang="ru-RU" sz="2000" i="1" dirty="0">
                <a:solidFill>
                  <a:schemeClr val="accent1">
                    <a:lumMod val="50000"/>
                  </a:schemeClr>
                </a:solidFill>
                <a:latin typeface="Georgia" panose="02040502050405020303" pitchFamily="18" charset="0"/>
              </a:rPr>
              <a:t>переговоры</a:t>
            </a:r>
            <a:r>
              <a:rPr lang="ru-RU" sz="2000" dirty="0">
                <a:solidFill>
                  <a:schemeClr val="accent1">
                    <a:lumMod val="50000"/>
                  </a:schemeClr>
                </a:solidFill>
                <a:latin typeface="Georgia" panose="02040502050405020303" pitchFamily="18" charset="0"/>
              </a:rPr>
              <a:t>, которые представляют широкий аспект общения, охватывающий многие сферы деятельности человека. Как метод решения конфликтов переговоры представляют собой набор тактических приемов, направленных на поиск взаимоприемлемых решений для конфликтующих сторон.</a:t>
            </a:r>
          </a:p>
          <a:p>
            <a:pPr algn="just">
              <a:lnSpc>
                <a:spcPct val="150000"/>
              </a:lnSpc>
            </a:pPr>
            <a:r>
              <a:rPr lang="ru-RU" sz="2000"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Для того чтобы переговоры стали возможными, необходимо выполнение определенных условий:</a:t>
            </a:r>
          </a:p>
          <a:p>
            <a:pPr algn="just">
              <a:lnSpc>
                <a:spcPct val="150000"/>
              </a:lnSpc>
            </a:pPr>
            <a:r>
              <a:rPr lang="ru-RU" dirty="0">
                <a:solidFill>
                  <a:schemeClr val="accent1">
                    <a:lumMod val="50000"/>
                  </a:schemeClr>
                </a:solidFill>
                <a:latin typeface="Georgia" panose="02040502050405020303" pitchFamily="18" charset="0"/>
              </a:rPr>
              <a:t>– существование взаимозависимости сторон, участвующих в конфликте;</a:t>
            </a:r>
          </a:p>
          <a:p>
            <a:pPr algn="just">
              <a:lnSpc>
                <a:spcPct val="150000"/>
              </a:lnSpc>
            </a:pPr>
            <a:r>
              <a:rPr lang="ru-RU" dirty="0">
                <a:solidFill>
                  <a:schemeClr val="accent1">
                    <a:lumMod val="50000"/>
                  </a:schemeClr>
                </a:solidFill>
                <a:latin typeface="Georgia" panose="02040502050405020303" pitchFamily="18" charset="0"/>
              </a:rPr>
              <a:t>– отсутствие значительного различия в возможностях (силе) субъектов конфликта;</a:t>
            </a:r>
          </a:p>
          <a:p>
            <a:pPr algn="just">
              <a:lnSpc>
                <a:spcPct val="150000"/>
              </a:lnSpc>
            </a:pPr>
            <a:r>
              <a:rPr lang="ru-RU" dirty="0">
                <a:solidFill>
                  <a:schemeClr val="accent1">
                    <a:lumMod val="50000"/>
                  </a:schemeClr>
                </a:solidFill>
                <a:latin typeface="Georgia" panose="02040502050405020303" pitchFamily="18" charset="0"/>
              </a:rPr>
              <a:t>– соответствие стадии развития конфликта возможностям переговоров;</a:t>
            </a:r>
          </a:p>
          <a:p>
            <a:pPr algn="just">
              <a:lnSpc>
                <a:spcPct val="150000"/>
              </a:lnSpc>
            </a:pPr>
            <a:r>
              <a:rPr lang="ru-RU" dirty="0">
                <a:solidFill>
                  <a:schemeClr val="accent1">
                    <a:lumMod val="50000"/>
                  </a:schemeClr>
                </a:solidFill>
                <a:latin typeface="Georgia" panose="02040502050405020303" pitchFamily="18" charset="0"/>
              </a:rPr>
              <a:t>– участие в переговорах сторон, которые реально могут принимать решения в сложившейся ситуации.</a:t>
            </a:r>
          </a:p>
          <a:p>
            <a:pPr algn="just">
              <a:lnSpc>
                <a:spcPct val="150000"/>
              </a:lnSpc>
            </a:pPr>
            <a:endParaRPr lang="ru-RU"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5260714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837523" y="1373140"/>
            <a:ext cx="10014154" cy="1938992"/>
          </a:xfrm>
          <a:prstGeom prst="rect">
            <a:avLst/>
          </a:prstGeom>
        </p:spPr>
        <p:txBody>
          <a:bodyPr wrap="square">
            <a:spAutoFit/>
          </a:bodyPr>
          <a:lstStyle/>
          <a:p>
            <a:pPr algn="ctr">
              <a:lnSpc>
                <a:spcPct val="150000"/>
              </a:lnSpc>
            </a:pPr>
            <a:r>
              <a:rPr lang="ru-RU" sz="2000" i="1" dirty="0">
                <a:solidFill>
                  <a:schemeClr val="accent1">
                    <a:lumMod val="50000"/>
                  </a:schemeClr>
                </a:solidFill>
                <a:latin typeface="Georgia" panose="02040502050405020303" pitchFamily="18" charset="0"/>
              </a:rPr>
              <a:t>Каждый конфликт в своем развитии проходит несколько этапов, и на каждом из них есть возможности для проведения </a:t>
            </a:r>
            <a:r>
              <a:rPr lang="ru-RU" sz="2000" i="1" dirty="0" smtClean="0">
                <a:solidFill>
                  <a:schemeClr val="accent1">
                    <a:lumMod val="50000"/>
                  </a:schemeClr>
                </a:solidFill>
                <a:latin typeface="Georgia" panose="02040502050405020303" pitchFamily="18" charset="0"/>
              </a:rPr>
              <a:t>переговоров.</a:t>
            </a:r>
          </a:p>
          <a:p>
            <a:pPr algn="ctr">
              <a:lnSpc>
                <a:spcPct val="150000"/>
              </a:lnSpc>
            </a:pPr>
            <a:endParaRPr lang="ru-RU" sz="2000" b="1" dirty="0" smtClean="0">
              <a:solidFill>
                <a:schemeClr val="accent1">
                  <a:lumMod val="50000"/>
                </a:schemeClr>
              </a:solidFill>
              <a:latin typeface="Georgia" panose="02040502050405020303" pitchFamily="18" charset="0"/>
            </a:endParaRPr>
          </a:p>
          <a:p>
            <a:pPr algn="ctr">
              <a:lnSpc>
                <a:spcPct val="150000"/>
              </a:lnSpc>
            </a:pPr>
            <a:r>
              <a:rPr lang="ru-RU" sz="2000" b="1" dirty="0" smtClean="0">
                <a:solidFill>
                  <a:schemeClr val="accent1">
                    <a:lumMod val="50000"/>
                  </a:schemeClr>
                </a:solidFill>
                <a:latin typeface="Georgia" panose="02040502050405020303" pitchFamily="18" charset="0"/>
              </a:rPr>
              <a:t>Возможности </a:t>
            </a:r>
            <a:r>
              <a:rPr lang="ru-RU" sz="2000" b="1" dirty="0">
                <a:solidFill>
                  <a:schemeClr val="accent1">
                    <a:lumMod val="50000"/>
                  </a:schemeClr>
                </a:solidFill>
                <a:latin typeface="Georgia" panose="02040502050405020303" pitchFamily="18" charset="0"/>
              </a:rPr>
              <a:t>переговоров в процессе развития конфликта</a:t>
            </a:r>
            <a:endParaRPr lang="ru-RU" sz="2000" dirty="0">
              <a:solidFill>
                <a:schemeClr val="accent1">
                  <a:lumMod val="50000"/>
                </a:schemeClr>
              </a:solidFill>
              <a:latin typeface="Georgia" panose="02040502050405020303"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632814010"/>
              </p:ext>
            </p:extLst>
          </p:nvPr>
        </p:nvGraphicFramePr>
        <p:xfrm>
          <a:off x="796416" y="3494932"/>
          <a:ext cx="10515600" cy="2507662"/>
        </p:xfrm>
        <a:graphic>
          <a:graphicData uri="http://schemas.openxmlformats.org/drawingml/2006/table">
            <a:tbl>
              <a:tblPr/>
              <a:tblGrid>
                <a:gridCol w="5257800">
                  <a:extLst>
                    <a:ext uri="{9D8B030D-6E8A-4147-A177-3AD203B41FA5}">
                      <a16:colId xmlns:a16="http://schemas.microsoft.com/office/drawing/2014/main" val="4035434546"/>
                    </a:ext>
                  </a:extLst>
                </a:gridCol>
                <a:gridCol w="5257800">
                  <a:extLst>
                    <a:ext uri="{9D8B030D-6E8A-4147-A177-3AD203B41FA5}">
                      <a16:colId xmlns:a16="http://schemas.microsoft.com/office/drawing/2014/main" val="1812921288"/>
                    </a:ext>
                  </a:extLst>
                </a:gridCol>
              </a:tblGrid>
              <a:tr h="546312">
                <a:tc>
                  <a:txBody>
                    <a:bodyPr/>
                    <a:lstStyle/>
                    <a:p>
                      <a:pPr algn="just"/>
                      <a:r>
                        <a:rPr lang="ru-RU" dirty="0">
                          <a:solidFill>
                            <a:schemeClr val="accent1">
                              <a:lumMod val="50000"/>
                            </a:schemeClr>
                          </a:solidFill>
                          <a:effectLst/>
                          <a:latin typeface="Georgia" panose="02040502050405020303" pitchFamily="18" charset="0"/>
                        </a:rPr>
                        <a:t>Этапы развития конфликта</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dirty="0">
                          <a:solidFill>
                            <a:schemeClr val="accent1">
                              <a:lumMod val="50000"/>
                            </a:schemeClr>
                          </a:solidFill>
                          <a:effectLst/>
                          <a:latin typeface="Georgia" panose="02040502050405020303" pitchFamily="18" charset="0"/>
                        </a:rPr>
                        <a:t>Возможности переговоров</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88155440"/>
                  </a:ext>
                </a:extLst>
              </a:tr>
              <a:tr h="868726">
                <a:tc>
                  <a:txBody>
                    <a:bodyPr/>
                    <a:lstStyle/>
                    <a:p>
                      <a:pPr algn="just"/>
                      <a:r>
                        <a:rPr lang="ru-RU" dirty="0">
                          <a:solidFill>
                            <a:schemeClr val="accent1">
                              <a:lumMod val="50000"/>
                            </a:schemeClr>
                          </a:solidFill>
                          <a:effectLst/>
                          <a:latin typeface="Georgia" panose="02040502050405020303" pitchFamily="18" charset="0"/>
                        </a:rPr>
                        <a:t>Напряженность, несогласие</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dirty="0">
                          <a:solidFill>
                            <a:schemeClr val="accent1">
                              <a:lumMod val="50000"/>
                            </a:schemeClr>
                          </a:solidFill>
                          <a:effectLst/>
                          <a:latin typeface="Georgia" panose="02040502050405020303" pitchFamily="18" charset="0"/>
                        </a:rPr>
                        <a:t>Переговоры проводить рано, еще не все составляющие конфликта определились</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2829594445"/>
                  </a:ext>
                </a:extLst>
              </a:tr>
              <a:tr h="546312">
                <a:tc>
                  <a:txBody>
                    <a:bodyPr/>
                    <a:lstStyle/>
                    <a:p>
                      <a:pPr algn="just"/>
                      <a:r>
                        <a:rPr lang="ru-RU">
                          <a:solidFill>
                            <a:schemeClr val="accent1">
                              <a:lumMod val="50000"/>
                            </a:schemeClr>
                          </a:solidFill>
                          <a:effectLst/>
                          <a:latin typeface="Georgia" panose="02040502050405020303" pitchFamily="18" charset="0"/>
                        </a:rPr>
                        <a:t>Соперничество, враждебность</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dirty="0">
                          <a:solidFill>
                            <a:schemeClr val="accent1">
                              <a:lumMod val="50000"/>
                            </a:schemeClr>
                          </a:solidFill>
                          <a:effectLst/>
                          <a:latin typeface="Georgia" panose="02040502050405020303" pitchFamily="18" charset="0"/>
                        </a:rPr>
                        <a:t>Переговоры рациональны</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2152784069"/>
                  </a:ext>
                </a:extLst>
              </a:tr>
              <a:tr h="546312">
                <a:tc>
                  <a:txBody>
                    <a:bodyPr/>
                    <a:lstStyle/>
                    <a:p>
                      <a:pPr algn="just"/>
                      <a:r>
                        <a:rPr lang="ru-RU">
                          <a:solidFill>
                            <a:schemeClr val="accent1">
                              <a:lumMod val="50000"/>
                            </a:schemeClr>
                          </a:solidFill>
                          <a:effectLst/>
                          <a:latin typeface="Georgia" panose="02040502050405020303" pitchFamily="18" charset="0"/>
                        </a:rPr>
                        <a:t>Агрессивность</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dirty="0">
                          <a:solidFill>
                            <a:schemeClr val="accent1">
                              <a:lumMod val="50000"/>
                            </a:schemeClr>
                          </a:solidFill>
                          <a:effectLst/>
                          <a:latin typeface="Georgia" panose="02040502050405020303" pitchFamily="18" charset="0"/>
                        </a:rPr>
                        <a:t>Переговоры с участием третьей стороны</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2187757769"/>
                  </a:ext>
                </a:extLst>
              </a:tr>
            </a:tbl>
          </a:graphicData>
        </a:graphic>
      </p:graphicFrame>
    </p:spTree>
    <p:extLst>
      <p:ext uri="{BB962C8B-B14F-4D97-AF65-F5344CB8AC3E}">
        <p14:creationId xmlns:p14="http://schemas.microsoft.com/office/powerpoint/2010/main" val="18797519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9" y="1315717"/>
            <a:ext cx="10014154" cy="6278642"/>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На некоторых этапах переговоры могут быть не приняты, а на других будет уже поздно их начинать и тогда возможны только ответные агрессивные действия.</a:t>
            </a:r>
          </a:p>
          <a:p>
            <a:pPr algn="just">
              <a:lnSpc>
                <a:spcPct val="150000"/>
              </a:lnSpc>
            </a:pPr>
            <a:r>
              <a:rPr lang="ru-RU" sz="2000" dirty="0">
                <a:solidFill>
                  <a:schemeClr val="accent1">
                    <a:lumMod val="50000"/>
                  </a:schemeClr>
                </a:solidFill>
                <a:latin typeface="Georgia" panose="02040502050405020303" pitchFamily="18" charset="0"/>
              </a:rPr>
              <a:t>Считается, что переговоры целесообразно вести только с теми силами, которые имеют власть в сложившейся ситуации и могут повлиять на исход события. </a:t>
            </a:r>
            <a:r>
              <a:rPr lang="ru-RU" sz="2000"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Можно выделить несколько групп, интересы которых затрагиваются в конфликте:</a:t>
            </a:r>
          </a:p>
          <a:p>
            <a:pPr algn="just">
              <a:lnSpc>
                <a:spcPct val="150000"/>
              </a:lnSpc>
            </a:pPr>
            <a:r>
              <a:rPr lang="ru-RU" dirty="0">
                <a:solidFill>
                  <a:schemeClr val="accent1">
                    <a:lumMod val="50000"/>
                  </a:schemeClr>
                </a:solidFill>
                <a:latin typeface="Georgia" panose="02040502050405020303" pitchFamily="18" charset="0"/>
              </a:rPr>
              <a:t>– первичные группы. Затронуты их личные интересы, они сами участвуют в конфликте, но не всегда от этих групп зависит возможность успешного ведения переговоров</a:t>
            </a:r>
            <a:r>
              <a:rPr lang="ru-RU" dirty="0" smtClean="0">
                <a:solidFill>
                  <a:schemeClr val="accent1">
                    <a:lumMod val="50000"/>
                  </a:schemeClr>
                </a:solidFill>
                <a:latin typeface="Georgia" panose="02040502050405020303" pitchFamily="18" charset="0"/>
              </a:rPr>
              <a:t>;</a:t>
            </a:r>
          </a:p>
          <a:p>
            <a:pPr>
              <a:lnSpc>
                <a:spcPct val="150000"/>
              </a:lnSpc>
            </a:pPr>
            <a:r>
              <a:rPr lang="ru-RU" dirty="0">
                <a:solidFill>
                  <a:schemeClr val="accent1">
                    <a:lumMod val="50000"/>
                  </a:schemeClr>
                </a:solidFill>
                <a:latin typeface="Georgia" panose="02040502050405020303" pitchFamily="18" charset="0"/>
              </a:rPr>
              <a:t>– вторичные группы. Затронуты их интересы, но эти силы не стремятся к открытому проявлению своей заинтересованности, их действия скрыты до определенного времени;</a:t>
            </a:r>
          </a:p>
          <a:p>
            <a:pPr>
              <a:lnSpc>
                <a:spcPct val="150000"/>
              </a:lnSpc>
            </a:pPr>
            <a:r>
              <a:rPr lang="ru-RU" dirty="0">
                <a:solidFill>
                  <a:schemeClr val="accent1">
                    <a:lumMod val="50000"/>
                  </a:schemeClr>
                </a:solidFill>
                <a:latin typeface="Georgia" panose="02040502050405020303" pitchFamily="18" charset="0"/>
              </a:rPr>
              <a:t>– третьи силы. Они также могут существовать и быть заинтересованными в конфликте, но их действия еще более скрытые.</a:t>
            </a:r>
          </a:p>
          <a:p>
            <a:pPr algn="just">
              <a:lnSpc>
                <a:spcPct val="150000"/>
              </a:lnSpc>
            </a:pP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2792172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91381" y="1312606"/>
            <a:ext cx="10014154" cy="5816977"/>
          </a:xfrm>
          <a:prstGeom prst="rect">
            <a:avLst/>
          </a:prstGeom>
        </p:spPr>
        <p:txBody>
          <a:bodyPr wrap="square">
            <a:spAutoFit/>
          </a:bodyPr>
          <a:lstStyle/>
          <a:p>
            <a:pPr algn="just">
              <a:lnSpc>
                <a:spcPct val="150000"/>
              </a:lnSpc>
            </a:pPr>
            <a:r>
              <a:rPr lang="ru-RU" sz="2000" b="1"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Конфликты в трудовых коллективах</a:t>
            </a:r>
          </a:p>
          <a:p>
            <a:pPr algn="just">
              <a:lnSpc>
                <a:spcPct val="150000"/>
              </a:lnSpc>
            </a:pPr>
            <a:r>
              <a:rPr lang="ru-RU" sz="2000" dirty="0">
                <a:solidFill>
                  <a:schemeClr val="accent1">
                    <a:lumMod val="50000"/>
                  </a:schemeClr>
                </a:solidFill>
                <a:latin typeface="Georgia" panose="02040502050405020303" pitchFamily="18" charset="0"/>
              </a:rPr>
              <a:t>Для того чтобы трудовой коллектив мог выполнять стоящие перед ним задачи и являлся командой единомышленников, он должен формироваться и развиваться в обстановке благоприятного психологического климата, что предполагает сочетание взаимного доверия с высокими требованиями членов группы друг к другу. При этом важно выполнение </a:t>
            </a:r>
            <a:r>
              <a:rPr lang="ru-RU" sz="2000" i="1" dirty="0">
                <a:solidFill>
                  <a:schemeClr val="accent1">
                    <a:lumMod val="50000"/>
                  </a:schemeClr>
                </a:solidFill>
                <a:latin typeface="Georgia" panose="02040502050405020303" pitchFamily="18" charset="0"/>
              </a:rPr>
              <a:t>следующих условий</a:t>
            </a:r>
            <a:r>
              <a:rPr lang="ru-RU" sz="2000" dirty="0">
                <a:solidFill>
                  <a:schemeClr val="accent1">
                    <a:lumMod val="50000"/>
                  </a:schemeClr>
                </a:solidFill>
                <a:latin typeface="Georgia" panose="02040502050405020303" pitchFamily="18" charset="0"/>
              </a:rPr>
              <a:t>:</a:t>
            </a:r>
          </a:p>
          <a:p>
            <a:pPr algn="just">
              <a:lnSpc>
                <a:spcPct val="150000"/>
              </a:lnSpc>
            </a:pPr>
            <a:r>
              <a:rPr lang="ru-RU" dirty="0">
                <a:solidFill>
                  <a:schemeClr val="accent1">
                    <a:lumMod val="50000"/>
                  </a:schemeClr>
                </a:solidFill>
                <a:latin typeface="Georgia" panose="02040502050405020303" pitchFamily="18" charset="0"/>
              </a:rPr>
              <a:t>– принятие деловой критики как нормы;</a:t>
            </a:r>
          </a:p>
          <a:p>
            <a:pPr algn="just">
              <a:lnSpc>
                <a:spcPct val="150000"/>
              </a:lnSpc>
            </a:pPr>
            <a:r>
              <a:rPr lang="ru-RU" dirty="0">
                <a:solidFill>
                  <a:schemeClr val="accent1">
                    <a:lumMod val="50000"/>
                  </a:schemeClr>
                </a:solidFill>
                <a:latin typeface="Georgia" panose="02040502050405020303" pitchFamily="18" charset="0"/>
              </a:rPr>
              <a:t>– свободное выражение мнения при обсуждении вопросов, касающихся всего коллектива;</a:t>
            </a:r>
          </a:p>
          <a:p>
            <a:pPr algn="just">
              <a:lnSpc>
                <a:spcPct val="150000"/>
              </a:lnSpc>
            </a:pPr>
            <a:r>
              <a:rPr lang="ru-RU" dirty="0">
                <a:solidFill>
                  <a:schemeClr val="accent1">
                    <a:lumMod val="50000"/>
                  </a:schemeClr>
                </a:solidFill>
                <a:latin typeface="Georgia" panose="02040502050405020303" pitchFamily="18" charset="0"/>
              </a:rPr>
              <a:t>– отсутствие давления руководителей на подчиненных, за которыми признается право принимать значимые для группы решения;</a:t>
            </a:r>
          </a:p>
          <a:p>
            <a:pPr algn="just">
              <a:lnSpc>
                <a:spcPct val="150000"/>
              </a:lnSpc>
            </a:pPr>
            <a:r>
              <a:rPr lang="ru-RU" dirty="0">
                <a:solidFill>
                  <a:schemeClr val="accent1">
                    <a:lumMod val="50000"/>
                  </a:schemeClr>
                </a:solidFill>
                <a:latin typeface="Georgia" panose="02040502050405020303" pitchFamily="18" charset="0"/>
              </a:rPr>
              <a:t>– информированность сотрудников о задачах коллектива и состоянии дел при их выполнении.</a:t>
            </a: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7702237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91384" y="1802414"/>
            <a:ext cx="10014154" cy="4708981"/>
          </a:xfrm>
          <a:prstGeom prst="rect">
            <a:avLst/>
          </a:prstGeom>
        </p:spPr>
        <p:txBody>
          <a:bodyPr wrap="square">
            <a:spAutoFit/>
          </a:bodyPr>
          <a:lstStyle/>
          <a:p>
            <a:pPr algn="just">
              <a:lnSpc>
                <a:spcPct val="150000"/>
              </a:lnSpc>
            </a:pPr>
            <a:r>
              <a:rPr lang="ru-RU" sz="2000" b="1"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Правильно организованные переговоры проходят последовательно несколько стадий:</a:t>
            </a:r>
          </a:p>
          <a:p>
            <a:pPr algn="just">
              <a:lnSpc>
                <a:spcPct val="150000"/>
              </a:lnSpc>
            </a:pPr>
            <a:r>
              <a:rPr lang="ru-RU" sz="2000" dirty="0">
                <a:solidFill>
                  <a:schemeClr val="accent1">
                    <a:lumMod val="50000"/>
                  </a:schemeClr>
                </a:solidFill>
                <a:latin typeface="Georgia" panose="02040502050405020303" pitchFamily="18" charset="0"/>
              </a:rPr>
              <a:t>– подготовка к началу переговоров (до открытия переговоров);</a:t>
            </a:r>
          </a:p>
          <a:p>
            <a:pPr algn="just">
              <a:lnSpc>
                <a:spcPct val="150000"/>
              </a:lnSpc>
            </a:pPr>
            <a:r>
              <a:rPr lang="ru-RU" sz="2000" dirty="0">
                <a:solidFill>
                  <a:schemeClr val="accent1">
                    <a:lumMod val="50000"/>
                  </a:schemeClr>
                </a:solidFill>
                <a:latin typeface="Georgia" panose="02040502050405020303" pitchFamily="18" charset="0"/>
              </a:rPr>
              <a:t>– предварительный отбор позиции (первоначальные заявления участников об их позиции в данных переговорах);</a:t>
            </a:r>
          </a:p>
          <a:p>
            <a:pPr algn="just">
              <a:lnSpc>
                <a:spcPct val="150000"/>
              </a:lnSpc>
            </a:pPr>
            <a:r>
              <a:rPr lang="ru-RU" sz="2000" dirty="0">
                <a:solidFill>
                  <a:schemeClr val="accent1">
                    <a:lumMod val="50000"/>
                  </a:schemeClr>
                </a:solidFill>
                <a:latin typeface="Georgia" panose="02040502050405020303" pitchFamily="18" charset="0"/>
              </a:rPr>
              <a:t>– поиск взаимоприемлемого решения (психологическая борьба, установление реальной позиции оппонентов);</a:t>
            </a:r>
          </a:p>
          <a:p>
            <a:pPr algn="just">
              <a:lnSpc>
                <a:spcPct val="150000"/>
              </a:lnSpc>
            </a:pPr>
            <a:r>
              <a:rPr lang="ru-RU" sz="2000" dirty="0">
                <a:solidFill>
                  <a:schemeClr val="accent1">
                    <a:lumMod val="50000"/>
                  </a:schemeClr>
                </a:solidFill>
                <a:latin typeface="Georgia" panose="02040502050405020303" pitchFamily="18" charset="0"/>
              </a:rPr>
              <a:t>– завершение (выход из возникшего кризиса или переговорного тупика).</a:t>
            </a:r>
          </a:p>
          <a:p>
            <a:pPr algn="just">
              <a:lnSpc>
                <a:spcPct val="150000"/>
              </a:lnSpc>
            </a:pP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6366674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531025" y="805941"/>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855408" y="1955716"/>
            <a:ext cx="10250128" cy="1938992"/>
          </a:xfrm>
          <a:prstGeom prst="rect">
            <a:avLst/>
          </a:prstGeom>
        </p:spPr>
        <p:txBody>
          <a:bodyPr wrap="square">
            <a:spAutoFit/>
          </a:bodyPr>
          <a:lstStyle/>
          <a:p>
            <a:pPr algn="just">
              <a:lnSpc>
                <a:spcPct val="150000"/>
              </a:lnSpc>
            </a:pP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Список литературы:</a:t>
            </a:r>
          </a:p>
          <a:p>
            <a:pPr algn="just">
              <a:lnSpc>
                <a:spcPct val="150000"/>
              </a:lnSpc>
            </a:pPr>
            <a:endPar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endParaRPr>
          </a:p>
          <a:p>
            <a:pPr algn="just">
              <a:lnSpc>
                <a:spcPct val="150000"/>
              </a:lnSpc>
            </a:pPr>
            <a:r>
              <a:rPr lang="ru-RU" sz="2000" dirty="0" smtClean="0">
                <a:solidFill>
                  <a:schemeClr val="accent1">
                    <a:lumMod val="50000"/>
                  </a:schemeClr>
                </a:solidFill>
                <a:latin typeface="Georgia" panose="02040502050405020303" pitchFamily="18" charset="0"/>
              </a:rPr>
              <a:t>1. Маслова В.М. </a:t>
            </a:r>
            <a:r>
              <a:rPr lang="ru-RU" sz="2000" dirty="0">
                <a:solidFill>
                  <a:schemeClr val="accent1">
                    <a:lumMod val="50000"/>
                  </a:schemeClr>
                </a:solidFill>
                <a:latin typeface="Georgia" panose="02040502050405020303" pitchFamily="18" charset="0"/>
              </a:rPr>
              <a:t>Управление персоналом : учебник и практикум для </a:t>
            </a:r>
            <a:r>
              <a:rPr lang="ru-RU" sz="2000" dirty="0" smtClean="0">
                <a:solidFill>
                  <a:schemeClr val="accent1">
                    <a:lumMod val="50000"/>
                  </a:schemeClr>
                </a:solidFill>
                <a:latin typeface="Georgia" panose="02040502050405020303" pitchFamily="18" charset="0"/>
              </a:rPr>
              <a:t>вузов/ </a:t>
            </a:r>
            <a:r>
              <a:rPr lang="ru-RU" sz="2000" dirty="0">
                <a:solidFill>
                  <a:schemeClr val="accent1">
                    <a:lumMod val="50000"/>
                  </a:schemeClr>
                </a:solidFill>
                <a:latin typeface="Georgia" panose="02040502050405020303" pitchFamily="18" charset="0"/>
              </a:rPr>
              <a:t>В. М. </a:t>
            </a:r>
            <a:r>
              <a:rPr lang="ru-RU" sz="2000" dirty="0" smtClean="0">
                <a:solidFill>
                  <a:schemeClr val="accent1">
                    <a:lumMod val="50000"/>
                  </a:schemeClr>
                </a:solidFill>
                <a:latin typeface="Georgia" panose="02040502050405020303" pitchFamily="18" charset="0"/>
              </a:rPr>
              <a:t>Маслова</a:t>
            </a:r>
            <a:r>
              <a:rPr lang="ru-RU" sz="2000" dirty="0">
                <a:solidFill>
                  <a:schemeClr val="accent1">
                    <a:lumMod val="50000"/>
                  </a:schemeClr>
                </a:solidFill>
                <a:latin typeface="Georgia" panose="02040502050405020303" pitchFamily="18" charset="0"/>
              </a:rPr>
              <a:t>. — </a:t>
            </a:r>
            <a:r>
              <a:rPr lang="ru-RU" sz="2000" dirty="0" smtClean="0">
                <a:solidFill>
                  <a:schemeClr val="accent1">
                    <a:lumMod val="50000"/>
                  </a:schemeClr>
                </a:solidFill>
                <a:latin typeface="Georgia" panose="02040502050405020303" pitchFamily="18" charset="0"/>
              </a:rPr>
              <a:t>5-е </a:t>
            </a:r>
            <a:r>
              <a:rPr lang="ru-RU" sz="2000" dirty="0">
                <a:solidFill>
                  <a:schemeClr val="accent1">
                    <a:lumMod val="50000"/>
                  </a:schemeClr>
                </a:solidFill>
                <a:latin typeface="Georgia" panose="02040502050405020303" pitchFamily="18" charset="0"/>
              </a:rPr>
              <a:t>изд., перераб. и доп. — </a:t>
            </a:r>
            <a:r>
              <a:rPr lang="ru-RU" sz="2000" dirty="0" smtClean="0">
                <a:solidFill>
                  <a:schemeClr val="accent1">
                    <a:lumMod val="50000"/>
                  </a:schemeClr>
                </a:solidFill>
                <a:latin typeface="Georgia" panose="02040502050405020303" pitchFamily="18" charset="0"/>
              </a:rPr>
              <a:t>Москва </a:t>
            </a:r>
            <a:r>
              <a:rPr lang="ru-RU" sz="2000" dirty="0">
                <a:solidFill>
                  <a:schemeClr val="accent1">
                    <a:lumMod val="50000"/>
                  </a:schemeClr>
                </a:solidFill>
                <a:latin typeface="Georgia" panose="02040502050405020303" pitchFamily="18" charset="0"/>
              </a:rPr>
              <a:t>: </a:t>
            </a:r>
            <a:r>
              <a:rPr lang="ru-RU" sz="2000" dirty="0" smtClean="0">
                <a:solidFill>
                  <a:schemeClr val="accent1">
                    <a:lumMod val="50000"/>
                  </a:schemeClr>
                </a:solidFill>
                <a:latin typeface="Georgia" panose="02040502050405020303" pitchFamily="18" charset="0"/>
              </a:rPr>
              <a:t>Издательство </a:t>
            </a:r>
            <a:r>
              <a:rPr lang="ru-RU" sz="2000" dirty="0">
                <a:solidFill>
                  <a:schemeClr val="accent1">
                    <a:lumMod val="50000"/>
                  </a:schemeClr>
                </a:solidFill>
                <a:latin typeface="Georgia" panose="02040502050405020303" pitchFamily="18" charset="0"/>
              </a:rPr>
              <a:t>Юрайт, </a:t>
            </a:r>
            <a:r>
              <a:rPr lang="ru-RU" sz="2000" dirty="0" smtClean="0">
                <a:solidFill>
                  <a:schemeClr val="accent1">
                    <a:lumMod val="50000"/>
                  </a:schemeClr>
                </a:solidFill>
                <a:latin typeface="Georgia" panose="02040502050405020303" pitchFamily="18" charset="0"/>
              </a:rPr>
              <a:t>2025</a:t>
            </a:r>
            <a:r>
              <a:rPr lang="ru-RU" sz="2000" dirty="0">
                <a:solidFill>
                  <a:schemeClr val="accent1">
                    <a:lumMod val="50000"/>
                  </a:schemeClr>
                </a:solidFill>
                <a:latin typeface="Georgia" panose="02040502050405020303" pitchFamily="18" charset="0"/>
              </a:rPr>
              <a:t>. — </a:t>
            </a:r>
            <a:r>
              <a:rPr lang="ru-RU" sz="2000" dirty="0" smtClean="0">
                <a:solidFill>
                  <a:schemeClr val="accent1">
                    <a:lumMod val="50000"/>
                  </a:schemeClr>
                </a:solidFill>
                <a:latin typeface="Georgia" panose="02040502050405020303" pitchFamily="18" charset="0"/>
              </a:rPr>
              <a:t>451 </a:t>
            </a:r>
            <a:r>
              <a:rPr lang="ru-RU" sz="2000" dirty="0">
                <a:solidFill>
                  <a:schemeClr val="accent1">
                    <a:lumMod val="50000"/>
                  </a:schemeClr>
                </a:solidFill>
                <a:latin typeface="Georgia" panose="02040502050405020303" pitchFamily="18" charset="0"/>
              </a:rPr>
              <a:t>с. </a:t>
            </a: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3269202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BA2DD4F-BF22-407D-BBD9-6D0007029EED}"/>
              </a:ext>
            </a:extLst>
          </p:cNvPr>
          <p:cNvSpPr txBox="1"/>
          <p:nvPr/>
        </p:nvSpPr>
        <p:spPr>
          <a:xfrm>
            <a:off x="1887569" y="3764183"/>
            <a:ext cx="8416859" cy="769441"/>
          </a:xfrm>
          <a:prstGeom prst="rect">
            <a:avLst/>
          </a:prstGeom>
          <a:noFill/>
        </p:spPr>
        <p:txBody>
          <a:bodyPr wrap="square" rtlCol="0">
            <a:spAutoFit/>
          </a:bodyPr>
          <a:lstStyle/>
          <a:p>
            <a:pPr algn="ctr"/>
            <a:r>
              <a:rPr lang="ru-RU" sz="4400" b="1" dirty="0">
                <a:solidFill>
                  <a:srgbClr val="1C448E"/>
                </a:solidFill>
                <a:effectLst>
                  <a:outerShdw blurRad="38100" dist="38100" dir="2700000" algn="tl">
                    <a:srgbClr val="000000">
                      <a:alpha val="43137"/>
                    </a:srgbClr>
                  </a:outerShdw>
                </a:effectLst>
                <a:latin typeface="Georgia" panose="02040502050405020303" pitchFamily="18" charset="0"/>
              </a:rPr>
              <a:t>Спасибо за внимание!</a:t>
            </a:r>
          </a:p>
        </p:txBody>
      </p:sp>
      <p:pic>
        <p:nvPicPr>
          <p:cNvPr id="5" name="Рисунок 4">
            <a:extLst>
              <a:ext uri="{FF2B5EF4-FFF2-40B4-BE49-F238E27FC236}">
                <a16:creationId xmlns:a16="http://schemas.microsoft.com/office/drawing/2014/main" id="{F73A6B1D-8BEA-460D-950C-3411AD2BC0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7184" y="587971"/>
            <a:ext cx="3419994" cy="1138200"/>
          </a:xfrm>
          <a:prstGeom prst="rect">
            <a:avLst/>
          </a:prstGeom>
        </p:spPr>
      </p:pic>
      <p:pic>
        <p:nvPicPr>
          <p:cNvPr id="12" name="Рисунок 11"/>
          <p:cNvPicPr>
            <a:picLocks noChangeAspect="1"/>
          </p:cNvPicPr>
          <p:nvPr/>
        </p:nvPicPr>
        <p:blipFill rotWithShape="1">
          <a:blip r:embed="rId3">
            <a:extLst>
              <a:ext uri="{28A0092B-C50C-407E-A947-70E740481C1C}">
                <a14:useLocalDpi xmlns:a14="http://schemas.microsoft.com/office/drawing/2010/main" val="0"/>
              </a:ext>
            </a:extLst>
          </a:blip>
          <a:srcRect t="79305"/>
          <a:stretch/>
        </p:blipFill>
        <p:spPr>
          <a:xfrm>
            <a:off x="1596609" y="0"/>
            <a:ext cx="8998781" cy="1862259"/>
          </a:xfrm>
          <a:prstGeom prst="rect">
            <a:avLst/>
          </a:prstGeom>
        </p:spPr>
      </p:pic>
    </p:spTree>
    <p:extLst>
      <p:ext uri="{BB962C8B-B14F-4D97-AF65-F5344CB8AC3E}">
        <p14:creationId xmlns:p14="http://schemas.microsoft.com/office/powerpoint/2010/main" val="2659384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17640" y="1572259"/>
            <a:ext cx="10014154" cy="5114605"/>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Все это ведет к осознанию каждым работником собственной принадлежности к команде, высокой степени эмоциональной включенности и взаимопомощи в сложных ситуациях, принятию на себя ответственности за состояние дел в коллективе каждым из его членов.</a:t>
            </a:r>
          </a:p>
          <a:p>
            <a:pPr algn="just">
              <a:lnSpc>
                <a:spcPct val="150000"/>
              </a:lnSpc>
            </a:pPr>
            <a:r>
              <a:rPr lang="ru-RU" sz="2000" dirty="0">
                <a:solidFill>
                  <a:schemeClr val="accent1">
                    <a:lumMod val="50000"/>
                  </a:schemeClr>
                </a:solidFill>
                <a:latin typeface="Georgia" panose="02040502050405020303" pitchFamily="18" charset="0"/>
              </a:rPr>
              <a:t>Если же психологический климат в коллективе нездоровый, то возникающие противоречия сложно разрешать вовремя. Подобные ситуации проще предотвратить. Для этого прежде всего нужно тщательно подбирать персонал. Сочетание в группе людей разного возраста, а также разного уровня профессионального опыта помогает лучше организовать взаимодействие между ними.</a:t>
            </a: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054054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6" y="1395279"/>
            <a:ext cx="10014154" cy="5632311"/>
          </a:xfrm>
          <a:prstGeom prst="rect">
            <a:avLst/>
          </a:prstGeom>
        </p:spPr>
        <p:txBody>
          <a:bodyPr wrap="square">
            <a:spAutoFit/>
          </a:bodyPr>
          <a:lstStyle/>
          <a:p>
            <a:pPr algn="just">
              <a:lnSpc>
                <a:spcPct val="150000"/>
              </a:lnSpc>
            </a:pPr>
            <a:r>
              <a:rPr lang="ru-RU" sz="2000" i="1" dirty="0" smtClean="0">
                <a:solidFill>
                  <a:schemeClr val="accent1">
                    <a:lumMod val="50000"/>
                  </a:schemeClr>
                </a:solidFill>
                <a:latin typeface="Georgia" panose="02040502050405020303" pitchFamily="18" charset="0"/>
              </a:rPr>
              <a:t>Социологи и психологи </a:t>
            </a:r>
            <a:r>
              <a:rPr lang="ru-RU" sz="2000" dirty="0" smtClean="0">
                <a:solidFill>
                  <a:schemeClr val="accent1">
                    <a:lumMod val="50000"/>
                  </a:schemeClr>
                </a:solidFill>
                <a:latin typeface="Georgia" panose="02040502050405020303" pitchFamily="18" charset="0"/>
              </a:rPr>
              <a:t>рекомендуют </a:t>
            </a:r>
            <a:r>
              <a:rPr lang="ru-RU" sz="2000" dirty="0">
                <a:solidFill>
                  <a:schemeClr val="accent1">
                    <a:lumMod val="50000"/>
                  </a:schemeClr>
                </a:solidFill>
                <a:latin typeface="Georgia" panose="02040502050405020303" pitchFamily="18" charset="0"/>
              </a:rPr>
              <a:t>создавать производственные коллективы со смешанной </a:t>
            </a:r>
            <a:r>
              <a:rPr lang="ru-RU" sz="2000" dirty="0" smtClean="0">
                <a:solidFill>
                  <a:schemeClr val="accent1">
                    <a:lumMod val="50000"/>
                  </a:schemeClr>
                </a:solidFill>
                <a:latin typeface="Georgia" panose="02040502050405020303" pitchFamily="18" charset="0"/>
              </a:rPr>
              <a:t>возрастной </a:t>
            </a:r>
            <a:r>
              <a:rPr lang="ru-RU" sz="2000" dirty="0">
                <a:solidFill>
                  <a:schemeClr val="accent1">
                    <a:lumMod val="50000"/>
                  </a:schemeClr>
                </a:solidFill>
                <a:latin typeface="Georgia" panose="02040502050405020303" pitchFamily="18" charset="0"/>
              </a:rPr>
              <a:t>структурой: около 40% работников в возрасте до 30 лет, 40% – от 30 до 40 лет, 20% – 40–45 лет и старше. При этом нежелательно назначать начальника, который намного моложе своих подчиненных. Необходимо учитывать и социально-психологическую обстановку, которая является следствием оптимального сочетания типов людей и основывается на общности интересов потребностей и ценностей. В противном случае конфликт неизбежен.</a:t>
            </a:r>
          </a:p>
          <a:p>
            <a:pPr algn="just">
              <a:lnSpc>
                <a:spcPct val="150000"/>
              </a:lnSpc>
            </a:pPr>
            <a:r>
              <a:rPr lang="ru-RU" sz="2000" b="1"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Конфликт в организации </a:t>
            </a:r>
            <a:r>
              <a:rPr lang="ru-RU" sz="2000" b="1" i="1" dirty="0">
                <a:solidFill>
                  <a:schemeClr val="accent1">
                    <a:lumMod val="50000"/>
                  </a:schemeClr>
                </a:solidFill>
                <a:latin typeface="Georgia" panose="02040502050405020303" pitchFamily="18" charset="0"/>
              </a:rPr>
              <a:t>–</a:t>
            </a:r>
            <a:r>
              <a:rPr lang="ru-RU" sz="2000" dirty="0">
                <a:solidFill>
                  <a:schemeClr val="accent1">
                    <a:lumMod val="50000"/>
                  </a:schemeClr>
                </a:solidFill>
                <a:latin typeface="Georgia" panose="02040502050405020303" pitchFamily="18" charset="0"/>
              </a:rPr>
              <a:t> это состояние социально- психологических, экономических или иных отношений субъектов, характеризующихся крайней степенью обострения противоречий сторон.</a:t>
            </a: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766910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32388" y="1365781"/>
            <a:ext cx="10014154" cy="517064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 любой деятельности постоянно присутствуют </a:t>
            </a:r>
            <a:r>
              <a:rPr lang="ru-RU" sz="2000"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объект</a:t>
            </a:r>
            <a:r>
              <a:rPr lang="ru-RU" sz="2000" i="1" dirty="0">
                <a:solidFill>
                  <a:schemeClr val="accent1">
                    <a:lumMod val="50000"/>
                  </a:schemeClr>
                </a:solidFill>
                <a:latin typeface="Georgia" panose="02040502050405020303" pitchFamily="18" charset="0"/>
              </a:rPr>
              <a:t> и </a:t>
            </a:r>
            <a:r>
              <a:rPr lang="ru-RU" sz="2000"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субъект</a:t>
            </a:r>
            <a:r>
              <a:rPr lang="ru-RU" sz="2000" i="1" dirty="0">
                <a:solidFill>
                  <a:schemeClr val="accent1">
                    <a:lumMod val="50000"/>
                  </a:schemeClr>
                </a:solidFill>
                <a:latin typeface="Georgia" panose="02040502050405020303" pitchFamily="18" charset="0"/>
              </a:rPr>
              <a:t> конфликта</a:t>
            </a:r>
            <a:r>
              <a:rPr lang="ru-RU" sz="2000" dirty="0">
                <a:solidFill>
                  <a:schemeClr val="accent1">
                    <a:lumMod val="50000"/>
                  </a:schemeClr>
                </a:solidFill>
                <a:latin typeface="Georgia" panose="02040502050405020303" pitchFamily="18" charset="0"/>
              </a:rPr>
              <a:t>. </a:t>
            </a:r>
            <a:r>
              <a:rPr lang="ru-RU" sz="2000"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Объектом конфликта </a:t>
            </a:r>
            <a:r>
              <a:rPr lang="ru-RU" sz="2000" dirty="0">
                <a:solidFill>
                  <a:schemeClr val="accent1">
                    <a:lumMod val="50000"/>
                  </a:schemeClr>
                </a:solidFill>
                <a:latin typeface="Georgia" panose="02040502050405020303" pitchFamily="18" charset="0"/>
              </a:rPr>
              <a:t>становится то, что вызывает противодействие участников, является основой их спора. В качестве </a:t>
            </a:r>
            <a:r>
              <a:rPr lang="ru-RU" sz="2000"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субъекта</a:t>
            </a:r>
            <a:r>
              <a:rPr lang="ru-RU" sz="2000" dirty="0">
                <a:solidFill>
                  <a:schemeClr val="accent1">
                    <a:lumMod val="50000"/>
                  </a:schemeClr>
                </a:solidFill>
                <a:latin typeface="Georgia" panose="02040502050405020303" pitchFamily="18" charset="0"/>
              </a:rPr>
              <a:t> могут выступать отдельные личности, социальные группы, т.е. те, кто вступает в конфликт, оспаривает мнения, интересы, цели друг друга и т.п. Отличительные признаки конфликта заключаются в том, что он возникает и протекает в сфере непосредственного общения людей как результат обострения противоречий между ними. Конфликт можно определить как осознанное столкновение, противоборство минимум двух людей, группы, их взаимно противоположных, несовместимых, исключающих друг друга потребностей, интересов, целей, отношений, установок и ценностей, существенно значимых для личностей или групп</a:t>
            </a:r>
            <a:r>
              <a:rPr lang="ru-RU" sz="2000" dirty="0" smtClean="0">
                <a:solidFill>
                  <a:schemeClr val="accent1">
                    <a:lumMod val="50000"/>
                  </a:schemeClr>
                </a:solidFill>
                <a:latin typeface="Georgia" panose="02040502050405020303" pitchFamily="18" charset="0"/>
              </a:rPr>
              <a:t>.</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0968104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32388" y="1365781"/>
            <a:ext cx="10014154" cy="4652940"/>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Игнорировать конфликты в организации опасно. Наиболее целесообразно вовремя решать обозначившиеся в них проблемы в интересах развития бизнеса. Для этого необходимо научиться управлять конфликтами. Всякий конфликт обладает определенной </a:t>
            </a:r>
            <a:r>
              <a:rPr lang="ru-RU" sz="2000" dirty="0" smtClean="0">
                <a:solidFill>
                  <a:schemeClr val="accent1">
                    <a:lumMod val="50000"/>
                  </a:schemeClr>
                </a:solidFill>
                <a:latin typeface="Georgia" panose="02040502050405020303" pitchFamily="18" charset="0"/>
              </a:rPr>
              <a:t>структурой, </a:t>
            </a:r>
            <a:r>
              <a:rPr lang="ru-RU" sz="2000" dirty="0">
                <a:solidFill>
                  <a:schemeClr val="accent1">
                    <a:lumMod val="50000"/>
                  </a:schemeClr>
                </a:solidFill>
                <a:latin typeface="Georgia" panose="02040502050405020303" pitchFamily="18" charset="0"/>
              </a:rPr>
              <a:t>элементами которой являются конфликтная ситуация и инцидент</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b="1" i="1" dirty="0" smtClean="0">
                <a:solidFill>
                  <a:schemeClr val="accent1">
                    <a:lumMod val="50000"/>
                  </a:schemeClr>
                </a:solidFill>
                <a:latin typeface="Georgia" panose="02040502050405020303" pitchFamily="18" charset="0"/>
              </a:rPr>
              <a:t>Формула возникновения конфликта: </a:t>
            </a:r>
          </a:p>
          <a:p>
            <a:pPr algn="just">
              <a:lnSpc>
                <a:spcPct val="150000"/>
              </a:lnSpc>
            </a:pPr>
            <a:r>
              <a:rPr lang="ru-RU" sz="2000" dirty="0" smtClean="0">
                <a:solidFill>
                  <a:schemeClr val="accent1">
                    <a:lumMod val="50000"/>
                  </a:schemeClr>
                </a:solidFill>
                <a:latin typeface="Georgia" panose="02040502050405020303" pitchFamily="18" charset="0"/>
              </a:rPr>
              <a:t>конфликтная ситуация + инцидент =конфликт</a:t>
            </a:r>
          </a:p>
          <a:p>
            <a:pPr algn="just">
              <a:lnSpc>
                <a:spcPct val="150000"/>
              </a:lnSpc>
            </a:pPr>
            <a:r>
              <a:rPr lang="ru-RU" sz="2000" b="1" i="1" dirty="0">
                <a:solidFill>
                  <a:schemeClr val="accent1">
                    <a:lumMod val="50000"/>
                  </a:schemeClr>
                </a:solidFill>
                <a:latin typeface="Georgia" panose="02040502050405020303" pitchFamily="18" charset="0"/>
              </a:rPr>
              <a:t>Конфликтная ситуация –</a:t>
            </a:r>
            <a:r>
              <a:rPr lang="ru-RU" sz="2000" dirty="0">
                <a:solidFill>
                  <a:schemeClr val="accent1">
                    <a:lumMod val="50000"/>
                  </a:schemeClr>
                </a:solidFill>
                <a:latin typeface="Georgia" panose="02040502050405020303" pitchFamily="18" charset="0"/>
              </a:rPr>
              <a:t> это противоречие, представляющее собой скрытое противоборство двух и более участников, каждый из которых имеет свои цели, мотивы, средства или способы решения проблемы. </a:t>
            </a:r>
          </a:p>
        </p:txBody>
      </p:sp>
    </p:spTree>
    <p:extLst>
      <p:ext uri="{BB962C8B-B14F-4D97-AF65-F5344CB8AC3E}">
        <p14:creationId xmlns:p14="http://schemas.microsoft.com/office/powerpoint/2010/main" val="3294534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32388" y="1365781"/>
            <a:ext cx="10014154" cy="517064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Наличие конфликтной ситуации является необходимым условием возникновения собственно конфликта. Конфликтная ситуация включает в себя в качестве элементов предмет разногласий и участников противоборства. Конфликтное взаимодействие возможно только, если существуют его участники и предмет разногласий, которые составляют конфликтную ситуацию и могут существовать задолго до инцидента</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b="1"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Инцидент</a:t>
            </a:r>
            <a:r>
              <a:rPr lang="ru-RU" sz="2000" dirty="0">
                <a:solidFill>
                  <a:schemeClr val="accent1">
                    <a:lumMod val="50000"/>
                  </a:schemeClr>
                </a:solidFill>
                <a:latin typeface="Georgia" panose="02040502050405020303" pitchFamily="18" charset="0"/>
              </a:rPr>
              <a:t> – это открытое столкновение противоборствующих сторон. Он представляет собой повод для проявления противоречий, обусловивших конфликт. В нем обозначаются участники конфликтного взаимодействия, предмет спора, начинается открытая борьба. Инцидент – внешняя сторона конфликта. Он не может возникнуть спонтанно из ничего.</a:t>
            </a:r>
          </a:p>
        </p:txBody>
      </p:sp>
    </p:spTree>
    <p:extLst>
      <p:ext uri="{BB962C8B-B14F-4D97-AF65-F5344CB8AC3E}">
        <p14:creationId xmlns:p14="http://schemas.microsoft.com/office/powerpoint/2010/main" val="30644343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32388" y="1365781"/>
            <a:ext cx="10014154" cy="563231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 конфликте поведение сторон всегда целенаправленно. Участники обладают противоположно направленными мотивами и целями, которые возникают, когда встречаются препятствия на пути удовлетворения их потребностей. Именно эти мотивы и цели управляют конфликтными взаимодействиями, придают определенную направленность развитию конфликтной ситуации и служат ключом к пониманию и прогнозу поведения оппонентов.</a:t>
            </a:r>
          </a:p>
          <a:p>
            <a:pPr algn="just">
              <a:lnSpc>
                <a:spcPct val="150000"/>
              </a:lnSpc>
            </a:pPr>
            <a:r>
              <a:rPr lang="ru-RU" sz="2000"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Участники конфликта </a:t>
            </a:r>
            <a:r>
              <a:rPr lang="ru-RU" sz="2000" dirty="0">
                <a:solidFill>
                  <a:schemeClr val="accent1">
                    <a:lumMod val="50000"/>
                  </a:schemeClr>
                </a:solidFill>
                <a:latin typeface="Georgia" panose="02040502050405020303" pitchFamily="18" charset="0"/>
              </a:rPr>
              <a:t>занимают определенную позицию. Это то, о чем они заявляют друг другу в ходе конфликта или переговорного процесса. Позиция может быть оценена с точки зрения готовности к достижению согласия с оппонентом и с точки зрения силы. Сила позиции участника определяется тем, чьи интересы он представляет.</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41103668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32388" y="1277290"/>
            <a:ext cx="10014154" cy="517064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Наименьшей силой обладает позиция оппонента, представляющего свои собственные интересы. Если же цели участника совпадают с интересами группы, коллектива или предприятия, то сила позиции увеличивается. Соотношение силы позиций противников непосредственно влияет на их поведение в конфликтной ситуации.</a:t>
            </a:r>
          </a:p>
          <a:p>
            <a:pPr algn="just">
              <a:lnSpc>
                <a:spcPct val="150000"/>
              </a:lnSpc>
            </a:pPr>
            <a:r>
              <a:rPr lang="ru-RU" sz="2000"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Конфликтное поведение участников </a:t>
            </a:r>
            <a:r>
              <a:rPr lang="ru-RU" sz="2000" dirty="0">
                <a:solidFill>
                  <a:schemeClr val="accent1">
                    <a:lumMod val="50000"/>
                  </a:schemeClr>
                </a:solidFill>
                <a:latin typeface="Georgia" panose="02040502050405020303" pitchFamily="18" charset="0"/>
              </a:rPr>
              <a:t>существенно зависит от того, как они видят сложившуюся ситуацию, т.е. их образа конфликтной ситуации. В этом образе отражаются собственные цели и позиция, цели и позиция оппонента, предмет конфликта и условия его протекания. Соответствие образа конфликтной ситуации реальному положению дел определяет формирование поведения, способствующего поиску выхода из проблемной ситуации. </a:t>
            </a:r>
          </a:p>
        </p:txBody>
      </p:sp>
    </p:spTree>
    <p:extLst>
      <p:ext uri="{BB962C8B-B14F-4D97-AF65-F5344CB8AC3E}">
        <p14:creationId xmlns:p14="http://schemas.microsoft.com/office/powerpoint/2010/main" val="364844748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1270</TotalTime>
  <Words>1474</Words>
  <Application>Microsoft Office PowerPoint</Application>
  <PresentationFormat>Широкоэкранный</PresentationFormat>
  <Paragraphs>73</Paragraphs>
  <Slides>22</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22</vt:i4>
      </vt:variant>
    </vt:vector>
  </HeadingPairs>
  <TitlesOfParts>
    <vt:vector size="27" baseType="lpstr">
      <vt:lpstr>Arial</vt:lpstr>
      <vt:lpstr>Calibri</vt:lpstr>
      <vt:lpstr>Calibri Light</vt:lpstr>
      <vt:lpstr>Georgia</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Аделина Йовик</dc:creator>
  <cp:lastModifiedBy>ielie</cp:lastModifiedBy>
  <cp:revision>112</cp:revision>
  <dcterms:created xsi:type="dcterms:W3CDTF">2021-11-29T13:06:40Z</dcterms:created>
  <dcterms:modified xsi:type="dcterms:W3CDTF">2025-03-29T20:59:53Z</dcterms:modified>
</cp:coreProperties>
</file>