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3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B442D43-BBF2-4447-A6EA-3FA69609878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7EB410B-E345-4DF5-BA70-FA0DDE275CE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4156" y="-145773"/>
            <a:ext cx="10363200" cy="4267200"/>
          </a:xfrm>
        </p:spPr>
        <p:txBody>
          <a:bodyPr/>
          <a:lstStyle/>
          <a:p>
            <a:r>
              <a:rPr lang="ru-RU" dirty="0" smtClean="0"/>
              <a:t>Права и обязанности работников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41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15339" y="129686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252E40"/>
                </a:solidFill>
                <a:latin typeface="PT Sans"/>
              </a:rPr>
              <a:t>Работник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 – субъект трудовых отношений, работающий по найму у работодателя и получающий заработную плату, согласно договоренности.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15339" y="257366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252E40"/>
                </a:solidFill>
                <a:latin typeface="PT Sans"/>
              </a:rPr>
              <a:t>Трудовой Кодекс 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регламентирует отношения, возникающие между работником и работодателем. В статье 21 перечисляется, на что же именно можно рассчитывать человеку, как только он устраивается работать куда-либо.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15339" y="432986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252E40"/>
                </a:solidFill>
                <a:latin typeface="PT Sans"/>
              </a:rPr>
              <a:t>Статья 37 Конституции 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полностью посвящена возможностям защиты основных трудовых интересов работников, проживающих на территории России и осуществляющих свою деятельность строго в соответствии с действующим в государстве</a:t>
            </a:r>
          </a:p>
        </p:txBody>
      </p:sp>
      <p:pic>
        <p:nvPicPr>
          <p:cNvPr id="4098" name="Picture 2" descr="https://www.10kor.ru/upload/medialibrary/66f/66f2ca7041cd4276611d4a3eecf51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30" y="1296861"/>
            <a:ext cx="4929809" cy="45075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10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5182" y="2297333"/>
            <a:ext cx="63610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Работник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имеет право на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защиту своих трудовых прав;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отдых и отпуск, установленный соблюдением рабочего графика;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возмещение ущерба, полученного на работе;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профессиональную переподготовку;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социальное страхование;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трудовые споры, забастовки, протесты.</a:t>
            </a:r>
            <a:endParaRPr lang="en-US" b="0" i="0" dirty="0" smtClean="0">
              <a:solidFill>
                <a:srgbClr val="252E40"/>
              </a:solidFill>
              <a:effectLst/>
              <a:latin typeface="PT Sans"/>
            </a:endParaRPr>
          </a:p>
          <a:p>
            <a:pPr fontAlgn="base">
              <a:buFont typeface="Arial" panose="020B0604020202020204" pitchFamily="34" charset="0"/>
              <a:buChar char="•"/>
            </a:pPr>
            <a:endParaRPr lang="ru-RU" b="0" i="0" dirty="0" smtClean="0">
              <a:solidFill>
                <a:srgbClr val="252E40"/>
              </a:solidFill>
              <a:effectLst/>
              <a:latin typeface="PT Sans"/>
            </a:endParaRPr>
          </a:p>
          <a:p>
            <a:pPr fontAlgn="base"/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Также дополнительно он может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входить в профессиональные союзы и объединение;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получать правдивые сведения об условиях труда;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заключать и расторгать трудовой договор;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своевременно получать заработную плату;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занимать управленческие должности.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4399" y="1287899"/>
            <a:ext cx="111318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Условно все права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делятся на 3 группы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право на оформление трудового договора, изменение его содержания;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право на достойные условия труда и заработную плату;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право на защиту своих интересов.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  <p:pic>
        <p:nvPicPr>
          <p:cNvPr id="2050" name="Picture 2" descr="http://rabotaburg.ru/blog/wp-content/uploads/2017/10/idealnii-rabotn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11" y="2745985"/>
            <a:ext cx="5336919" cy="33500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11695" y="-132522"/>
            <a:ext cx="10515600" cy="1325563"/>
          </a:xfrm>
        </p:spPr>
        <p:txBody>
          <a:bodyPr/>
          <a:lstStyle/>
          <a:p>
            <a:r>
              <a:rPr lang="ru-RU" dirty="0" smtClean="0"/>
              <a:t>Права </a:t>
            </a:r>
            <a:r>
              <a:rPr lang="ru-RU" dirty="0"/>
              <a:t>трудящихся</a:t>
            </a:r>
          </a:p>
        </p:txBody>
      </p:sp>
    </p:spTree>
    <p:extLst>
      <p:ext uri="{BB962C8B-B14F-4D97-AF65-F5344CB8AC3E}">
        <p14:creationId xmlns:p14="http://schemas.microsoft.com/office/powerpoint/2010/main" val="118658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66188" y="1451116"/>
            <a:ext cx="94753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Заключение (а в последующем и на расторжение) договора с самим сотрудником. Причем расторжение может быть не только по обоюдному согласию (что как раз относится к правам трудящихся в отличие от аналогичного процесса по инициативе работодателя), но и только по желанию самого сотрудника. </a:t>
            </a:r>
            <a:endParaRPr lang="en-US" dirty="0">
              <a:solidFill>
                <a:srgbClr val="252E40"/>
              </a:solidFill>
              <a:latin typeface="PT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Полное формирование должностных обязанностей сотрудника в соответствии с указанной в заключенном соглашении специальностью и должностью. Грамотное распределение времени труда и отдыха для соблюдения рабочего распорядка. Оплата исполненных обязанностей в полном и справедливом размере.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66189" y="4092979"/>
            <a:ext cx="97668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52E40"/>
                </a:solidFill>
                <a:latin typeface="PT Sans"/>
              </a:rPr>
              <a:t>Сюда также относятся такие социально-трудовые интересы, как: </a:t>
            </a:r>
            <a:endParaRPr lang="en-US" dirty="0">
              <a:solidFill>
                <a:srgbClr val="252E40"/>
              </a:solidFill>
              <a:latin typeface="PT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Право на полное соц. обслуживание (то есть предоставление гарантий перечисления пенсионных выплат, оплата «больничных» листов, выплата различных мер соц. поддержки).  </a:t>
            </a:r>
            <a:endParaRPr lang="en-US" dirty="0">
              <a:solidFill>
                <a:srgbClr val="252E40"/>
              </a:solidFill>
              <a:latin typeface="PT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Право на защиту социальных преференций (то есть возможность в случае длительной </a:t>
            </a:r>
            <a:r>
              <a:rPr lang="ru-RU" dirty="0" err="1">
                <a:solidFill>
                  <a:srgbClr val="252E40"/>
                </a:solidFill>
                <a:latin typeface="PT Sans"/>
              </a:rPr>
              <a:t>нетрудоспосбности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, например, сохранить свое рабочее место за собой для продолжения дальнейшей деятельности по своей должности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702" y="-304800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Трудовые права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381270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82679" y="1811259"/>
            <a:ext cx="422744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Достойную оплату исполненных должностных обязанностей сотрудника.</a:t>
            </a:r>
            <a:endParaRPr lang="en-US" dirty="0">
              <a:solidFill>
                <a:srgbClr val="252E40"/>
              </a:solidFill>
              <a:latin typeface="PT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 Компенсационные выплаты (за неиспользованный по каким-либо причинам отпуск или в случае досрочного расторжения договора по инициативе работодателя, например, в случае сокращения численности штата). </a:t>
            </a:r>
            <a:endParaRPr lang="en-US" dirty="0">
              <a:solidFill>
                <a:srgbClr val="252E40"/>
              </a:solidFill>
              <a:latin typeface="PT San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Выплаты материальной помощи в случае нахождения в трудной жизненной ситуации (например, при смерти близкого родственника).</a:t>
            </a:r>
          </a:p>
        </p:txBody>
      </p:sp>
      <p:pic>
        <p:nvPicPr>
          <p:cNvPr id="5124" name="Picture 4" descr="https://www.litprichal.ru/upload/960/c2ad496ca3ec08eba968384abcb9cdb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30" y="1184116"/>
            <a:ext cx="5489853" cy="55016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1304" y="-251792"/>
            <a:ext cx="11489635" cy="1314976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Экономические права трудящихся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40486" y="1368782"/>
            <a:ext cx="386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252E40"/>
                </a:solidFill>
                <a:latin typeface="PT Sans"/>
              </a:rPr>
              <a:t>К ним относятся права на:</a:t>
            </a:r>
          </a:p>
        </p:txBody>
      </p:sp>
    </p:spTree>
    <p:extLst>
      <p:ext uri="{BB962C8B-B14F-4D97-AF65-F5344CB8AC3E}">
        <p14:creationId xmlns:p14="http://schemas.microsoft.com/office/powerpoint/2010/main" val="60063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74295" y="1535230"/>
            <a:ext cx="540688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Защита собственных законных интересов, осуществляемая как самостоятельно, так и с помощью организаций, нацеленных на защиту нарушенных интересов.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Участие в управлении организацией (как в коллективной форме, например, через созданный профсоюз, так и в индивидуальной – если речь идет об акционерном обществе).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52E40"/>
                </a:solidFill>
                <a:latin typeface="PT Sans"/>
              </a:rPr>
              <a:t>Участие в различных профессиональных объединениях, созданных не только в рамках одной организации, но и объединяющих отдельные и независимые предприятия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>. 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pic>
        <p:nvPicPr>
          <p:cNvPr id="3" name="Picture 2" descr="https://crimea-news.net/media/k2/items/src/6a9f3c5b527689d699d694b9128c2c9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20" y="1494402"/>
            <a:ext cx="5568159" cy="37341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2035" y="-373082"/>
            <a:ext cx="11569147" cy="1499616"/>
          </a:xfrm>
        </p:spPr>
        <p:txBody>
          <a:bodyPr>
            <a:noAutofit/>
          </a:bodyPr>
          <a:lstStyle/>
          <a:p>
            <a:r>
              <a:rPr lang="ru-RU" sz="3600" dirty="0"/>
              <a:t>Коллективные и личные преференции трудящихся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320" y="5592707"/>
            <a:ext cx="9948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52E40"/>
                </a:solidFill>
                <a:latin typeface="PT Sans"/>
              </a:rPr>
              <a:t>Также к правам, рассматриваемым в рамках индивидуальной сферы, можно отнести защиту законных интересов работников по охране персональных данных, хранящихся у его нанимателя, так как такие данные содержат личную информацию.</a:t>
            </a:r>
          </a:p>
        </p:txBody>
      </p:sp>
    </p:spTree>
    <p:extLst>
      <p:ext uri="{BB962C8B-B14F-4D97-AF65-F5344CB8AC3E}">
        <p14:creationId xmlns:p14="http://schemas.microsoft.com/office/powerpoint/2010/main" val="286436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59825" y="3363998"/>
            <a:ext cx="47840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Обязанности, возложенные на работника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добросовестное исполнение рабочих обязанностей;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соблюдение дисциплины;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выполнение установленных норм;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соблюдение требований безопасности и охраны труда;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бережное отношение к имуществу работодателя.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59825" y="1332673"/>
            <a:ext cx="51020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52E40"/>
                </a:solidFill>
                <a:latin typeface="PT Sans"/>
              </a:rPr>
              <a:t>Трудовые обязанности работника прописаны в статье 21 Трудового кодекса и направлены на добросовестное исполнение трудящимся его профессиональных функций, а также на аккуратное отношение к имуществу предприятия, правилам внутреннего трудового распорядка.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3825" y="474899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252E40"/>
                </a:solidFill>
                <a:latin typeface="PT Sans"/>
              </a:rPr>
              <a:t>Конкретные полномочия и обязанности работника, соответствующие занимаемой им должности, подробно прописываются в должностной инструкции, которая является внутренним документом предприятия</a:t>
            </a:r>
          </a:p>
        </p:txBody>
      </p:sp>
      <p:pic>
        <p:nvPicPr>
          <p:cNvPr id="3074" name="Picture 2" descr="http://i0.wp.com/potreb.club/wp-content/uploads/2016/05/unfair-dismissal-employment-law-tribunal-constructive.jpg?fit=715%2C4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97" y="1298713"/>
            <a:ext cx="5422587" cy="331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91546" y="-225633"/>
            <a:ext cx="11804374" cy="1325563"/>
          </a:xfrm>
        </p:spPr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бязанности трудящихся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32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23650" y="1571019"/>
            <a:ext cx="45454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Всего различают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4 меры наказания (ответственность) за невыполнение рабочих обязанностей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 и прочих нарушений: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дисциплинарная;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материальная;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административная;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уголовная.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23650" y="4071008"/>
            <a:ext cx="47575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Согласно 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ст. 192 ТК РФ, работодатель 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может наложить на работника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дисциплинарное наказание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 за нарушение дисциплины, оно бывает в виде: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устного замечания;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выговора с занесением в трудовую книгу;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увольнение работника.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1" y="4625006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Материальная ответственность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. В соответствии со 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ст. 238 ТК РФ, 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при нанесении ущерба имуществу работодателя, работник должен выплатить ему денежную сумму, соразмерную с причиненным ущербом. Работодатель должен действовать согласно ТК РФ, не выходя за рамки правового поля.</a:t>
            </a:r>
            <a:endParaRPr lang="ru-RU" dirty="0"/>
          </a:p>
        </p:txBody>
      </p:sp>
      <p:pic>
        <p:nvPicPr>
          <p:cNvPr id="1028" name="Picture 4" descr="https://mosfund.ru/wp-content/uploads/2017/07/2a231a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75" y="1290862"/>
            <a:ext cx="4124610" cy="33341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452" y="-34701"/>
            <a:ext cx="10515600" cy="1325563"/>
          </a:xfrm>
        </p:spPr>
        <p:txBody>
          <a:bodyPr/>
          <a:lstStyle/>
          <a:p>
            <a:r>
              <a:rPr lang="ru-RU" dirty="0" smtClean="0"/>
              <a:t>Ответственность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37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0750" y="1219346"/>
            <a:ext cx="93162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Согласно законодательству Российской Федерации,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административная ответственность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 в нашей стране налагается на иностранных граждан, не имеющих права трудиться на территории РФ. Они наказываются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штрафами и депортацией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10749" y="2493357"/>
            <a:ext cx="93162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Грубое разовое нарушение положений трудового договора наказывается его </a:t>
            </a:r>
            <a:r>
              <a:rPr lang="ru-RU" b="1" i="0" dirty="0" smtClean="0">
                <a:solidFill>
                  <a:srgbClr val="252E40"/>
                </a:solidFill>
                <a:effectLst/>
                <a:latin typeface="PT Sans"/>
              </a:rPr>
              <a:t>расторжением и увольнением провинившегося работника</a:t>
            </a: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, согласно </a:t>
            </a:r>
            <a:r>
              <a:rPr lang="ru-RU" dirty="0">
                <a:solidFill>
                  <a:srgbClr val="252E40"/>
                </a:solidFill>
                <a:latin typeface="PT Sans"/>
              </a:rPr>
              <a:t>ст.81 ТК РФ.</a:t>
            </a:r>
          </a:p>
          <a:p>
            <a:pPr fontAlgn="base"/>
            <a:r>
              <a:rPr lang="ru-RU" dirty="0">
                <a:solidFill>
                  <a:srgbClr val="252E40"/>
                </a:solidFill>
                <a:latin typeface="PT Sans"/>
              </a:rPr>
              <a:t>Такими нарушениями считают: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несоблюдение охраны труда, что повлекло за собой аварию или несчастный случай. Факт такого нарушения должен быть расследован специальной комиссией;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прогул. Отсутствие на рабочем месте в течение всего рабочего периода или более 4-х часов;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мелкое воровство, намеренное повреждение имущества или оборудования, растрата. Ответственность налагается после вынесения приговора судом;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252E40"/>
                </a:solidFill>
                <a:effectLst/>
                <a:latin typeface="PT Sans"/>
              </a:rPr>
              <a:t>выход на работу или появление на территории предприятия в состоянии алкогольного, наркотического или токсического опьянения.</a:t>
            </a:r>
            <a:endParaRPr lang="ru-RU" b="0" i="0" dirty="0">
              <a:solidFill>
                <a:srgbClr val="252E40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07399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109</TotalTime>
  <Words>467</Words>
  <Application>Microsoft Office PowerPoint</Application>
  <PresentationFormat>Широкоэкранный</PresentationFormat>
  <Paragraphs>66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Courier New</vt:lpstr>
      <vt:lpstr>Open Sans</vt:lpstr>
      <vt:lpstr>Palatino Linotype</vt:lpstr>
      <vt:lpstr>PT Sans</vt:lpstr>
      <vt:lpstr>Исполнительная</vt:lpstr>
      <vt:lpstr>Права и обязанности работников</vt:lpstr>
      <vt:lpstr>Презентация PowerPoint</vt:lpstr>
      <vt:lpstr>Права трудящихся</vt:lpstr>
      <vt:lpstr>Трудовые права работников</vt:lpstr>
      <vt:lpstr>Экономические права трудящихся</vt:lpstr>
      <vt:lpstr>Коллективные и личные преференции трудящихся</vt:lpstr>
      <vt:lpstr>Обязанности трудящихся</vt:lpstr>
      <vt:lpstr>Ответственность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Yuriy</dc:creator>
  <cp:lastModifiedBy>User</cp:lastModifiedBy>
  <cp:revision>45</cp:revision>
  <dcterms:created xsi:type="dcterms:W3CDTF">2018-09-12T07:27:35Z</dcterms:created>
  <dcterms:modified xsi:type="dcterms:W3CDTF">2025-11-25T11:03:36Z</dcterms:modified>
</cp:coreProperties>
</file>