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2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84" r:id="rId9"/>
    <p:sldId id="285" r:id="rId10"/>
    <p:sldId id="265" r:id="rId11"/>
    <p:sldId id="266" r:id="rId12"/>
    <p:sldId id="267" r:id="rId13"/>
    <p:sldId id="268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304" r:id="rId26"/>
    <p:sldId id="305" r:id="rId27"/>
    <p:sldId id="306" r:id="rId28"/>
    <p:sldId id="307" r:id="rId29"/>
    <p:sldId id="308" r:id="rId30"/>
    <p:sldId id="314" r:id="rId31"/>
    <p:sldId id="309" r:id="rId32"/>
    <p:sldId id="297" r:id="rId33"/>
    <p:sldId id="298" r:id="rId34"/>
    <p:sldId id="303" r:id="rId35"/>
    <p:sldId id="299" r:id="rId36"/>
    <p:sldId id="300" r:id="rId37"/>
    <p:sldId id="315" r:id="rId38"/>
    <p:sldId id="316" r:id="rId39"/>
    <p:sldId id="317" r:id="rId40"/>
    <p:sldId id="318" r:id="rId41"/>
    <p:sldId id="319" r:id="rId42"/>
    <p:sldId id="320" r:id="rId43"/>
    <p:sldId id="330" r:id="rId44"/>
    <p:sldId id="321" r:id="rId45"/>
    <p:sldId id="322" r:id="rId46"/>
    <p:sldId id="323" r:id="rId47"/>
    <p:sldId id="324" r:id="rId48"/>
    <p:sldId id="325" r:id="rId49"/>
    <p:sldId id="326" r:id="rId50"/>
    <p:sldId id="301" r:id="rId5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E8CD7E-B372-4F69-926E-D09E033AE4E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5642B-2B29-49AC-A148-3F7CE3376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609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3556C01-3D50-48D1-95BD-507DD3888062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4701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1804-446E-40D0-AE04-23CC95D713F1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689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1303D-FDD8-4183-A323-2E7432869AFC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6615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3C25-59F3-4A77-8C58-4F6F50F3BBB1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292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99D2-6762-4CD5-B4FE-BA1E52CA56EB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1902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F64DC-1B7A-4E7A-8BEA-F6FCAA57D0B2}" type="datetime1">
              <a:rPr lang="ru-RU" smtClean="0"/>
              <a:t>05.12.2025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474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7069-C7E2-47F6-8793-9910D19ACC9C}" type="datetime1">
              <a:rPr lang="ru-RU" smtClean="0"/>
              <a:t>05.12.2025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19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1CC09-1885-4EB8-A2EA-630E000181C5}" type="datetime1">
              <a:rPr lang="ru-RU" smtClean="0"/>
              <a:t>05.12.2025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038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A5CC-E251-4E69-810C-524B502C832A}" type="datetime1">
              <a:rPr lang="ru-RU" smtClean="0"/>
              <a:t>05.12.2025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83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57E31-677C-4781-BA84-E705567E7423}" type="datetime1">
              <a:rPr lang="ru-RU" smtClean="0"/>
              <a:t>05.12.2025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990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D3C2C-6B7A-42AA-9453-4082CB7F6BF7}" type="datetime1">
              <a:rPr lang="ru-RU" smtClean="0"/>
              <a:t>05.12.2025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75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9BEDE0E-0B9F-456B-A4AC-41CD172AA60F}" type="datetime1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38A0BCC-9BE9-4386-9B66-2914CCC8A944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4463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МЕТОДЫ ИЗУЧЕНИЯ ЗАТРАТ РАБОЧЕГО ВРЕМЕНИ</a:t>
            </a:r>
          </a:p>
        </p:txBody>
      </p:sp>
    </p:spTree>
    <p:extLst>
      <p:ext uri="{BB962C8B-B14F-4D97-AF65-F5344CB8AC3E}">
        <p14:creationId xmlns:p14="http://schemas.microsoft.com/office/powerpoint/2010/main" val="1847080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1. Классификация методов изучения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Метод моментных наблюдений заключается в регистрации одноименных затрат рабочего времени в случайно выбранные моменты, например, через равные промежутки времени.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 Структура затрат рабочего времени устанавливается в данном случае по доле моментов, в которые отмечены определенные состояния в общем количестве учтенных моментов за весь период наблюдения.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810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1. Классификация методов изучения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/>
          <a:lstStyle/>
          <a:p>
            <a:pPr marL="0" indent="0" algn="just">
              <a:buNone/>
            </a:pPr>
            <a:r>
              <a:rPr lang="ru-RU" sz="3200" b="1" dirty="0"/>
              <a:t>Достоинства метода моментных наблюдений</a:t>
            </a:r>
            <a:r>
              <a:rPr lang="ru-RU" sz="3200" dirty="0"/>
              <a:t>: </a:t>
            </a:r>
          </a:p>
          <a:p>
            <a:pPr marL="0" indent="0" algn="just">
              <a:buNone/>
            </a:pPr>
            <a:endParaRPr lang="ru-RU" sz="3200" dirty="0"/>
          </a:p>
          <a:p>
            <a:pPr algn="just"/>
            <a:r>
              <a:rPr lang="ru-RU" sz="3200" dirty="0"/>
              <a:t>один исследователь может наблюдать почти неограниченное число объектов; </a:t>
            </a:r>
          </a:p>
          <a:p>
            <a:pPr algn="just"/>
            <a:r>
              <a:rPr lang="ru-RU" sz="3200" dirty="0"/>
              <a:t>имеется возможность прерывать наблюдение; </a:t>
            </a:r>
          </a:p>
          <a:p>
            <a:pPr algn="just"/>
            <a:r>
              <a:rPr lang="ru-RU" sz="3200" dirty="0"/>
              <a:t>невысокая трудоемкость наблюдения; </a:t>
            </a:r>
          </a:p>
          <a:p>
            <a:pPr algn="just"/>
            <a:r>
              <a:rPr lang="ru-RU" sz="3200" dirty="0"/>
              <a:t>психологическое воздействие на объект (работника) сведено до минимума.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782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1. Классификация методов изучения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/>
          <a:lstStyle/>
          <a:p>
            <a:pPr marL="0" indent="0" algn="just">
              <a:buNone/>
            </a:pPr>
            <a:r>
              <a:rPr lang="ru-RU" sz="3200" b="1" dirty="0"/>
              <a:t>Недостатки метода моментных наблюдений</a:t>
            </a:r>
            <a:r>
              <a:rPr lang="ru-RU" sz="3200" dirty="0"/>
              <a:t>: </a:t>
            </a:r>
          </a:p>
          <a:p>
            <a:pPr marL="0" indent="0" algn="just">
              <a:buNone/>
            </a:pPr>
            <a:endParaRPr lang="ru-RU" sz="3200" dirty="0"/>
          </a:p>
          <a:p>
            <a:pPr algn="just"/>
            <a:r>
              <a:rPr lang="ru-RU" sz="3200" dirty="0"/>
              <a:t>в результате получаются усредненные данные; </a:t>
            </a:r>
          </a:p>
          <a:p>
            <a:pPr algn="just"/>
            <a:r>
              <a:rPr lang="ru-RU" sz="3200" dirty="0"/>
              <a:t>не может быть раскрыта структура затрат рабочего времени; </a:t>
            </a:r>
          </a:p>
          <a:p>
            <a:pPr algn="just"/>
            <a:r>
              <a:rPr lang="ru-RU" sz="3200" dirty="0"/>
              <a:t>нет данных о последовательности операций, невозможно непосредственно фиксировать причины простоев, нерациональных затрат рабочего времени и др.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023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2. Фотография рабочего времени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/>
          <a:lstStyle/>
          <a:p>
            <a:pPr marL="0" indent="0" algn="just">
              <a:buNone/>
            </a:pPr>
            <a:r>
              <a:rPr lang="ru-RU" sz="3200" dirty="0"/>
              <a:t>В зависимости от цели изучения затрат рабочего времени выделяют </a:t>
            </a:r>
            <a:endParaRPr lang="en-US" sz="3200" dirty="0"/>
          </a:p>
          <a:p>
            <a:pPr algn="just"/>
            <a:r>
              <a:rPr lang="ru-RU" sz="3200" b="1" dirty="0"/>
              <a:t>фотографию рабочего времени, </a:t>
            </a:r>
            <a:endParaRPr lang="en-US" sz="3200" b="1" dirty="0"/>
          </a:p>
          <a:p>
            <a:pPr algn="just"/>
            <a:r>
              <a:rPr lang="ru-RU" sz="3200" b="1" dirty="0" err="1"/>
              <a:t>самофотографию</a:t>
            </a:r>
            <a:r>
              <a:rPr lang="ru-RU" sz="3200" b="1" dirty="0"/>
              <a:t> рабочего времени, </a:t>
            </a:r>
            <a:endParaRPr lang="en-US" sz="3200" b="1" dirty="0"/>
          </a:p>
          <a:p>
            <a:pPr algn="just"/>
            <a:r>
              <a:rPr lang="ru-RU" sz="3200" b="1" dirty="0"/>
              <a:t>хронометраж, </a:t>
            </a:r>
            <a:endParaRPr lang="en-US" sz="3200" b="1" dirty="0"/>
          </a:p>
          <a:p>
            <a:pPr algn="just"/>
            <a:r>
              <a:rPr lang="ru-RU" sz="3200" b="1" dirty="0" err="1"/>
              <a:t>фотохронометраж</a:t>
            </a:r>
            <a:r>
              <a:rPr lang="ru-RU" dirty="0"/>
              <a:t>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182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3200" b="1" dirty="0"/>
              <a:t>Фотография рабочего времени </a:t>
            </a:r>
            <a:r>
              <a:rPr lang="ru-RU" sz="3200" dirty="0"/>
              <a:t>заключается в изучении рабочего времени работника, времени использования оборудования путем измерения всех видов затрат времени, их содержательности и продолжительности.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5678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/>
              <a:t>В зависимости от количества одновременно наблюдаемых объектов </a:t>
            </a:r>
            <a:r>
              <a:rPr lang="ru-RU" sz="3200" dirty="0" err="1"/>
              <a:t>ФРВ</a:t>
            </a:r>
            <a:r>
              <a:rPr lang="ru-RU" sz="3200" dirty="0"/>
              <a:t> делятся на: </a:t>
            </a:r>
          </a:p>
          <a:p>
            <a:pPr algn="just"/>
            <a:r>
              <a:rPr lang="ru-RU" sz="3200" b="1" dirty="0"/>
              <a:t>индивидуальные</a:t>
            </a:r>
            <a:r>
              <a:rPr lang="ru-RU" sz="3200" dirty="0"/>
              <a:t>, </a:t>
            </a:r>
          </a:p>
          <a:p>
            <a:pPr algn="just"/>
            <a:r>
              <a:rPr lang="ru-RU" sz="3200" b="1" dirty="0"/>
              <a:t>групповые</a:t>
            </a:r>
            <a:r>
              <a:rPr lang="ru-RU" sz="3200" dirty="0"/>
              <a:t> (</a:t>
            </a:r>
            <a:r>
              <a:rPr lang="ru-RU" dirty="0"/>
              <a:t>при многостаночном обслуживании или изучении работы бригады)</a:t>
            </a:r>
            <a:r>
              <a:rPr lang="ru-RU" sz="3200" dirty="0"/>
              <a:t>, </a:t>
            </a:r>
          </a:p>
          <a:p>
            <a:pPr algn="just"/>
            <a:r>
              <a:rPr lang="ru-RU" sz="3200" b="1" dirty="0"/>
              <a:t>массовые</a:t>
            </a:r>
            <a:r>
              <a:rPr lang="ru-RU" sz="3200" dirty="0"/>
              <a:t> </a:t>
            </a:r>
            <a:r>
              <a:rPr lang="ru-RU" dirty="0"/>
              <a:t>(число объектов наблюдения превышает 10, например, при изучении затрат рабочего времени участка или цеха в целом), </a:t>
            </a:r>
          </a:p>
          <a:p>
            <a:pPr algn="just"/>
            <a:r>
              <a:rPr lang="ru-RU" sz="3200" b="1" dirty="0"/>
              <a:t>маршрутные</a:t>
            </a:r>
            <a:r>
              <a:rPr lang="ru-RU" sz="3200" dirty="0"/>
              <a:t> </a:t>
            </a:r>
            <a:r>
              <a:rPr lang="ru-RU" dirty="0"/>
              <a:t>(в случае, когда объекты удалены друг от друга или когда приходится двигаться по разным точкам за объектом наблюдения, например при работе наладчика или кладовщика).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3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/>
              <a:t>Используются два вида фотографирования: </a:t>
            </a:r>
          </a:p>
          <a:p>
            <a:pPr algn="just"/>
            <a:r>
              <a:rPr lang="ru-RU" sz="3200" dirty="0"/>
              <a:t>выполняемое самим исполнителем − самофотографирование, </a:t>
            </a:r>
          </a:p>
          <a:p>
            <a:pPr algn="just"/>
            <a:r>
              <a:rPr lang="ru-RU" sz="3200" dirty="0"/>
              <a:t>выполняемое наблюдателем − мастером, нормировщиком‚ технологом. 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Оба эти вида могут быть применены как к отдельным исполнителям, так и к группам работников, т.е. в зависимости от числа работников фотография рабочего дня может быть индивидуальной и групповой. </a:t>
            </a:r>
          </a:p>
          <a:p>
            <a:pPr algn="just"/>
            <a:r>
              <a:rPr lang="ru-RU" sz="3200" dirty="0"/>
              <a:t>При этом фотографирование применимо </a:t>
            </a:r>
            <a:r>
              <a:rPr lang="ru-RU" sz="3200" b="1" dirty="0"/>
              <a:t>к любым категориям работников</a:t>
            </a:r>
            <a:r>
              <a:rPr lang="ru-RU" sz="3200" dirty="0"/>
              <a:t>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823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/>
              <a:t>Фотография использования времени имеет следующие разновидности: </a:t>
            </a:r>
          </a:p>
          <a:p>
            <a:pPr algn="just"/>
            <a:r>
              <a:rPr lang="ru-RU" sz="3200" dirty="0"/>
              <a:t>фотография </a:t>
            </a:r>
            <a:r>
              <a:rPr lang="ru-RU" sz="3200" b="1" dirty="0"/>
              <a:t>рабочего дня исполнителя </a:t>
            </a:r>
            <a:r>
              <a:rPr lang="ru-RU" sz="3200" dirty="0"/>
              <a:t>(</a:t>
            </a:r>
            <a:r>
              <a:rPr lang="ru-RU" sz="3200" dirty="0" err="1"/>
              <a:t>ФРД</a:t>
            </a:r>
            <a:r>
              <a:rPr lang="ru-RU" sz="3200" dirty="0"/>
              <a:t>); </a:t>
            </a:r>
          </a:p>
          <a:p>
            <a:pPr algn="just"/>
            <a:r>
              <a:rPr lang="ru-RU" sz="3200" dirty="0" err="1"/>
              <a:t>самофотография</a:t>
            </a:r>
            <a:r>
              <a:rPr lang="ru-RU" sz="3200" dirty="0"/>
              <a:t>; </a:t>
            </a:r>
          </a:p>
          <a:p>
            <a:pPr algn="just"/>
            <a:r>
              <a:rPr lang="ru-RU" sz="3200" dirty="0"/>
              <a:t>фотография </a:t>
            </a:r>
            <a:r>
              <a:rPr lang="ru-RU" sz="3200" b="1" dirty="0"/>
              <a:t>использования оборудования</a:t>
            </a:r>
            <a:r>
              <a:rPr lang="ru-RU" sz="3200" dirty="0"/>
              <a:t>; </a:t>
            </a:r>
          </a:p>
          <a:p>
            <a:pPr algn="just"/>
            <a:r>
              <a:rPr lang="ru-RU" sz="3200" dirty="0"/>
              <a:t>фотография </a:t>
            </a:r>
            <a:r>
              <a:rPr lang="ru-RU" sz="3200" b="1" dirty="0"/>
              <a:t>производственного процесса</a:t>
            </a:r>
            <a:r>
              <a:rPr lang="ru-RU" sz="3200" dirty="0"/>
              <a:t>. </a:t>
            </a:r>
          </a:p>
          <a:p>
            <a:pPr algn="just"/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9302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/>
              <a:t>Фотография рабочего дня исполнителя проводится в целях:</a:t>
            </a:r>
          </a:p>
          <a:p>
            <a:pPr marL="0" indent="0" algn="just">
              <a:buNone/>
            </a:pPr>
            <a:endParaRPr lang="ru-RU" sz="3200" dirty="0"/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/>
              <a:t>выявления потерь рабочего времени и их причин;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/>
              <a:t>разработки мероприятий по их устранению;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/>
              <a:t>получения материалов для разработки нормативов времени (</a:t>
            </a:r>
            <a:r>
              <a:rPr lang="ru-RU" sz="3200" dirty="0" err="1"/>
              <a:t>Тпз</a:t>
            </a:r>
            <a:r>
              <a:rPr lang="ru-RU" sz="3200" dirty="0"/>
              <a:t>‚ </a:t>
            </a:r>
            <a:r>
              <a:rPr lang="ru-RU" sz="3200" dirty="0" err="1"/>
              <a:t>Торм</a:t>
            </a:r>
            <a:r>
              <a:rPr lang="ru-RU" sz="3200" dirty="0"/>
              <a:t>, </a:t>
            </a:r>
            <a:r>
              <a:rPr lang="ru-RU" sz="3200" dirty="0" err="1"/>
              <a:t>Тотл</a:t>
            </a:r>
            <a:r>
              <a:rPr lang="ru-RU" sz="3200" dirty="0"/>
              <a:t>);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/>
              <a:t>определения норм обслуживания и численности;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/>
              <a:t>выявления причин невыполнения норм.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811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/>
              <a:t>При проведении индивидуальной </a:t>
            </a:r>
            <a:r>
              <a:rPr lang="ru-RU" sz="3200" dirty="0" err="1"/>
              <a:t>ФРВ</a:t>
            </a:r>
            <a:r>
              <a:rPr lang="ru-RU" sz="3200" dirty="0"/>
              <a:t> в лист наблюдения заносятся </a:t>
            </a:r>
            <a:r>
              <a:rPr lang="ru-RU" sz="3200" b="1" dirty="0"/>
              <a:t>каждый элемент работы и перерывы</a:t>
            </a:r>
            <a:r>
              <a:rPr lang="ru-RU" sz="32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3200" dirty="0"/>
              <a:t>Запись ведется </a:t>
            </a:r>
            <a:r>
              <a:rPr lang="ru-RU" sz="3200" b="1" dirty="0"/>
              <a:t>по текущему времени</a:t>
            </a:r>
            <a:r>
              <a:rPr lang="ru-RU" sz="3200" dirty="0"/>
              <a:t>, причем </a:t>
            </a:r>
            <a:r>
              <a:rPr lang="ru-RU" sz="3200" b="1" dirty="0"/>
              <a:t>фиксируется время окончания каждого элемента</a:t>
            </a:r>
            <a:r>
              <a:rPr lang="ru-RU" sz="3200" dirty="0"/>
              <a:t>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737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1. Классификация методов изучения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2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547" y="873760"/>
            <a:ext cx="11040115" cy="548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7142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sz="3200" dirty="0"/>
              <a:t>Обработка результатов наблюдения начинается с </a:t>
            </a:r>
            <a:r>
              <a:rPr lang="ru-RU" sz="3200" b="1" dirty="0"/>
              <a:t>определения продолжительности каждого элемента</a:t>
            </a:r>
            <a:r>
              <a:rPr lang="ru-RU" sz="3200" dirty="0"/>
              <a:t>. Для определения продолжительности отдельных затрат </a:t>
            </a:r>
            <a:r>
              <a:rPr lang="ru-RU" sz="3200" b="1" dirty="0"/>
              <a:t>из показателя текущего времени вычитают его значение по предыдущему элементу работы</a:t>
            </a:r>
            <a:r>
              <a:rPr lang="ru-RU" sz="3200" dirty="0"/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/>
              <a:t>Затем к</a:t>
            </a:r>
            <a:r>
              <a:rPr lang="ru-RU" sz="3200" b="1" dirty="0"/>
              <a:t>аждому виду затрат присваивается </a:t>
            </a:r>
            <a:r>
              <a:rPr lang="ru-RU" sz="3200" dirty="0"/>
              <a:t>соответствующий </a:t>
            </a:r>
            <a:r>
              <a:rPr lang="ru-RU" sz="3200" b="1" dirty="0"/>
              <a:t>индекс</a:t>
            </a:r>
            <a:r>
              <a:rPr lang="ru-RU" sz="3200" dirty="0"/>
              <a:t>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/>
              <a:t>Все </a:t>
            </a:r>
            <a:r>
              <a:rPr lang="ru-RU" sz="3200" b="1" dirty="0"/>
              <a:t>одноименные затраты объединяются в группы </a:t>
            </a:r>
            <a:r>
              <a:rPr lang="ru-RU" sz="3200" dirty="0"/>
              <a:t>и составляется </a:t>
            </a:r>
            <a:r>
              <a:rPr lang="ru-RU" sz="3200" b="1" dirty="0"/>
              <a:t>сводка одноименных затрат </a:t>
            </a:r>
            <a:r>
              <a:rPr lang="ru-RU" sz="3200" dirty="0"/>
              <a:t>рабочего времени, а затем </a:t>
            </a:r>
            <a:r>
              <a:rPr lang="ru-RU" sz="3200" b="1" dirty="0"/>
              <a:t>фактический и нормативный балансы рабочего времени</a:t>
            </a:r>
            <a:r>
              <a:rPr lang="ru-RU" sz="3200" dirty="0"/>
              <a:t>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0428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На основании данных сводки одноименных затрат со-</a:t>
            </a:r>
            <a:r>
              <a:rPr lang="ru-RU" sz="3200" dirty="0" err="1"/>
              <a:t>ставляется</a:t>
            </a:r>
            <a:r>
              <a:rPr lang="ru-RU" sz="3200" dirty="0"/>
              <a:t> </a:t>
            </a:r>
            <a:r>
              <a:rPr lang="ru-RU" sz="3200" b="1" dirty="0"/>
              <a:t>фактический баланс </a:t>
            </a:r>
            <a:r>
              <a:rPr lang="ru-RU" sz="3200" dirty="0"/>
              <a:t>рабочего времени, который сравнивается с нормативным. 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На основе проведенного сравнения выявляются подлежащие сокращению </a:t>
            </a:r>
            <a:r>
              <a:rPr lang="ru-RU" sz="3200" b="1" dirty="0"/>
              <a:t>нерациональные затраты рабочего времени</a:t>
            </a:r>
            <a:r>
              <a:rPr lang="ru-RU" sz="3200" dirty="0"/>
              <a:t>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8566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55600" y="721360"/>
                <a:ext cx="11470640" cy="6000115"/>
              </a:xfrm>
            </p:spPr>
            <p:txBody>
              <a:bodyPr>
                <a:normAutofit/>
              </a:bodyPr>
              <a:lstStyle/>
              <a:p>
                <a:r>
                  <a:rPr lang="ru-RU" sz="3200" dirty="0"/>
                  <a:t>Расчет нормативного баланса рабочего времени начинают с определения нормативного оперативного времени: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sz="32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Т</m:t>
                        </m:r>
                      </m:e>
                      <m:sub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оп</m:t>
                        </m:r>
                      </m:sub>
                      <m:sup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н</m:t>
                        </m:r>
                      </m:sup>
                    </m:sSubSup>
                    <m:r>
                      <a:rPr lang="ru-RU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200" b="0" i="1" smtClean="0">
                                <a:latin typeface="Cambria Math" panose="02040503050406030204" pitchFamily="18" charset="0"/>
                              </a:rPr>
                              <m:t>Т</m:t>
                            </m:r>
                          </m:e>
                          <m:sub>
                            <m:r>
                              <a:rPr lang="ru-RU" sz="3200" b="0" i="1" smtClean="0">
                                <a:latin typeface="Cambria Math" panose="02040503050406030204" pitchFamily="18" charset="0"/>
                              </a:rPr>
                              <m:t>см</m:t>
                            </m:r>
                          </m:sub>
                        </m:sSub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200" b="0" i="1" smtClean="0">
                                <a:latin typeface="Cambria Math" panose="02040503050406030204" pitchFamily="18" charset="0"/>
                              </a:rPr>
                              <m:t>Т</m:t>
                            </m:r>
                          </m:e>
                          <m:sub>
                            <m:r>
                              <a:rPr lang="ru-RU" sz="3200" b="0" i="1" smtClean="0">
                                <a:latin typeface="Cambria Math" panose="02040503050406030204" pitchFamily="18" charset="0"/>
                              </a:rPr>
                              <m:t>пз</m:t>
                            </m:r>
                          </m:sub>
                        </m:sSub>
                      </m:num>
                      <m:den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К</m:t>
                        </m:r>
                      </m:den>
                    </m:f>
                  </m:oMath>
                </a14:m>
                <a:r>
                  <a:rPr lang="ru-RU" sz="3200" dirty="0"/>
                  <a:t>           </a:t>
                </a:r>
                <a14:m>
                  <m:oMath xmlns:m="http://schemas.openxmlformats.org/officeDocument/2006/math">
                    <m:r>
                      <a:rPr lang="ru-RU" sz="3200" b="0" i="1" smtClean="0">
                        <a:latin typeface="Cambria Math" panose="02040503050406030204" pitchFamily="18" charset="0"/>
                      </a:rPr>
                      <m:t>К=</m:t>
                    </m:r>
                    <m:f>
                      <m:fPr>
                        <m:ctrlPr>
                          <a:rPr lang="ru-RU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200" b="0" i="1" smtClean="0">
                                <a:latin typeface="Cambria Math" panose="02040503050406030204" pitchFamily="18" charset="0"/>
                              </a:rPr>
                              <m:t>Н</m:t>
                            </m:r>
                          </m:e>
                          <m:sub>
                            <m:r>
                              <a:rPr lang="ru-RU" sz="3200" b="0" i="1" smtClean="0">
                                <a:latin typeface="Cambria Math" panose="02040503050406030204" pitchFamily="18" charset="0"/>
                              </a:rPr>
                              <m:t>о−т.обс</m:t>
                            </m:r>
                          </m:sub>
                        </m:sSub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ru-RU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200" b="0" i="1" smtClean="0">
                                <a:latin typeface="Cambria Math" panose="02040503050406030204" pitchFamily="18" charset="0"/>
                              </a:rPr>
                              <m:t>Н</m:t>
                            </m:r>
                          </m:e>
                          <m:sub>
                            <m:r>
                              <a:rPr lang="ru-RU" sz="3200" b="0" i="1" smtClean="0">
                                <a:latin typeface="Cambria Math" panose="02040503050406030204" pitchFamily="18" charset="0"/>
                              </a:rPr>
                              <m:t>отл</m:t>
                            </m:r>
                          </m:sub>
                        </m:sSub>
                      </m:num>
                      <m:den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endParaRPr lang="ru-RU" sz="3200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sz="32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Т</m:t>
                        </m:r>
                      </m:e>
                      <m:sub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оп</m:t>
                        </m:r>
                      </m:sub>
                      <m:sup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н</m:t>
                        </m:r>
                      </m:sup>
                    </m:sSubSup>
                  </m:oMath>
                </a14:m>
                <a:r>
                  <a:rPr lang="ru-RU" sz="3200" dirty="0"/>
                  <a:t> - нормативное оперативное время</a:t>
                </a:r>
              </a:p>
              <a:p>
                <a:pPr marL="0" indent="0">
                  <a:buNone/>
                </a:pPr>
                <a:r>
                  <a:rPr lang="ru-RU" sz="3200" dirty="0"/>
                  <a:t>К - коэффициент, уменьшающий норму оперативного времени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Н</m:t>
                        </m:r>
                      </m:e>
                      <m:sub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о−т.обс</m:t>
                        </m:r>
                      </m:sub>
                    </m:sSub>
                  </m:oMath>
                </a14:m>
                <a:r>
                  <a:rPr lang="ru-RU" sz="3200" dirty="0"/>
                  <a:t> - норматив времени на организационно-техническое обслуживание рабочего места (в % от оперативного времени)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Н</m:t>
                        </m:r>
                      </m:e>
                      <m:sub>
                        <m:r>
                          <a:rPr lang="ru-RU" sz="3200" b="0" i="1" smtClean="0">
                            <a:latin typeface="Cambria Math" panose="02040503050406030204" pitchFamily="18" charset="0"/>
                          </a:rPr>
                          <m:t>отл</m:t>
                        </m:r>
                      </m:sub>
                    </m:sSub>
                  </m:oMath>
                </a14:m>
                <a:r>
                  <a:rPr lang="ru-RU" sz="3200" dirty="0"/>
                  <a:t> - норматив времени на отдых и личные надобности (в % от оперативного времени) 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5600" y="721360"/>
                <a:ext cx="11470640" cy="6000115"/>
              </a:xfrm>
              <a:blipFill rotWithShape="0">
                <a:blip r:embed="rId2"/>
                <a:stretch>
                  <a:fillRect l="-1328" t="-2132" r="-5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8410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55600" y="721360"/>
                <a:ext cx="11470640" cy="60001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3200" dirty="0"/>
                  <a:t>Анализируя фактический и нормативный балансы рабочего времени, рассчитывают следующие показатели: </a:t>
                </a:r>
              </a:p>
              <a:p>
                <a:pPr marL="0" indent="0">
                  <a:buNone/>
                </a:pPr>
                <a:endParaRPr lang="ru-RU" sz="3200" dirty="0"/>
              </a:p>
              <a:p>
                <a:pPr marL="514350" indent="-514350">
                  <a:buAutoNum type="arabicPeriod"/>
                </a:pPr>
                <a:r>
                  <a:rPr lang="ru-RU" sz="3200" b="1" dirty="0"/>
                  <a:t>коэффициент использования рабочего времени</a:t>
                </a:r>
              </a:p>
              <a:p>
                <a:pPr marL="514350" indent="-514350">
                  <a:buAutoNum type="arabicPeriod"/>
                </a:pPr>
                <a:endParaRPr lang="ru-RU" sz="3200" b="1" dirty="0"/>
              </a:p>
              <a:p>
                <a:pPr marL="514350" indent="-514350">
                  <a:buAutoNum type="arabicPeriod"/>
                </a:pPr>
                <a:endParaRPr lang="ru-RU" sz="3200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К</m:t>
                          </m:r>
                        </m:e>
                        <m:sub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исп</m:t>
                          </m:r>
                        </m:sub>
                      </m:sSub>
                      <m:r>
                        <a:rPr lang="ru-R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Т</m:t>
                              </m:r>
                            </m:e>
                            <m:sub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пз</m:t>
                              </m:r>
                            </m:sub>
                          </m:sSub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Т</m:t>
                              </m:r>
                            </m:e>
                            <m:sub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оп</m:t>
                              </m:r>
                            </m:sub>
                            <m:sup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ф</m:t>
                              </m:r>
                            </m:sup>
                          </m:sSubSup>
                          <m:sSub>
                            <m:sSubPr>
                              <m:ctrlP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+Т</m:t>
                              </m:r>
                            </m:e>
                            <m:sub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о−т.обс</m:t>
                              </m:r>
                            </m:sub>
                          </m:sSub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Т</m:t>
                              </m:r>
                            </m:e>
                            <m:sub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отл</m:t>
                              </m:r>
                            </m:sub>
                            <m:sup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ф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Т</m:t>
                              </m:r>
                            </m:e>
                            <m:sub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см</m:t>
                              </m:r>
                            </m:sub>
                          </m:sSub>
                        </m:den>
                      </m:f>
                      <m:r>
                        <a:rPr lang="ru-RU" sz="32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200" dirty="0"/>
              </a:p>
              <a:p>
                <a:pPr marL="0" indent="0">
                  <a:buNone/>
                </a:pPr>
                <a:endParaRPr lang="ru-RU" sz="3200" dirty="0"/>
              </a:p>
              <a:p>
                <a:endParaRPr lang="ru-RU" sz="3200" dirty="0"/>
              </a:p>
              <a:p>
                <a:endParaRPr lang="ru-RU" sz="32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5600" y="721360"/>
                <a:ext cx="11470640" cy="6000115"/>
              </a:xfrm>
              <a:blipFill rotWithShape="0">
                <a:blip r:embed="rId2"/>
                <a:stretch>
                  <a:fillRect l="-1382" t="-21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7833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55600" y="721360"/>
                <a:ext cx="11470640" cy="6000115"/>
              </a:xfrm>
            </p:spPr>
            <p:txBody>
              <a:bodyPr>
                <a:normAutofit fontScale="92500"/>
              </a:bodyPr>
              <a:lstStyle/>
              <a:p>
                <a:pPr marL="0" indent="0" algn="just">
                  <a:buNone/>
                </a:pPr>
                <a:r>
                  <a:rPr lang="ru-RU" sz="3200" dirty="0"/>
                  <a:t>2. </a:t>
                </a:r>
                <a:r>
                  <a:rPr lang="ru-RU" sz="3200" b="1" dirty="0"/>
                  <a:t>коэффициент потерь по организационно-техническим причинам:</a:t>
                </a:r>
              </a:p>
              <a:p>
                <a:pPr marL="0" indent="0" algn="just">
                  <a:buNone/>
                </a:pPr>
                <a:endParaRPr lang="ru-RU" sz="3200" b="1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К</m:t>
                          </m:r>
                        </m:e>
                        <m:sub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отп</m:t>
                          </m:r>
                        </m:sub>
                      </m:sSub>
                      <m:r>
                        <a:rPr lang="ru-RU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Т</m:t>
                              </m:r>
                            </m:e>
                            <m:sub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нпп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Т</m:t>
                              </m:r>
                            </m:e>
                            <m:sub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см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5600" y="721360"/>
                <a:ext cx="11470640" cy="6000115"/>
              </a:xfrm>
              <a:blipFill>
                <a:blip r:embed="rId2"/>
                <a:stretch>
                  <a:fillRect l="-1647" t="-2030" r="-12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615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55600" y="721360"/>
                <a:ext cx="11470640" cy="60001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3200" dirty="0"/>
                  <a:t>3. </a:t>
                </a:r>
                <a:r>
                  <a:rPr lang="ru-RU" sz="3200" b="1" dirty="0"/>
                  <a:t>Коэффициент потерь по вине работника:</a:t>
                </a:r>
              </a:p>
              <a:p>
                <a:pPr marL="0" indent="0">
                  <a:buNone/>
                </a:pPr>
                <a:endParaRPr lang="ru-RU" sz="3200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К</m:t>
                          </m:r>
                        </m:e>
                        <m:sub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нтд</m:t>
                          </m:r>
                        </m:sub>
                      </m:sSub>
                      <m:r>
                        <a:rPr lang="ru-RU" sz="3200" b="1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Т</m:t>
                              </m:r>
                            </m:e>
                            <m:sub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нтд</m:t>
                              </m:r>
                            </m:sub>
                          </m:sSub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ru-RU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</a:rPr>
                                    <m:t>Т</m:t>
                                  </m:r>
                                </m:e>
                                <m:sub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</a:rPr>
                                    <m:t>отл</m:t>
                                  </m:r>
                                </m:sub>
                                <m:sup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</a:rPr>
                                    <m:t>ф</m:t>
                                  </m:r>
                                </m:sup>
                              </m:sSubSup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ru-RU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</a:rPr>
                                    <m:t>Т</m:t>
                                  </m:r>
                                </m:e>
                                <m:sub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</a:rPr>
                                    <m:t>отл</m:t>
                                  </m:r>
                                </m:sub>
                                <m:sup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</a:rPr>
                                    <m:t>н</m:t>
                                  </m:r>
                                </m:sup>
                              </m:sSubSup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Т</m:t>
                              </m:r>
                            </m:e>
                            <m:sub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см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3200" b="1" dirty="0"/>
              </a:p>
              <a:p>
                <a:pPr marL="0" indent="0">
                  <a:buNone/>
                </a:pPr>
                <a:endParaRPr lang="ru-RU" sz="3200" b="1" dirty="0"/>
              </a:p>
              <a:p>
                <a:pPr marL="0" indent="0">
                  <a:buNone/>
                </a:pPr>
                <a:r>
                  <a:rPr lang="ru-RU" sz="3200" dirty="0"/>
                  <a:t>Сумма всех трех коэффициентов равна единице: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ru-RU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200" b="0" i="1" smtClean="0">
                                <a:latin typeface="Cambria Math" panose="02040503050406030204" pitchFamily="18" charset="0"/>
                              </a:rPr>
                              <m:t>К</m:t>
                            </m:r>
                          </m:e>
                          <m:sub>
                            <m:r>
                              <a:rPr lang="ru-RU" sz="3200" b="0" i="1" smtClean="0">
                                <a:latin typeface="Cambria Math" panose="02040503050406030204" pitchFamily="18" charset="0"/>
                              </a:rPr>
                              <m:t>исп</m:t>
                            </m:r>
                          </m:sub>
                        </m:sSub>
                        <m:r>
                          <a:rPr lang="ru-RU" sz="3200" b="1" i="1" smtClean="0">
                            <a:latin typeface="Cambria Math" panose="02040503050406030204" pitchFamily="18" charset="0"/>
                          </a:rPr>
                          <m:t>+ К</m:t>
                        </m:r>
                      </m:e>
                      <m:sub>
                        <m:r>
                          <a:rPr lang="ru-RU" sz="3200" b="1" i="1" smtClean="0">
                            <a:latin typeface="Cambria Math" panose="02040503050406030204" pitchFamily="18" charset="0"/>
                          </a:rPr>
                          <m:t>нтд</m:t>
                        </m:r>
                      </m:sub>
                    </m:sSub>
                    <m:r>
                      <a:rPr lang="ru-RU" sz="3200" b="1" i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ru-RU" sz="32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3200" b="1" i="1" smtClean="0">
                            <a:latin typeface="Cambria Math" panose="02040503050406030204" pitchFamily="18" charset="0"/>
                          </a:rPr>
                          <m:t>К</m:t>
                        </m:r>
                      </m:e>
                      <m:sub>
                        <m:r>
                          <a:rPr lang="ru-RU" sz="3200" b="1" i="1" smtClean="0">
                            <a:latin typeface="Cambria Math" panose="02040503050406030204" pitchFamily="18" charset="0"/>
                          </a:rPr>
                          <m:t>отп</m:t>
                        </m:r>
                      </m:sub>
                    </m:sSub>
                  </m:oMath>
                </a14:m>
                <a:r>
                  <a:rPr lang="ru-RU" sz="3200" dirty="0"/>
                  <a:t>= 1</a:t>
                </a:r>
              </a:p>
              <a:p>
                <a:pPr marL="0" indent="0" algn="ctr">
                  <a:buNone/>
                </a:pPr>
                <a:endParaRPr lang="ru-RU" sz="3200" b="1" dirty="0"/>
              </a:p>
              <a:p>
                <a:pPr marL="0" indent="0" algn="ctr">
                  <a:buNone/>
                </a:pPr>
                <a:r>
                  <a:rPr lang="ru-RU" sz="3200" dirty="0"/>
                  <a:t>После этого устанавливают причины потерь рабочего времени и разрабатывают мероприятия по их устранению. </a:t>
                </a:r>
                <a:endParaRPr lang="ru-RU" sz="3200" b="1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5600" y="721360"/>
                <a:ext cx="11470640" cy="6000115"/>
              </a:xfrm>
              <a:blipFill rotWithShape="0">
                <a:blip r:embed="rId2"/>
                <a:stretch>
                  <a:fillRect l="-1328" t="-2132" r="-18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0134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55600" y="721360"/>
                <a:ext cx="11470640" cy="6000115"/>
              </a:xfrm>
            </p:spPr>
            <p:txBody>
              <a:bodyPr>
                <a:normAutofit fontScale="92500"/>
              </a:bodyPr>
              <a:lstStyle/>
              <a:p>
                <a:pPr marL="0" indent="0" algn="just">
                  <a:buNone/>
                </a:pPr>
                <a:r>
                  <a:rPr lang="ru-RU" sz="3200" dirty="0"/>
                  <a:t>Возможное повышение производительности труда за счет устранения потерь рассчитывают по формулам: </a:t>
                </a:r>
              </a:p>
              <a:p>
                <a:pPr marL="0" indent="0" algn="just">
                  <a:buNone/>
                </a:pPr>
                <a:endParaRPr lang="ru-RU" sz="3200" dirty="0"/>
              </a:p>
              <a:p>
                <a:pPr marL="0" indent="0" algn="just">
                  <a:buNone/>
                </a:pPr>
                <a:endParaRPr lang="ru-RU" sz="3200" dirty="0"/>
              </a:p>
              <a:p>
                <a:pPr marL="514350" indent="-514350" algn="just">
                  <a:buAutoNum type="arabicPeriod"/>
                </a:pPr>
                <a:r>
                  <a:rPr lang="ru-RU" sz="3200" b="1" dirty="0"/>
                  <a:t>за счет устранения потерь по организационно-техническим причинам</a:t>
                </a:r>
                <a:r>
                  <a:rPr lang="ru-RU" sz="3200" dirty="0"/>
                  <a:t>:</a:t>
                </a:r>
              </a:p>
              <a:p>
                <a:pPr marL="514350" indent="-514350" algn="just">
                  <a:buAutoNum type="arabicPeriod"/>
                </a:pPr>
                <a:endParaRPr lang="ru-RU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ru-R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ПТ</m:t>
                          </m:r>
                        </m:e>
                        <m:sub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отп</m:t>
                          </m:r>
                        </m:sub>
                      </m:sSub>
                      <m:r>
                        <a:rPr lang="ru-R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Т</m:t>
                              </m:r>
                            </m:e>
                            <m:sub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нпп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Т</m:t>
                              </m:r>
                            </m:e>
                            <m:sub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оп</m:t>
                              </m:r>
                            </m:sub>
                            <m:sup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ф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ru-RU" sz="3200" dirty="0"/>
              </a:p>
              <a:p>
                <a:pPr marL="0" indent="0">
                  <a:buNone/>
                </a:pPr>
                <a:endParaRPr lang="ru-RU" sz="32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5600" y="721360"/>
                <a:ext cx="11470640" cy="6000115"/>
              </a:xfrm>
              <a:blipFill>
                <a:blip r:embed="rId2"/>
                <a:stretch>
                  <a:fillRect l="-1647" t="-2030" r="-16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6423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55600" y="721360"/>
                <a:ext cx="11470640" cy="60001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3200" dirty="0"/>
                  <a:t>2. </a:t>
                </a:r>
                <a:r>
                  <a:rPr lang="ru-RU" sz="3200" b="1" dirty="0"/>
                  <a:t>за счет устранения потерь по вине работника</a:t>
                </a:r>
                <a:r>
                  <a:rPr lang="ru-RU" sz="3200" dirty="0"/>
                  <a:t>: </a:t>
                </a:r>
              </a:p>
              <a:p>
                <a:endParaRPr lang="ru-RU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ru-R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ПТ</m:t>
                          </m:r>
                        </m:e>
                        <m:sub>
                          <m:r>
                            <a:rPr lang="ru-RU" sz="3200" b="0" i="1" smtClean="0">
                              <a:latin typeface="Cambria Math" panose="02040503050406030204" pitchFamily="18" charset="0"/>
                            </a:rPr>
                            <m:t>нтд</m:t>
                          </m:r>
                        </m:sub>
                      </m:sSub>
                      <m:r>
                        <a:rPr lang="ru-R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Т</m:t>
                              </m:r>
                            </m:e>
                            <m:sub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нтд</m:t>
                              </m:r>
                            </m:sub>
                          </m:sSub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ru-RU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</a:rPr>
                                    <m:t>Т</m:t>
                                  </m:r>
                                </m:e>
                                <m:sub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</a:rPr>
                                    <m:t>отл</m:t>
                                  </m:r>
                                </m:sub>
                                <m:sup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</a:rPr>
                                    <m:t>ф</m:t>
                                  </m:r>
                                </m:sup>
                              </m:sSubSup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ru-RU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</a:rPr>
                                    <m:t>Т</m:t>
                                  </m:r>
                                </m:e>
                                <m:sub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</a:rPr>
                                    <m:t>отл</m:t>
                                  </m:r>
                                </m:sub>
                                <m:sup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</a:rPr>
                                    <m:t>н</m:t>
                                  </m:r>
                                </m:sup>
                              </m:sSubSup>
                            </m:e>
                          </m:d>
                        </m:num>
                        <m:den>
                          <m:sSubSup>
                            <m:sSubSupPr>
                              <m:ctrlP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Т</m:t>
                              </m:r>
                            </m:e>
                            <m:sub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оп</m:t>
                              </m:r>
                            </m:sub>
                            <m:sup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ф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ru-RU" sz="3200" dirty="0"/>
              </a:p>
              <a:p>
                <a:pPr marL="0" indent="0">
                  <a:buNone/>
                </a:pPr>
                <a:endParaRPr lang="ru-RU" sz="3200" dirty="0"/>
              </a:p>
              <a:p>
                <a:pPr marL="0" indent="0">
                  <a:buNone/>
                </a:pPr>
                <a:r>
                  <a:rPr lang="ru-RU" sz="3200" dirty="0"/>
                  <a:t>3. </a:t>
                </a:r>
                <a:r>
                  <a:rPr lang="ru-RU" sz="3200" b="1" dirty="0"/>
                  <a:t>за счет устранения всех потерь</a:t>
                </a:r>
                <a:r>
                  <a:rPr lang="ru-RU" sz="3200" dirty="0"/>
                  <a:t>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ru-R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ПТ</m:t>
                          </m:r>
                        </m:e>
                        <m:sub>
                          <m:r>
                            <a:rPr lang="ru-R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общ</m:t>
                          </m:r>
                        </m:sub>
                      </m:sSub>
                      <m:r>
                        <a:rPr lang="ru-R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Т</m:t>
                              </m:r>
                            </m:e>
                            <m:sub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оп</m:t>
                              </m:r>
                            </m:sub>
                            <m:sup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н</m:t>
                              </m:r>
                            </m:sup>
                          </m:sSubSup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Т</m:t>
                              </m:r>
                            </m:e>
                            <m:sub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оп</m:t>
                              </m:r>
                            </m:sub>
                            <m:sup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  <m:t>ф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Т</m:t>
                              </m:r>
                            </m:e>
                            <m:sub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оп</m:t>
                              </m:r>
                            </m:sub>
                            <m:sup>
                              <m:r>
                                <a:rPr lang="ru-RU" sz="3200" b="0" i="1" smtClean="0">
                                  <a:latin typeface="Cambria Math" panose="02040503050406030204" pitchFamily="18" charset="0"/>
                                </a:rPr>
                                <m:t>ф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5600" y="721360"/>
                <a:ext cx="11470640" cy="6000115"/>
              </a:xfrm>
              <a:blipFill rotWithShape="0">
                <a:blip r:embed="rId2"/>
                <a:stretch>
                  <a:fillRect l="-1328" t="-21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8965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Завершается анализ </a:t>
            </a:r>
            <a:r>
              <a:rPr lang="ru-RU" sz="3200" dirty="0" err="1"/>
              <a:t>ФРД</a:t>
            </a:r>
            <a:r>
              <a:rPr lang="ru-RU" sz="3200" dirty="0"/>
              <a:t> расчетом экономической эффективности предложенных мероприятий по устранению потерь рабочего времени. 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При групповой и бригадной </a:t>
            </a:r>
            <a:r>
              <a:rPr lang="ru-RU" sz="3200" dirty="0" err="1"/>
              <a:t>ФРВ</a:t>
            </a:r>
            <a:r>
              <a:rPr lang="ru-RU" sz="3200" dirty="0"/>
              <a:t> наблюдение ведется одновременно за несколькими исполнителями. </a:t>
            </a:r>
            <a:endParaRPr lang="en-US" sz="3200" dirty="0"/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При бригадной </a:t>
            </a:r>
            <a:r>
              <a:rPr lang="ru-RU" sz="3200" dirty="0" err="1"/>
              <a:t>ФРВ</a:t>
            </a:r>
            <a:r>
              <a:rPr lang="ru-RU" sz="3200" dirty="0"/>
              <a:t> кроме выявления потерь рабочего времени можно изучить согласованность действий всех членов бригады, установить степень загруженности каждого рабочего в течение смены, определить оптимальную численность бригады.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3061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3200" b="1" dirty="0"/>
              <a:t>Фотография времени использования оборудования </a:t>
            </a:r>
            <a:r>
              <a:rPr lang="ru-RU" sz="3200" dirty="0"/>
              <a:t>− это наблюдение за работой оборудования в целях выявления простоев в работе оборудования и их причин, а также разработки мероприятий по лучшему использованию имеющегося оборудования.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712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1. Классификация методов изучения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/>
              <a:t>В соответствии с поставленными задачами различают два основных метода изучения затрат рабочего времени: </a:t>
            </a:r>
          </a:p>
          <a:p>
            <a:pPr marL="0" indent="0" algn="just">
              <a:buNone/>
            </a:pPr>
            <a:endParaRPr lang="ru-RU" sz="3200" dirty="0"/>
          </a:p>
          <a:p>
            <a:pPr algn="just">
              <a:buFontTx/>
              <a:buChar char="-"/>
            </a:pPr>
            <a:r>
              <a:rPr lang="ru-RU" sz="3200" dirty="0"/>
              <a:t>метод непосредственных замеров; </a:t>
            </a:r>
          </a:p>
          <a:p>
            <a:pPr algn="just">
              <a:buFontTx/>
              <a:buChar char="-"/>
            </a:pPr>
            <a:endParaRPr lang="ru-RU" sz="3200" dirty="0"/>
          </a:p>
          <a:p>
            <a:pPr marL="0" indent="0" algn="just">
              <a:buNone/>
            </a:pPr>
            <a:r>
              <a:rPr lang="ru-RU" sz="3200" dirty="0"/>
              <a:t>- метод моментных наблюдений. </a:t>
            </a:r>
          </a:p>
          <a:p>
            <a:pPr marL="0" indent="0" algn="just">
              <a:buNone/>
            </a:pP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4946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200" dirty="0"/>
              <a:t>Фотография времени использования оборудования проводится </a:t>
            </a:r>
            <a:r>
              <a:rPr lang="ru-RU" sz="3200" b="1" dirty="0"/>
              <a:t>в машинных, автоматизированных и аппаратурных производствах</a:t>
            </a:r>
            <a:r>
              <a:rPr lang="ru-RU" sz="3200" dirty="0"/>
              <a:t>. </a:t>
            </a:r>
            <a:endParaRPr lang="en-US" sz="3200" dirty="0"/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Цель ее состоит в установлении степени загрузки и рациональности использования оборудования, а также в выявлении излишних производственных мощностей. 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Наблюдение проводится с использованием любого метода, применяемого при фотографировании рабочего времени работников; аналогично выполняется и обработка результатов наблюдения.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414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2. Фотография рабочего времени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/>
              <a:t>Фотография производственного процесса </a:t>
            </a:r>
            <a:r>
              <a:rPr lang="ru-RU" sz="3200" dirty="0"/>
              <a:t>− это двустороннее наблюдение, во время которого изучается время использования оборудования и рабочее время работника, занятого на этом оборудовании. 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Чаше всего такой вид фотографирования проводится на аппаратурных производствах и заключается в регистрации затрат времени на выполнение отдельных элементов </a:t>
            </a:r>
            <a:r>
              <a:rPr lang="ru-RU" sz="3200" b="1" dirty="0"/>
              <a:t>раздельно для работника и для оборудования</a:t>
            </a:r>
            <a:r>
              <a:rPr lang="ru-RU" sz="3200" dirty="0"/>
              <a:t>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2834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3</a:t>
            </a:r>
            <a:r>
              <a:rPr lang="ru-RU" sz="2000" b="1" dirty="0">
                <a:solidFill>
                  <a:srgbClr val="FF0000"/>
                </a:solidFill>
              </a:rPr>
              <a:t>. </a:t>
            </a:r>
            <a:r>
              <a:rPr lang="ru-RU" sz="2000" b="1" dirty="0" err="1">
                <a:solidFill>
                  <a:srgbClr val="FF0000"/>
                </a:solidFill>
              </a:rPr>
              <a:t>Самофотография</a:t>
            </a:r>
            <a:r>
              <a:rPr lang="ru-RU" sz="2000" b="1" dirty="0">
                <a:solidFill>
                  <a:srgbClr val="FF0000"/>
                </a:solidFill>
              </a:rPr>
              <a:t> рабочего времени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Autofit/>
          </a:bodyPr>
          <a:lstStyle/>
          <a:p>
            <a:pPr algn="just"/>
            <a:r>
              <a:rPr lang="ru-RU" sz="3200" dirty="0" err="1"/>
              <a:t>Самофотография</a:t>
            </a:r>
            <a:r>
              <a:rPr lang="ru-RU" sz="3200" dirty="0"/>
              <a:t> рабочего времени проводится самим работником.</a:t>
            </a:r>
          </a:p>
          <a:p>
            <a:pPr algn="just"/>
            <a:endParaRPr lang="ru-RU" sz="3200" dirty="0"/>
          </a:p>
          <a:p>
            <a:pPr algn="just"/>
            <a:endParaRPr lang="ru-RU" sz="3200" dirty="0"/>
          </a:p>
          <a:p>
            <a:pPr algn="just"/>
            <a:r>
              <a:rPr lang="ru-RU" sz="3200" dirty="0" err="1"/>
              <a:t>Самофотография</a:t>
            </a:r>
            <a:r>
              <a:rPr lang="ru-RU" sz="3200" dirty="0"/>
              <a:t> − это регистрация самим работником собственных временных затрат, в том числе и нерациональных, с указанием их причин. </a:t>
            </a:r>
          </a:p>
          <a:p>
            <a:pPr algn="just"/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1832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en-US" sz="2000" dirty="0"/>
              <a:t>3</a:t>
            </a:r>
            <a:r>
              <a:rPr lang="ru-RU" sz="2000" dirty="0"/>
              <a:t>. </a:t>
            </a:r>
            <a:r>
              <a:rPr lang="ru-RU" sz="2000" dirty="0" err="1"/>
              <a:t>Самофотография</a:t>
            </a:r>
            <a:r>
              <a:rPr lang="ru-RU" sz="2000" dirty="0"/>
              <a:t> рабочего времени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/>
              <a:t>Материалы </a:t>
            </a:r>
            <a:r>
              <a:rPr lang="ru-RU" sz="3200" dirty="0" err="1"/>
              <a:t>самофотографий</a:t>
            </a:r>
            <a:r>
              <a:rPr lang="ru-RU" sz="3200" dirty="0"/>
              <a:t> систематизируются в соответствии с принятой классификацией потерь рабочего времени. </a:t>
            </a:r>
          </a:p>
          <a:p>
            <a:pPr algn="just">
              <a:lnSpc>
                <a:spcPct val="150000"/>
              </a:lnSpc>
            </a:pPr>
            <a:endParaRPr lang="ru-RU" sz="3200" dirty="0"/>
          </a:p>
          <a:p>
            <a:pPr algn="just">
              <a:lnSpc>
                <a:spcPct val="150000"/>
              </a:lnSpc>
            </a:pPr>
            <a:r>
              <a:rPr lang="ru-RU" sz="3200" dirty="0"/>
              <a:t>По сводной карте данных </a:t>
            </a:r>
            <a:r>
              <a:rPr lang="ru-RU" sz="3200" dirty="0" err="1"/>
              <a:t>самофотографий</a:t>
            </a:r>
            <a:r>
              <a:rPr lang="ru-RU" sz="3200" dirty="0"/>
              <a:t> определяется </a:t>
            </a:r>
            <a:r>
              <a:rPr lang="ru-RU" sz="3200" b="1" dirty="0"/>
              <a:t>величина потерь по независящим от работника причинам </a:t>
            </a:r>
            <a:r>
              <a:rPr lang="ru-RU" sz="3200" dirty="0"/>
              <a:t>и их доля во времени наблюдения.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8420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en-US" sz="2000" dirty="0"/>
              <a:t>3</a:t>
            </a:r>
            <a:r>
              <a:rPr lang="ru-RU" sz="2000" dirty="0"/>
              <a:t>. </a:t>
            </a:r>
            <a:r>
              <a:rPr lang="ru-RU" sz="2000" dirty="0" err="1"/>
              <a:t>Самофотография</a:t>
            </a:r>
            <a:r>
              <a:rPr lang="ru-RU" sz="2000" dirty="0"/>
              <a:t> рабочего времени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Проводить </a:t>
            </a:r>
            <a:r>
              <a:rPr lang="ru-RU" sz="3200" dirty="0" err="1"/>
              <a:t>самофотографию</a:t>
            </a:r>
            <a:r>
              <a:rPr lang="ru-RU" sz="3200" dirty="0"/>
              <a:t> целесообразно совместно с массовой </a:t>
            </a:r>
            <a:r>
              <a:rPr lang="ru-RU" sz="3200" dirty="0" err="1"/>
              <a:t>ФРВ</a:t>
            </a:r>
            <a:r>
              <a:rPr lang="ru-RU" sz="3200" dirty="0"/>
              <a:t>. 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 err="1"/>
              <a:t>Самофотография</a:t>
            </a:r>
            <a:r>
              <a:rPr lang="ru-RU" sz="3200" dirty="0"/>
              <a:t> применяется для изучения перерывов в работе и выявления причин их возникновения (</a:t>
            </a:r>
            <a:r>
              <a:rPr lang="ru-RU" sz="3200" b="1" dirty="0"/>
              <a:t>по мнению самих исполнителей</a:t>
            </a:r>
            <a:r>
              <a:rPr lang="ru-RU" sz="3200" dirty="0"/>
              <a:t>). 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Цель </a:t>
            </a:r>
            <a:r>
              <a:rPr lang="ru-RU" sz="3200" dirty="0" err="1"/>
              <a:t>самофотографии</a:t>
            </a:r>
            <a:r>
              <a:rPr lang="ru-RU" sz="3200" dirty="0"/>
              <a:t> состоит в совершенствовании организации труда и обеспечении более эффективного использования рабочего времени.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8751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</a:rPr>
              <a:t>4. Хронометраж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/>
              <a:t>Хронометраж</a:t>
            </a:r>
            <a:r>
              <a:rPr lang="ru-RU" sz="3200" dirty="0"/>
              <a:t> представляет собой изучение затрат рабочего времени на выполнение </a:t>
            </a:r>
            <a:r>
              <a:rPr lang="ru-RU" sz="3200" b="1" dirty="0"/>
              <a:t>операции и ее элементов </a:t>
            </a:r>
            <a:r>
              <a:rPr lang="ru-RU" sz="3200" dirty="0"/>
              <a:t>с помощью сплошных, выборочных или цикловых замеров повторяющихся элементов операции, действий по обслуживанию рабочего места, агрегата и др. 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Объект хронометражных наблюдений зависит от цели исследования.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8147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4. Хронометраж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3200" b="1" dirty="0"/>
              <a:t>Цели хронометражных наблюдений</a:t>
            </a:r>
            <a:r>
              <a:rPr lang="ru-RU" sz="3200" dirty="0"/>
              <a:t>: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ru-RU" sz="3200" dirty="0"/>
              <a:t>определение нормы времени на операцию или ее элемент;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ru-RU" sz="3200" dirty="0"/>
              <a:t>проверка и уточнение применяемых норм;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ru-RU" sz="3200" dirty="0"/>
              <a:t>получение материалов для разработки нормативов;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ru-RU" sz="3200" dirty="0"/>
              <a:t>изучение передовых методов и приемов работы;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ru-RU" sz="3200" dirty="0"/>
              <a:t>выявление причин невыполнения норм.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473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4. Хронометраж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Хронометражные наблюдения требуют разделения производственной операции на отдельные элементы (приемы, действия), количество которых зависит от типа производства. 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При этом анализируют, все ли они необходимы и рациональна ли их последовательность выполнения.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0176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4. Хронометраж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После того как операция разделена, определяют </a:t>
            </a:r>
            <a:r>
              <a:rPr lang="ru-RU" sz="3200" b="1" dirty="0"/>
              <a:t>фиксажные точки </a:t>
            </a:r>
            <a:r>
              <a:rPr lang="ru-RU" sz="3200" dirty="0"/>
              <a:t>− </a:t>
            </a:r>
            <a:r>
              <a:rPr lang="ru-RU" sz="3200" u="sng" dirty="0"/>
              <a:t>четко выраженные моменты начала и окончания каждого элемента операции</a:t>
            </a:r>
            <a:r>
              <a:rPr lang="ru-RU" sz="3200" dirty="0"/>
              <a:t>. 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При проведении непрерывного хронометража с записью показаний по текущему времени </a:t>
            </a:r>
            <a:r>
              <a:rPr lang="ru-RU" sz="3200" b="1" dirty="0"/>
              <a:t>начальная фиксажная точка определяется </a:t>
            </a:r>
            <a:r>
              <a:rPr lang="ru-RU" sz="3200" b="1" u="sng" dirty="0"/>
              <a:t>только для первого элемента операции</a:t>
            </a:r>
            <a:r>
              <a:rPr lang="ru-RU" sz="3200" dirty="0"/>
              <a:t>; для остальных операций начальной будет </a:t>
            </a:r>
            <a:r>
              <a:rPr lang="ru-RU" sz="3200" b="1" dirty="0"/>
              <a:t>конечная фиксажная точка предыдущего элемента</a:t>
            </a:r>
            <a:r>
              <a:rPr lang="ru-RU" sz="3200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2740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4. Хронометраж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Число наблюдений будет зависеть от заданной точности наблюдения или от нормативного </a:t>
            </a:r>
            <a:r>
              <a:rPr lang="ru-RU" sz="3200" b="1" dirty="0"/>
              <a:t>коэффициента устойчивости  </a:t>
            </a:r>
            <a:r>
              <a:rPr lang="ru-RU" sz="3200" b="1" dirty="0" err="1"/>
              <a:t>хроноряда</a:t>
            </a:r>
            <a:endParaRPr lang="ru-RU" sz="3200" b="1" dirty="0"/>
          </a:p>
          <a:p>
            <a:pPr algn="just"/>
            <a:r>
              <a:rPr lang="ru-RU" sz="3200" b="1" dirty="0" err="1"/>
              <a:t>Хроноряд</a:t>
            </a:r>
            <a:r>
              <a:rPr lang="ru-RU" sz="3200" dirty="0"/>
              <a:t> − это ряд значений продолжительности элемента во всех проведенных замерах. </a:t>
            </a:r>
          </a:p>
          <a:p>
            <a:pPr algn="just"/>
            <a:r>
              <a:rPr lang="ru-RU" sz="3200" b="1" dirty="0"/>
              <a:t>Коэффициент устойчивости </a:t>
            </a:r>
            <a:r>
              <a:rPr lang="ru-RU" sz="3200" b="1" dirty="0" err="1"/>
              <a:t>хроноряда</a:t>
            </a:r>
            <a:r>
              <a:rPr lang="ru-RU" sz="3200" b="1" dirty="0"/>
              <a:t> </a:t>
            </a:r>
            <a:r>
              <a:rPr lang="ru-RU" sz="3200" dirty="0"/>
              <a:t>показывает пределы продолжительности элемента операции в </a:t>
            </a:r>
            <a:r>
              <a:rPr lang="ru-RU" sz="3200" dirty="0" err="1"/>
              <a:t>хроноряде</a:t>
            </a:r>
            <a:r>
              <a:rPr lang="ru-RU" sz="3200" dirty="0"/>
              <a:t>. </a:t>
            </a:r>
          </a:p>
          <a:p>
            <a:pPr algn="just"/>
            <a:r>
              <a:rPr lang="ru-RU" dirty="0"/>
              <a:t>Например, нормативный коэффициент устойчивости 1,15 означает, что максимальный разброс значений в </a:t>
            </a:r>
            <a:r>
              <a:rPr lang="ru-RU" dirty="0" err="1"/>
              <a:t>хроноряду</a:t>
            </a:r>
            <a:r>
              <a:rPr lang="ru-RU" dirty="0"/>
              <a:t> не должен превышать минимальные значения более чем на 15%. </a:t>
            </a:r>
          </a:p>
          <a:p>
            <a:pPr algn="just"/>
            <a:r>
              <a:rPr lang="ru-RU" sz="3200" dirty="0"/>
              <a:t>Данный коэффициент зависит от уровня механизации работ, типа производства и длительности операции.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421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1. Классификация методов изучения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i="1" dirty="0"/>
              <a:t>Метод непосредственных замеров </a:t>
            </a:r>
            <a:endParaRPr lang="ru-RU" sz="3200" dirty="0"/>
          </a:p>
          <a:p>
            <a:pPr algn="just"/>
            <a:r>
              <a:rPr lang="ru-RU" sz="3200" dirty="0"/>
              <a:t>Данный метод заключается в непрерывном наблюдении за трудовым процессом, операцией, ее составными элементами и фиксации продолжительности выполнения отдельных элементов операции. </a:t>
            </a:r>
          </a:p>
          <a:p>
            <a:pPr algn="just"/>
            <a:r>
              <a:rPr lang="ru-RU" sz="3200" dirty="0"/>
              <a:t>Данный метод позволяет изучать приемы и методы работы, последовательность выполнения ее элементов, а также дает наиболее полное представление о процессе труда. Кроме того, он дает возможность получать данные по отдельным операциям и рабочим местам.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83200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4. Хронометраж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Зафиксированные в ходе наблюдения данные заносятся в </a:t>
            </a:r>
            <a:r>
              <a:rPr lang="ru-RU" sz="3200" b="1" dirty="0"/>
              <a:t>хронометражную карту</a:t>
            </a:r>
            <a:r>
              <a:rPr lang="ru-RU" sz="3200" dirty="0"/>
              <a:t>. 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При сплошном хронометраже в </a:t>
            </a:r>
            <a:r>
              <a:rPr lang="ru-RU" sz="3200" dirty="0" err="1"/>
              <a:t>хронокарте</a:t>
            </a:r>
            <a:r>
              <a:rPr lang="ru-RU" sz="3200" dirty="0"/>
              <a:t> отмечаются </a:t>
            </a:r>
            <a:r>
              <a:rPr lang="ru-RU" sz="3200" b="1" dirty="0"/>
              <a:t>показания текущего времени окончания каждого элемента</a:t>
            </a:r>
            <a:r>
              <a:rPr lang="ru-RU" sz="3200" dirty="0"/>
              <a:t>, при выборочном – </a:t>
            </a:r>
            <a:r>
              <a:rPr lang="ru-RU" sz="3200" b="1" dirty="0"/>
              <a:t>фиксируется продолжительность каждого элемента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8912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4. Хронометраж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Проводя хронометраж, наблюдатель записывает в листе хронометража </a:t>
            </a:r>
            <a:r>
              <a:rPr lang="ru-RU" sz="3200" b="1" dirty="0"/>
              <a:t>текущее время</a:t>
            </a:r>
            <a:r>
              <a:rPr lang="ru-RU" sz="3200" dirty="0"/>
              <a:t>. 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Если во время наблюдения возникают ошибки или перерывы, то они фиксируются с указанием причин в специальном разделе </a:t>
            </a:r>
            <a:r>
              <a:rPr lang="ru-RU" sz="3200" dirty="0" err="1"/>
              <a:t>хронокарты</a:t>
            </a:r>
            <a:r>
              <a:rPr lang="ru-RU" sz="3200" dirty="0"/>
              <a:t>. </a:t>
            </a:r>
          </a:p>
          <a:p>
            <a:pPr algn="just"/>
            <a:r>
              <a:rPr lang="ru-RU" sz="3200" dirty="0"/>
              <a:t>Дефектные замеры при обработке исключаются.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08100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4. Хронометраж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/>
              <a:t>После проведения наблюдения приступают к </a:t>
            </a:r>
            <a:r>
              <a:rPr lang="ru-RU" sz="3200" b="1" dirty="0"/>
              <a:t>обработке результатов</a:t>
            </a:r>
            <a:r>
              <a:rPr lang="ru-RU" sz="3200" dirty="0"/>
              <a:t>. </a:t>
            </a:r>
          </a:p>
          <a:p>
            <a:pPr marL="0" indent="0" algn="just">
              <a:buNone/>
            </a:pPr>
            <a:endParaRPr lang="ru-RU" sz="3200" dirty="0"/>
          </a:p>
          <a:p>
            <a:pPr algn="just">
              <a:lnSpc>
                <a:spcPct val="150000"/>
              </a:lnSpc>
            </a:pPr>
            <a:r>
              <a:rPr lang="ru-RU" sz="3200" dirty="0"/>
              <a:t>При сплошном хронометраже ее начинают с </a:t>
            </a:r>
            <a:r>
              <a:rPr lang="ru-RU" sz="3200" b="1" dirty="0"/>
              <a:t>определения продолжительности каждого элемента</a:t>
            </a:r>
            <a:r>
              <a:rPr lang="ru-RU" sz="3200" dirty="0"/>
              <a:t>: </a:t>
            </a:r>
            <a:r>
              <a:rPr lang="ru-RU" sz="3200" u="sng" dirty="0"/>
              <a:t>из текущего времени окончания каждого элемента вычитается текущее время окончания предыдущего элемента</a:t>
            </a:r>
            <a:r>
              <a:rPr lang="ru-RU" sz="3200" dirty="0"/>
              <a:t>, отсчет начинается с нуля.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47898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4. Хронометраж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ru-RU" sz="3200" dirty="0"/>
              <a:t>При переходе к обработке данных следующего замера </a:t>
            </a:r>
            <a:r>
              <a:rPr lang="ru-RU" sz="3200" u="sng" dirty="0"/>
              <a:t>из текущего времени окончания первого элемента во втором замере вычитается текущее время окончания последнего элемента в первом замере</a:t>
            </a:r>
            <a:r>
              <a:rPr lang="ru-RU" sz="3200" dirty="0"/>
              <a:t>. 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После проведения всех расчетов для каждого элемента получают хронометражный ряд. </a:t>
            </a:r>
            <a:endParaRPr lang="en-US" sz="3200" dirty="0"/>
          </a:p>
          <a:p>
            <a:pPr algn="just"/>
            <a:endParaRPr lang="ru-RU" sz="3200" dirty="0"/>
          </a:p>
          <a:p>
            <a:pPr algn="just"/>
            <a:r>
              <a:rPr lang="ru-RU" sz="3200" b="1" dirty="0"/>
              <a:t>Количество </a:t>
            </a:r>
            <a:r>
              <a:rPr lang="ru-RU" sz="3200" b="1" dirty="0" err="1"/>
              <a:t>хронорядов</a:t>
            </a:r>
            <a:r>
              <a:rPr lang="ru-RU" sz="3200" b="1" dirty="0"/>
              <a:t> соответствует количеству элементов операции</a:t>
            </a:r>
            <a:r>
              <a:rPr lang="ru-RU" sz="3200" dirty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2724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4. Хронометраж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Следующий этап − </a:t>
            </a:r>
            <a:r>
              <a:rPr lang="ru-RU" sz="3200" b="1" dirty="0"/>
              <a:t>проверка устойчивости </a:t>
            </a:r>
            <a:r>
              <a:rPr lang="ru-RU" sz="3200" b="1" dirty="0" err="1"/>
              <a:t>хронорядов</a:t>
            </a:r>
            <a:r>
              <a:rPr lang="ru-RU" sz="3200" dirty="0"/>
              <a:t>. </a:t>
            </a:r>
          </a:p>
          <a:p>
            <a:pPr algn="just"/>
            <a:r>
              <a:rPr lang="ru-RU" sz="3200" dirty="0"/>
              <a:t>Ее цель заключается в определении качества наблюдений и соответствия полученных данных требуемой точности. </a:t>
            </a:r>
          </a:p>
          <a:p>
            <a:pPr algn="just"/>
            <a:r>
              <a:rPr lang="ru-RU" sz="3200" dirty="0"/>
              <a:t>Для этого по данным </a:t>
            </a:r>
            <a:r>
              <a:rPr lang="ru-RU" sz="3200" dirty="0" err="1"/>
              <a:t>хронокарты</a:t>
            </a:r>
            <a:r>
              <a:rPr lang="ru-RU" sz="3200" dirty="0"/>
              <a:t> рассчитывается фактический коэффициент устойчивости путем деления максимальной продолжительности элемента во всех замерах на его минимальную продолжительность:</a:t>
            </a:r>
          </a:p>
          <a:p>
            <a:pPr algn="just"/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44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6439" y="4572000"/>
            <a:ext cx="2542507" cy="141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7680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4. Хронометраж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200" dirty="0"/>
              <a:t>Полученный коэффициент должен быть меньше или равен нормативному (выбранному из таблицы для данного вида работ). </a:t>
            </a:r>
          </a:p>
          <a:p>
            <a:pPr algn="just"/>
            <a:r>
              <a:rPr lang="ru-RU" sz="3200" dirty="0"/>
              <a:t>В этом случае </a:t>
            </a:r>
            <a:r>
              <a:rPr lang="ru-RU" sz="3200" dirty="0" err="1"/>
              <a:t>хроноряд</a:t>
            </a:r>
            <a:r>
              <a:rPr lang="ru-RU" sz="3200" dirty="0"/>
              <a:t> считается </a:t>
            </a:r>
            <a:r>
              <a:rPr lang="ru-RU" sz="3200" b="1" dirty="0"/>
              <a:t>устойчивым</a:t>
            </a:r>
            <a:r>
              <a:rPr lang="ru-RU" sz="3200" dirty="0"/>
              <a:t>. </a:t>
            </a:r>
          </a:p>
          <a:p>
            <a:pPr algn="just"/>
            <a:r>
              <a:rPr lang="ru-RU" sz="3200" dirty="0"/>
              <a:t>Если фактический коэффициент превышает нормативный, то </a:t>
            </a:r>
            <a:r>
              <a:rPr lang="ru-RU" sz="3200" b="1" dirty="0"/>
              <a:t>исключается максимальный или минимальный замер </a:t>
            </a:r>
            <a:r>
              <a:rPr lang="ru-RU" sz="3200" dirty="0"/>
              <a:t>и производится повторный расчет фактического коэффициента. </a:t>
            </a:r>
          </a:p>
          <a:p>
            <a:pPr algn="just"/>
            <a:r>
              <a:rPr lang="ru-RU" sz="3200" dirty="0"/>
              <a:t>Если требуемое соотношение снова не выдерживается, </a:t>
            </a:r>
            <a:r>
              <a:rPr lang="ru-RU" sz="3200" b="1" dirty="0"/>
              <a:t>повторяют очистку </a:t>
            </a:r>
            <a:r>
              <a:rPr lang="ru-RU" sz="3200" b="1" dirty="0" err="1"/>
              <a:t>хроноряда</a:t>
            </a:r>
            <a:r>
              <a:rPr lang="ru-RU" sz="3200" dirty="0"/>
              <a:t>. </a:t>
            </a:r>
          </a:p>
          <a:p>
            <a:pPr algn="just"/>
            <a:r>
              <a:rPr lang="ru-RU" sz="3200" dirty="0"/>
              <a:t>При этом количество отброшенных замеров в ходе проведения чистки </a:t>
            </a:r>
            <a:r>
              <a:rPr lang="ru-RU" sz="3200" dirty="0" err="1"/>
              <a:t>хронорядов</a:t>
            </a:r>
            <a:r>
              <a:rPr lang="ru-RU" sz="3200" dirty="0"/>
              <a:t> не должно превышать </a:t>
            </a:r>
            <a:r>
              <a:rPr lang="ru-RU" sz="3200" b="1" dirty="0"/>
              <a:t>15%</a:t>
            </a:r>
            <a:r>
              <a:rPr lang="ru-RU" sz="3200" dirty="0"/>
              <a:t> от их общего числа.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5701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4. Хронометраж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Далее в </a:t>
            </a:r>
            <a:r>
              <a:rPr lang="ru-RU" sz="3200" dirty="0" err="1"/>
              <a:t>хронокарту</a:t>
            </a:r>
            <a:r>
              <a:rPr lang="ru-RU" sz="3200" dirty="0"/>
              <a:t> записывается суммарная </a:t>
            </a:r>
            <a:r>
              <a:rPr lang="ru-RU" sz="3200" b="1" dirty="0"/>
              <a:t>продолжительность всех оставшихся замеров </a:t>
            </a:r>
            <a:r>
              <a:rPr lang="ru-RU" sz="3200" dirty="0"/>
              <a:t>и их количество по каждому элементу операции. 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Рассчитывается </a:t>
            </a:r>
            <a:r>
              <a:rPr lang="ru-RU" sz="3200" b="1" dirty="0"/>
              <a:t>средняя продолжительность каждого элемента операции </a:t>
            </a:r>
            <a:r>
              <a:rPr lang="ru-RU" sz="3200" dirty="0"/>
              <a:t>путем </a:t>
            </a:r>
            <a:r>
              <a:rPr lang="ru-RU" sz="3200" u="sng" dirty="0"/>
              <a:t>деления суммарной продолжительности замеров на число годных замеров</a:t>
            </a:r>
            <a:r>
              <a:rPr lang="ru-RU" sz="3200" dirty="0"/>
              <a:t>. 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В результате суммирования средней продолжительности всех элементов операции получается </a:t>
            </a:r>
            <a:r>
              <a:rPr lang="ru-RU" sz="3200" b="1" dirty="0"/>
              <a:t>продолжительность операции в целом</a:t>
            </a:r>
            <a:r>
              <a:rPr lang="ru-RU" sz="3200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2148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4. Хронометраж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200" dirty="0"/>
              <a:t>Следующий этап − анализ и использование итогов наблюдения. В данном случае требуется установить излишние затраты рабочего времени, их причины, наметить пути снижения нерациональных затрат. </a:t>
            </a:r>
          </a:p>
          <a:p>
            <a:pPr marL="0" indent="0" algn="just">
              <a:buNone/>
            </a:pPr>
            <a:endParaRPr lang="ru-RU" sz="3200" dirty="0"/>
          </a:p>
          <a:p>
            <a:pPr marL="0" indent="0" algn="just">
              <a:buNone/>
            </a:pPr>
            <a:r>
              <a:rPr lang="ru-RU" sz="3200" dirty="0"/>
              <a:t>Кроме того, по данным хронометража можно установить штучное время:</a:t>
            </a:r>
          </a:p>
          <a:p>
            <a:pPr marL="0" indent="0" algn="just">
              <a:buNone/>
            </a:pPr>
            <a:endParaRPr lang="ru-RU" sz="3200" dirty="0"/>
          </a:p>
          <a:p>
            <a:pPr marL="0" indent="0" algn="just">
              <a:buNone/>
            </a:pPr>
            <a:endParaRPr lang="ru-RU" sz="3200" dirty="0"/>
          </a:p>
          <a:p>
            <a:pPr marL="0" indent="0" algn="just">
              <a:buNone/>
            </a:pPr>
            <a:r>
              <a:rPr lang="ru-RU" sz="3200" dirty="0"/>
              <a:t>где − </a:t>
            </a:r>
            <a:r>
              <a:rPr lang="ru-RU" sz="3200" dirty="0" err="1"/>
              <a:t>Т</a:t>
            </a:r>
            <a:r>
              <a:rPr lang="ru-RU" sz="3200" baseline="-25000" dirty="0" err="1"/>
              <a:t>о.отл</a:t>
            </a:r>
            <a:r>
              <a:rPr lang="ru-RU" sz="3200" dirty="0"/>
              <a:t> сумма времени на обслуживание рабочего места и времени на отдых и личные надобности, % от оперативного времени</a:t>
            </a:r>
          </a:p>
          <a:p>
            <a:pPr algn="just"/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47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7480" y="3972560"/>
            <a:ext cx="3786520" cy="117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1482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4. Хронометраж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r>
              <a:rPr lang="ru-RU" sz="3200" dirty="0"/>
              <a:t>Норма оперативного времени составит:</a:t>
            </a:r>
          </a:p>
          <a:p>
            <a:endParaRPr lang="ru-RU" sz="3200" dirty="0"/>
          </a:p>
          <a:p>
            <a:endParaRPr lang="ru-RU" sz="3200" dirty="0"/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r>
              <a:rPr lang="ru-RU" sz="3200" dirty="0"/>
              <a:t>где </a:t>
            </a:r>
            <a:r>
              <a:rPr lang="ru-RU" sz="3200" dirty="0" err="1"/>
              <a:t>Т</a:t>
            </a:r>
            <a:r>
              <a:rPr lang="ru-RU" sz="3200" baseline="-25000" dirty="0" err="1"/>
              <a:t>м</a:t>
            </a:r>
            <a:r>
              <a:rPr lang="ru-RU" sz="3200" dirty="0"/>
              <a:t>− время машинное; </a:t>
            </a:r>
          </a:p>
          <a:p>
            <a:pPr marL="0" indent="0">
              <a:buNone/>
            </a:pPr>
            <a:r>
              <a:rPr lang="ru-RU" sz="3200" dirty="0" err="1"/>
              <a:t>Т</a:t>
            </a:r>
            <a:r>
              <a:rPr lang="ru-RU" sz="3200" baseline="-25000" dirty="0" err="1"/>
              <a:t>в</a:t>
            </a:r>
            <a:r>
              <a:rPr lang="ru-RU" sz="3200" dirty="0"/>
              <a:t>− время вспомогательное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48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4080" y="2015080"/>
            <a:ext cx="3896984" cy="135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05563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4. Хронометраж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Зная норму штучного времени, продолжительность подготовительно-заключительного времени и смены, можно определить сменную норму выработки одного работника:</a:t>
            </a:r>
          </a:p>
          <a:p>
            <a:pPr algn="just"/>
            <a:endParaRPr lang="ru-RU" sz="3200" dirty="0"/>
          </a:p>
          <a:p>
            <a:pPr algn="just"/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49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1558" y="3129280"/>
            <a:ext cx="5243310" cy="2187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075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1. Классификация методов изучения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200" b="1" dirty="0"/>
              <a:t>Достоинства метода непосредственных замеров: </a:t>
            </a:r>
          </a:p>
          <a:p>
            <a:pPr algn="just"/>
            <a:r>
              <a:rPr lang="ru-RU" sz="3200" dirty="0"/>
              <a:t>подробное изучение трудового процесса и процесса эксплуатации оборудования; </a:t>
            </a:r>
          </a:p>
          <a:p>
            <a:pPr algn="just"/>
            <a:r>
              <a:rPr lang="ru-RU" sz="3200" dirty="0"/>
              <a:t>получение сведений о последовательности отдельных элементов операции и установления фактических временных затрат; </a:t>
            </a:r>
          </a:p>
          <a:p>
            <a:pPr algn="just"/>
            <a:r>
              <a:rPr lang="ru-RU" sz="3200" dirty="0"/>
              <a:t>возможность непосредственного выявления рациональных приемов труда, причин потерь и излишних затрат рабочего времени; </a:t>
            </a:r>
          </a:p>
          <a:p>
            <a:pPr algn="just"/>
            <a:r>
              <a:rPr lang="ru-RU" sz="3200" dirty="0"/>
              <a:t>получение данных наблюдения в абсолютном выражении (в секундах, минутах, часах) и их достоверность; </a:t>
            </a:r>
          </a:p>
          <a:p>
            <a:pPr algn="just"/>
            <a:r>
              <a:rPr lang="ru-RU" sz="3200" dirty="0"/>
              <a:t>привлечение самих работников к проведению исследований. </a:t>
            </a:r>
          </a:p>
          <a:p>
            <a:pPr algn="just"/>
            <a:endParaRPr lang="ru-RU" sz="3200" dirty="0"/>
          </a:p>
          <a:p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6436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</a:rPr>
              <a:t>5. </a:t>
            </a:r>
            <a:r>
              <a:rPr lang="ru-RU" sz="2000" b="1" dirty="0" err="1">
                <a:solidFill>
                  <a:srgbClr val="FF0000"/>
                </a:solidFill>
              </a:rPr>
              <a:t>Фотохронометраж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err="1"/>
              <a:t>Фотохронометраж</a:t>
            </a:r>
            <a:r>
              <a:rPr lang="ru-RU" sz="3200" dirty="0"/>
              <a:t> – представляет собой сочетание фотографии рабочего дня и хронометража. </a:t>
            </a:r>
          </a:p>
          <a:p>
            <a:pPr marL="0" indent="0" algn="just">
              <a:buNone/>
            </a:pPr>
            <a:endParaRPr lang="ru-RU" sz="3200" dirty="0"/>
          </a:p>
          <a:p>
            <a:pPr marL="0" indent="0" algn="just">
              <a:buNone/>
            </a:pPr>
            <a:r>
              <a:rPr lang="ru-RU" sz="3200" dirty="0"/>
              <a:t>Его сущность заключается в том, что одновременно с проведением </a:t>
            </a:r>
            <a:r>
              <a:rPr lang="ru-RU" sz="3200" dirty="0" err="1"/>
              <a:t>ФРВ</a:t>
            </a:r>
            <a:r>
              <a:rPr lang="ru-RU" sz="3200" dirty="0"/>
              <a:t> осуществляется хронометраж.</a:t>
            </a:r>
          </a:p>
          <a:p>
            <a:pPr marL="0" indent="0" algn="just">
              <a:buNone/>
            </a:pPr>
            <a:endParaRPr lang="ru-RU" sz="3200" dirty="0"/>
          </a:p>
          <a:p>
            <a:pPr marL="0" indent="0" algn="just">
              <a:buNone/>
            </a:pPr>
            <a:r>
              <a:rPr lang="ru-RU" sz="3200" dirty="0"/>
              <a:t>При этом наблюдатель заполняет фотокарту, а во время выполнения основной работы ведет </a:t>
            </a:r>
            <a:r>
              <a:rPr lang="ru-RU" sz="3200" dirty="0" err="1"/>
              <a:t>хронокарту</a:t>
            </a:r>
            <a:r>
              <a:rPr lang="ru-RU" sz="3200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50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692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1. Классификация методов изучения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/>
          <a:lstStyle/>
          <a:p>
            <a:pPr marL="0" indent="0" algn="just">
              <a:buNone/>
            </a:pPr>
            <a:r>
              <a:rPr lang="ru-RU" sz="3200" b="1" dirty="0"/>
              <a:t>Недостатки метода непосредственных замеров: </a:t>
            </a:r>
          </a:p>
          <a:p>
            <a:pPr algn="just"/>
            <a:r>
              <a:rPr lang="ru-RU" sz="3200" dirty="0"/>
              <a:t>наблюдения трудоемки и требуют значительных затрат времени; </a:t>
            </a:r>
          </a:p>
          <a:p>
            <a:pPr algn="just"/>
            <a:r>
              <a:rPr lang="ru-RU" sz="3200" dirty="0"/>
              <a:t>достаточно сложная и длительная обработка полученных результатов; </a:t>
            </a:r>
          </a:p>
          <a:p>
            <a:pPr algn="just"/>
            <a:r>
              <a:rPr lang="ru-RU" sz="3200" dirty="0"/>
              <a:t>непрерывность наблюдения; </a:t>
            </a:r>
          </a:p>
          <a:p>
            <a:pPr algn="just"/>
            <a:r>
              <a:rPr lang="ru-RU" sz="3200" dirty="0"/>
              <a:t>один наблюдатель не может обеспечить качественное наблюдение и фиксацию результатов более чем по 3-4 объектам; </a:t>
            </a:r>
          </a:p>
          <a:p>
            <a:pPr algn="just"/>
            <a:r>
              <a:rPr lang="ru-RU" sz="3200" dirty="0"/>
              <a:t>сознательное искажение достоверности результата наблюдения участниками изучаемого трудового процесса.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978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1. Классификация методов изучения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/>
              <a:t>Различают несколько видов непосредственных замеров: </a:t>
            </a:r>
            <a:r>
              <a:rPr lang="ru-RU" sz="3200" b="1" dirty="0"/>
              <a:t>сплошные, выборочные и цикловые замеры</a:t>
            </a:r>
            <a:r>
              <a:rPr lang="ru-RU" sz="3200" dirty="0"/>
              <a:t>. </a:t>
            </a:r>
          </a:p>
          <a:p>
            <a:pPr algn="just"/>
            <a:r>
              <a:rPr lang="ru-RU" sz="3200" b="1" dirty="0"/>
              <a:t>Сплошные замеры </a:t>
            </a:r>
            <a:r>
              <a:rPr lang="ru-RU" sz="3200" dirty="0"/>
              <a:t>ведутся путем непрерывной регистрации всех элементов работы в их временной последовательности. </a:t>
            </a:r>
          </a:p>
          <a:p>
            <a:pPr algn="just"/>
            <a:r>
              <a:rPr lang="ru-RU" sz="3200" dirty="0"/>
              <a:t>В записи результатов фиксируется текущее время начала и окончания каждого элемента.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668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1. Классификация методов изучения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/>
              <a:t>Выборочные замеры </a:t>
            </a:r>
            <a:r>
              <a:rPr lang="ru-RU" sz="3200" dirty="0"/>
              <a:t>применяются для изучения отдельных элементов работы независимо от их последовательности во времени. </a:t>
            </a:r>
          </a:p>
          <a:p>
            <a:pPr algn="just"/>
            <a:r>
              <a:rPr lang="ru-RU" sz="3200" dirty="0"/>
              <a:t>В ходе наблюдения записывается продолжительность каждого элемента.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527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3765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1. Классификация методов изучения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5600" y="721360"/>
            <a:ext cx="11470640" cy="6000115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/>
              <a:t>Цикловые замеры </a:t>
            </a:r>
            <a:r>
              <a:rPr lang="ru-RU" sz="3200" dirty="0"/>
              <a:t>служат для изучения элементов операций (действий, движений) небольшой продолжительности (до 3 с), так как регистрация каждого из них в отдельности дает слишком большую погрешность. </a:t>
            </a:r>
          </a:p>
          <a:p>
            <a:pPr algn="just"/>
            <a:endParaRPr lang="ru-RU" sz="3200" dirty="0"/>
          </a:p>
          <a:p>
            <a:pPr algn="just"/>
            <a:r>
              <a:rPr lang="ru-RU" sz="3200" dirty="0"/>
              <a:t>В этом случае элементы объединяются в группы (циклы), и в записи фиксируется продолжительность каждой группы (цикла), и с помощью расчетов определяется продолжительность каждого отдельного элемента.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0BCC-9BE9-4386-9B66-2914CCC8A94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9049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1041</TotalTime>
  <Words>2279</Words>
  <Application>Microsoft Office PowerPoint</Application>
  <PresentationFormat>Широкоэкранный</PresentationFormat>
  <Paragraphs>307</Paragraphs>
  <Slides>50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6" baseType="lpstr">
      <vt:lpstr>Calibri</vt:lpstr>
      <vt:lpstr>Cambria Math</vt:lpstr>
      <vt:lpstr>Tw Cen MT</vt:lpstr>
      <vt:lpstr>Tw Cen MT Condensed</vt:lpstr>
      <vt:lpstr>Wingdings 3</vt:lpstr>
      <vt:lpstr>Интеграл</vt:lpstr>
      <vt:lpstr>МЕТОДЫ ИЗУЧЕНИЯ ЗАТРАТ РАБОЧЕГО ВРЕМЕНИ</vt:lpstr>
      <vt:lpstr>1. Классификация методов изучения затрат рабочего времени</vt:lpstr>
      <vt:lpstr>1. Классификация методов изучения затрат рабочего времени</vt:lpstr>
      <vt:lpstr>1. Классификация методов изучения затрат рабочего времени</vt:lpstr>
      <vt:lpstr>1. Классификация методов изучения затрат рабочего времени</vt:lpstr>
      <vt:lpstr>1. Классификация методов изучения затрат рабочего времени</vt:lpstr>
      <vt:lpstr>1. Классификация методов изучения затрат рабочего времени</vt:lpstr>
      <vt:lpstr>1. Классификация методов изучения затрат рабочего времени</vt:lpstr>
      <vt:lpstr>1. Классификация методов изучения затрат рабочего времени</vt:lpstr>
      <vt:lpstr>1. Классификация методов изучения затрат рабочего времени</vt:lpstr>
      <vt:lpstr>1. Классификация методов изучения затрат рабочего времени</vt:lpstr>
      <vt:lpstr>1. Классификация методов изучения затрат рабочего времени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2. Фотография рабочего времени </vt:lpstr>
      <vt:lpstr>3. Самофотография рабочего времени </vt:lpstr>
      <vt:lpstr>3. Самофотография рабочего времени </vt:lpstr>
      <vt:lpstr>3. Самофотография рабочего времени </vt:lpstr>
      <vt:lpstr>4. Хронометраж</vt:lpstr>
      <vt:lpstr>4. Хронометраж</vt:lpstr>
      <vt:lpstr>4. Хронометраж</vt:lpstr>
      <vt:lpstr>4. Хронометраж</vt:lpstr>
      <vt:lpstr>4. Хронометраж</vt:lpstr>
      <vt:lpstr>4. Хронометраж</vt:lpstr>
      <vt:lpstr>4. Хронометраж</vt:lpstr>
      <vt:lpstr>4. Хронометраж</vt:lpstr>
      <vt:lpstr>4. Хронометраж</vt:lpstr>
      <vt:lpstr>4. Хронометраж</vt:lpstr>
      <vt:lpstr>4. Хронометраж</vt:lpstr>
      <vt:lpstr>4. Хронометраж</vt:lpstr>
      <vt:lpstr>4. Хронометраж</vt:lpstr>
      <vt:lpstr>4. Хронометраж</vt:lpstr>
      <vt:lpstr>4. Хронометраж</vt:lpstr>
      <vt:lpstr>5. Фотохронометраж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Mikhail Chistyakov</dc:creator>
  <cp:lastModifiedBy>Сметанин Александр</cp:lastModifiedBy>
  <cp:revision>140</cp:revision>
  <dcterms:created xsi:type="dcterms:W3CDTF">2018-08-07T17:57:51Z</dcterms:created>
  <dcterms:modified xsi:type="dcterms:W3CDTF">2025-12-05T17:30:27Z</dcterms:modified>
</cp:coreProperties>
</file>