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302" r:id="rId4"/>
    <p:sldId id="303" r:id="rId5"/>
    <p:sldId id="304" r:id="rId6"/>
    <p:sldId id="305" r:id="rId7"/>
    <p:sldId id="306" r:id="rId8"/>
    <p:sldId id="307" r:id="rId9"/>
    <p:sldId id="308" r:id="rId10"/>
    <p:sldId id="309" r:id="rId11"/>
    <p:sldId id="310" r:id="rId12"/>
    <p:sldId id="311" r:id="rId13"/>
    <p:sldId id="312" r:id="rId14"/>
    <p:sldId id="313" r:id="rId15"/>
    <p:sldId id="314" r:id="rId16"/>
    <p:sldId id="315" r:id="rId17"/>
    <p:sldId id="316" r:id="rId18"/>
    <p:sldId id="317" r:id="rId19"/>
    <p:sldId id="318" r:id="rId20"/>
    <p:sldId id="301" r:id="rId21"/>
    <p:sldId id="261"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448E"/>
    <a:srgbClr val="00BCBC"/>
    <a:srgbClr val="039EA5"/>
    <a:srgbClr val="096A7E"/>
    <a:srgbClr val="C6F0F0"/>
    <a:srgbClr val="284E94"/>
    <a:srgbClr val="4D4DB5"/>
    <a:srgbClr val="009ADE"/>
    <a:srgbClr val="008755"/>
    <a:srgbClr val="0062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15" autoAdjust="0"/>
    <p:restoredTop sz="94660"/>
  </p:normalViewPr>
  <p:slideViewPr>
    <p:cSldViewPr snapToGrid="0" showGuides="1">
      <p:cViewPr varScale="1">
        <p:scale>
          <a:sx n="65" d="100"/>
          <a:sy n="65" d="100"/>
        </p:scale>
        <p:origin x="4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90414-13A5-447A-A40C-1A25F747D4FD}" type="datetimeFigureOut">
              <a:rPr lang="ru-RU" smtClean="0"/>
              <a:t>21.04.2025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D757F3-55D1-4D00-BBEE-CD4C5A18EE76}" type="slidenum">
              <a:rPr lang="ru-RU" smtClean="0"/>
              <a:t>‹#›</a:t>
            </a:fld>
            <a:endParaRPr lang="ru-RU"/>
          </a:p>
        </p:txBody>
      </p:sp>
    </p:spTree>
    <p:extLst>
      <p:ext uri="{BB962C8B-B14F-4D97-AF65-F5344CB8AC3E}">
        <p14:creationId xmlns:p14="http://schemas.microsoft.com/office/powerpoint/2010/main" val="3730521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F7C18A-2F8C-4AE4-9D7A-AD848A44311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44FC9BA-E3B6-4315-84B5-61B98C4A28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243BC46-3F9D-4CF9-8A1F-AA23113987D5}"/>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0EA71EF0-84C0-4F28-BFE5-86A85B75E64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B308E39-11AC-4F2B-B55D-938A17B77434}"/>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3680094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21B626-2FD8-4B35-AD75-9C4A9A71DD4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0D9953EC-66FC-4FE7-A205-C0AC93B7CF6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632A692-F710-415C-9823-05A47C1A779A}"/>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2106D45F-A676-4D3E-BE61-E18BD72BB31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7C8B60B-F54E-41D3-ACD5-CFDDE5D180B2}"/>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39958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D324241-86B1-491D-ABF1-1445992AC0F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A4A3DFB-CF11-456C-8B40-63C14D9121C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E07D8AF-2B4B-4397-AB1A-1CD701C4B2EC}"/>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FB6B5B7F-50D9-422E-9F4A-EE1AE901724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62B224B-7875-4078-BE3E-72C952C17B65}"/>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894569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7DA795-10CB-437B-8052-BB0BE08CAE5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6BAF0FE2-C935-4B46-AD8B-29309A52123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99F92BF-8099-49C9-8A42-1C1EA379B6CC}"/>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29BE9BA7-CE5C-4876-9ACC-9F1F8886012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77E6BB4-601D-416B-BBF8-0AC32E1C75A3}"/>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23969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4A93F0-CABB-42AC-84CE-97B5B3196AF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3DEF6A0C-3090-45C5-B555-668455010C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B45B77C-28E5-4092-93B1-CFFD26B6DBD9}"/>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9B46D322-0D45-45B8-A7E8-B82C88F4497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563172B-96DF-488B-959B-CC63B86E4921}"/>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63197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E13B6C-CB9B-4A5F-99A7-6E9027EFCC1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343C3A5-9706-4114-AA45-D870C0E35BE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A982222B-5C14-4756-BFF7-76EADAC2DED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D6B947BE-439E-4B2D-A3D3-BC1912B0B905}"/>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6" name="Нижний колонтитул 5">
            <a:extLst>
              <a:ext uri="{FF2B5EF4-FFF2-40B4-BE49-F238E27FC236}">
                <a16:creationId xmlns:a16="http://schemas.microsoft.com/office/drawing/2014/main" id="{8BBC7AB9-92F7-419A-B1F9-18400EA6C05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D04BFE1-FD7E-42D0-A01D-3272B715D3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32843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EFCCEB-1BA8-4549-A1AB-2D7DAA6E8ED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8BE36495-482B-4B2C-92EF-E684414F9E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10C5EA2-3F47-4025-9231-71F398C23012}"/>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F40A6A12-D259-4FC7-A919-829D9BA67D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A3686FD3-3CC8-4F26-8AAA-F65D907FFD1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7FB85271-9B6B-4EDF-A774-5D17EE48A0DD}"/>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8" name="Нижний колонтитул 7">
            <a:extLst>
              <a:ext uri="{FF2B5EF4-FFF2-40B4-BE49-F238E27FC236}">
                <a16:creationId xmlns:a16="http://schemas.microsoft.com/office/drawing/2014/main" id="{5FAF317B-3F3D-416A-AB10-FEE68EB0BDAF}"/>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51A3314E-E3C2-49B9-B921-85F8EA783AA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573365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80410F-3169-498A-82E6-1EE6796F727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79D48A53-4C92-4810-B89B-3C08D082E5A2}"/>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4" name="Нижний колонтитул 3">
            <a:extLst>
              <a:ext uri="{FF2B5EF4-FFF2-40B4-BE49-F238E27FC236}">
                <a16:creationId xmlns:a16="http://schemas.microsoft.com/office/drawing/2014/main" id="{553E7FAC-4E17-4EA2-BC1B-526524BCC9F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76C36069-7FEE-4981-9849-85FB55BAA4F0}"/>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4151053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4626CCF-1158-4FC9-9FB9-A68F4E307248}"/>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3" name="Нижний колонтитул 2">
            <a:extLst>
              <a:ext uri="{FF2B5EF4-FFF2-40B4-BE49-F238E27FC236}">
                <a16:creationId xmlns:a16="http://schemas.microsoft.com/office/drawing/2014/main" id="{B449070F-A678-48A6-8E41-4DEDB80A02A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D24885C2-61A7-4E71-AE38-27DFEC23094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19653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7CB046-8889-4750-97EE-92FA499609D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067B980-4942-4DF6-831B-E3D5DB0658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5DFCC3ED-7119-4C7C-824D-C4AF8357C9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337090D-AA1E-4844-92D4-FBB313CD5BFA}"/>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6" name="Нижний колонтитул 5">
            <a:extLst>
              <a:ext uri="{FF2B5EF4-FFF2-40B4-BE49-F238E27FC236}">
                <a16:creationId xmlns:a16="http://schemas.microsoft.com/office/drawing/2014/main" id="{8B8ED671-A8F2-4011-AD65-3D07D76DDB2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6F249E2-1E51-4A13-85A4-FDD57F4922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02611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25909E-9A26-4384-BDA7-9B6B2187954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6EEA5224-E849-4855-906A-9FD3B8CE54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B27D6143-26BF-47B2-BB3D-F00BD205F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7AB686F-55C3-4A0B-91E9-1F4D12DC2370}"/>
              </a:ext>
            </a:extLst>
          </p:cNvPr>
          <p:cNvSpPr>
            <a:spLocks noGrp="1"/>
          </p:cNvSpPr>
          <p:nvPr>
            <p:ph type="dt" sz="half" idx="10"/>
          </p:nvPr>
        </p:nvSpPr>
        <p:spPr/>
        <p:txBody>
          <a:bodyPr/>
          <a:lstStyle/>
          <a:p>
            <a:fld id="{A0FF91DE-AC79-4989-B51E-0AA5E11CB3D1}" type="datetimeFigureOut">
              <a:rPr lang="ru-RU" smtClean="0"/>
              <a:t>21.04.2025</a:t>
            </a:fld>
            <a:endParaRPr lang="ru-RU"/>
          </a:p>
        </p:txBody>
      </p:sp>
      <p:sp>
        <p:nvSpPr>
          <p:cNvPr id="6" name="Нижний колонтитул 5">
            <a:extLst>
              <a:ext uri="{FF2B5EF4-FFF2-40B4-BE49-F238E27FC236}">
                <a16:creationId xmlns:a16="http://schemas.microsoft.com/office/drawing/2014/main" id="{BF18A565-F983-4859-8ED8-7726F3775C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033EDF3-52F4-4AE6-9B43-B28A21419DB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53101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32DE68-4D6C-496F-BBAE-88D098F87D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5BF3775-4F6C-4F45-AA14-9BDC031337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4F35A96-F00A-4146-8EFB-8423BA6FE2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FF91DE-AC79-4989-B51E-0AA5E11CB3D1}"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B67F164D-7499-4009-8BC9-D2C57BE66F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A8415251-25DD-4979-8FCE-C3DFCF504D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BB6FEA-A664-4935-89DC-F6AF32DAD0B9}" type="slidenum">
              <a:rPr lang="ru-RU" smtClean="0"/>
              <a:t>‹#›</a:t>
            </a:fld>
            <a:endParaRPr lang="ru-RU"/>
          </a:p>
        </p:txBody>
      </p:sp>
    </p:spTree>
    <p:extLst>
      <p:ext uri="{BB962C8B-B14F-4D97-AF65-F5344CB8AC3E}">
        <p14:creationId xmlns:p14="http://schemas.microsoft.com/office/powerpoint/2010/main" val="984085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yandex.ru/an/count/Wn8ejI_zOoVX2LaV0oKO04ChgDum0Rq9rlBY1G5l1GHqwFEvtDcp_SwTDzpvNXYou_L_EzmSD92CR2XPYtwkI3_L6pykV2OmAlevgb9pIA4_Cgn8ENw2QbHpo40o6c4bgYuf9Vq48INbK4gIFkrdr8RYTzJ-gGfHSzXHgFsCFgKuzASg92F7DFgCJgTFs_wf2WLHawfMf1mtzBQZKMV-eqHLIg824LdjW2cRzmGN22a8ARtKQjCZouP1np655oooEnPkFDJPJWW3jtqfem94aidXIcak11PXiGAqBC9X1MXPXC4AqB88VnMWPH7U2z2o20SfGCiYx5M0bWKIAGLeMI0vB43B0ebX0LeMICW5Q5aOkLA0beMHnGAq5JmwoMNNci9Z1MHP827dV4qquK0h8naaWPmkKfCvDXDE9Y0XUYTe7k1BYeDwueRI1Yygu850gc861tkZYPGXYNfEpditNc-tGuBX7QhfMZTxbu8glXmQE7wJMrUhCIz7gjWAjJPU91y1RE3MNae2ltlWR5UhOM-2irsjXYtjf258bLbnIM6IFHekJRCris71uHCE5UYruJ1y8As6X02-M20X1x1rG8i5-nBKcujwGlM7LeT16nCrPH3iWlbgDURbI1LReTR2rcFr6N82Hy9cjlIL1fWhT37a62XTIyVeD8oPYGD80emHIgJMwmxNu0MBQjgcteMjvXUfoKLgxhIGkoyEOApB3wF8LdrmayV-lqqU-_SsUUoV2zC5_vs3lkLhEUXRVfQ3leLfzbz7PfcvzDAGTLtNiRIvoGIHyP5kl20OIUyN12FfhGoTzNM4tprlPiRviWUoKmbxia-YlHFqOzg33v0ojSJHVsz8yGBbrKMA5oWlhmqXbrN5PosGhxRGEzO6SwLIgPpH180Nc_b1-NkOQ0HYG55WJ2ByamBXYiBRbEy1hGbWonaDauUm1Kfj1gRfg-ff1-LTDb0lA8LEd5t20ZFn6qlhO-FDrx0987r10FLtAiufodyYJB6Wg7EdWizSJ_Wd0uAH5ANHQ1idW6AF_pIpi5A8WxG0~2?test-tag=86861418594321&amp;banner-sizes=eyI3MjA1NzYxMDM4MzA5MDA2MyI6IjYxNXgzMjAifQ%3D%3D&amp;ctime=1745255936002&amp;actual-format=10&amp;pcodever=1255582&amp;banner-test-tags=eyI3MjA1NzYxMDM4MzA5MDA2MyI6IjQyOTUwOTAyMjUifQ%3D%3D&amp;rendered-direct-assets=eyI3MjA1NzYxMDM4MzA5MDA2MyI6ODM2NX0&amp;width=615&amp;height=320&amp;stat-id=11&amp;pcode-active-testids=1246012%2C0%2C3%3B1252092%2C0%2C76&amp;subDesignId=1000870001"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650139" y="2121204"/>
            <a:ext cx="8744584" cy="2554545"/>
          </a:xfrm>
          <a:prstGeom prst="rect">
            <a:avLst/>
          </a:prstGeom>
          <a:noFill/>
        </p:spPr>
        <p:txBody>
          <a:bodyPr wrap="square" rtlCol="0">
            <a:spAutoFit/>
          </a:bodyPr>
          <a:lstStyle/>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Тема: </a:t>
            </a:r>
          </a:p>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a:t>
            </a: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Риски в системе </a:t>
            </a: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управления </a:t>
            </a: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персоналом»</a:t>
            </a: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a:p>
            <a:pPr algn="ct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p:txBody>
      </p:sp>
      <p:pic>
        <p:nvPicPr>
          <p:cNvPr id="11" name="Рисунок 10" descr="Изображение выглядит как текст&#10;&#10;Автоматически созданное описание">
            <a:extLst>
              <a:ext uri="{FF2B5EF4-FFF2-40B4-BE49-F238E27FC236}">
                <a16:creationId xmlns:a16="http://schemas.microsoft.com/office/drawing/2014/main" id="{E602AFED-D232-450C-84BA-526C21FF7E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8379" y="1118681"/>
            <a:ext cx="4113621" cy="5790393"/>
          </a:xfrm>
          <a:prstGeom prst="rect">
            <a:avLst/>
          </a:prstGeom>
        </p:spPr>
      </p:pic>
      <p:pic>
        <p:nvPicPr>
          <p:cNvPr id="12" name="Рисунок 11">
            <a:extLst>
              <a:ext uri="{FF2B5EF4-FFF2-40B4-BE49-F238E27FC236}">
                <a16:creationId xmlns:a16="http://schemas.microsoft.com/office/drawing/2014/main" id="{F73A6B1D-8BEA-460D-950C-3411AD2BC0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Tree>
    <p:extLst>
      <p:ext uri="{BB962C8B-B14F-4D97-AF65-F5344CB8AC3E}">
        <p14:creationId xmlns:p14="http://schemas.microsoft.com/office/powerpoint/2010/main" val="222737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43899" y="1572259"/>
            <a:ext cx="10014154" cy="4247317"/>
          </a:xfrm>
          <a:prstGeom prst="rect">
            <a:avLst/>
          </a:prstGeom>
        </p:spPr>
        <p:txBody>
          <a:bodyPr wrap="square">
            <a:spAutoFit/>
          </a:bodyPr>
          <a:lstStyle/>
          <a:p>
            <a:pPr algn="just">
              <a:lnSpc>
                <a:spcPct val="150000"/>
              </a:lnSpc>
            </a:pPr>
            <a:r>
              <a:rPr lang="ru-RU" sz="2000" b="1" dirty="0">
                <a:solidFill>
                  <a:schemeClr val="accent1">
                    <a:lumMod val="50000"/>
                  </a:schemeClr>
                </a:solidFill>
                <a:latin typeface="Georgia" panose="02040502050405020303" pitchFamily="18" charset="0"/>
              </a:rPr>
              <a:t>Риски, связанные с неэффективной системой мотивации и стимулирования персонала</a:t>
            </a:r>
            <a:r>
              <a:rPr lang="ru-RU" sz="2000" dirty="0">
                <a:solidFill>
                  <a:schemeClr val="accent1">
                    <a:lumMod val="50000"/>
                  </a:schemeClr>
                </a:solidFill>
                <a:latin typeface="Georgia" panose="02040502050405020303" pitchFamily="18" charset="0"/>
              </a:rPr>
              <a:t>, – третья группа рисков. Любой современный руководитель осознает, что успех компании напрямую зависит от разработки, внедрения и применения эффективной системы мотивации и стимулирования персонала. Причиной ухода подготовленных квалифицированных работников может быть недостаточно хорошо разработанная система мотивации персонала в текущей работе. Система мотивации и стимулирования персонала включает в себя материальное стимулирование, разнообразные инструменты нематериального стимулирования.</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7689397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20879" y="2029459"/>
            <a:ext cx="10014154" cy="326794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При разработке системы мотивации и стимулирования персонала следует учитывать факторы, повышающие (возможность продвижения по службе; оплата труда по результатам; работа, позволяющая развивать знания и способности и др.) и понижающие (отсутствие перспектив карьерного роста; несправедливая оценка труда; обезличивание результатов труда и др.) мотивацию персонала, только в этом случае можно добиться высокой трудовой активности работников компании.</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2820958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20879" y="2029459"/>
            <a:ext cx="10014154" cy="3323987"/>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Четвертая группа рисков – это </a:t>
            </a:r>
            <a:r>
              <a:rPr lang="ru-RU" sz="2000" b="1" dirty="0">
                <a:solidFill>
                  <a:schemeClr val="accent1">
                    <a:lumMod val="50000"/>
                  </a:schemeClr>
                </a:solidFill>
                <a:latin typeface="Georgia" panose="02040502050405020303" pitchFamily="18" charset="0"/>
              </a:rPr>
              <a:t>риски, связанные с недостаточной защитой информации как в процессе работы, так и при увольнении работника.</a:t>
            </a:r>
            <a:r>
              <a:rPr lang="ru-RU" sz="2000" dirty="0">
                <a:solidFill>
                  <a:schemeClr val="accent1">
                    <a:lumMod val="50000"/>
                  </a:schemeClr>
                </a:solidFill>
                <a:latin typeface="Georgia" panose="02040502050405020303" pitchFamily="18" charset="0"/>
              </a:rPr>
              <a:t> Эффективным инструментом как контроля сотрудников, так и защиты информации является разграничение доступа к данным, даже если они не являются конфиденциальными. Установка такой системы позволяет отслеживать, кто и как именно работал со служебной информацией, не давать ей "расползаться" по компании.</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1098782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43898" y="1439524"/>
            <a:ext cx="10014154" cy="5170646"/>
          </a:xfrm>
          <a:prstGeom prst="rect">
            <a:avLst/>
          </a:prstGeom>
        </p:spPr>
        <p:txBody>
          <a:bodyPr wrap="square">
            <a:spAutoFit/>
          </a:bodyPr>
          <a:lstStyle/>
          <a:p>
            <a:pPr algn="just">
              <a:lnSpc>
                <a:spcPct val="150000"/>
              </a:lnSpc>
            </a:pPr>
            <a:r>
              <a:rPr lang="ru-RU" sz="2000" b="1" dirty="0">
                <a:solidFill>
                  <a:schemeClr val="accent1">
                    <a:lumMod val="50000"/>
                  </a:schemeClr>
                </a:solidFill>
                <a:latin typeface="Georgia" panose="02040502050405020303" pitchFamily="18" charset="0"/>
              </a:rPr>
              <a:t>Необходимо выстроить меры по охране конфиденциальности информации:</a:t>
            </a:r>
          </a:p>
          <a:p>
            <a:pPr algn="just">
              <a:lnSpc>
                <a:spcPct val="150000"/>
              </a:lnSpc>
            </a:pPr>
            <a:r>
              <a:rPr lang="ru-RU" sz="2000" dirty="0">
                <a:solidFill>
                  <a:schemeClr val="accent1">
                    <a:lumMod val="50000"/>
                  </a:schemeClr>
                </a:solidFill>
                <a:latin typeface="Georgia" panose="02040502050405020303" pitchFamily="18" charset="0"/>
              </a:rPr>
              <a:t>– определить перечень информации, составляющей коммерческую тайну;</a:t>
            </a:r>
          </a:p>
          <a:p>
            <a:pPr algn="just">
              <a:lnSpc>
                <a:spcPct val="150000"/>
              </a:lnSpc>
            </a:pPr>
            <a:r>
              <a:rPr lang="ru-RU" sz="2000" dirty="0">
                <a:solidFill>
                  <a:schemeClr val="accent1">
                    <a:lumMod val="50000"/>
                  </a:schemeClr>
                </a:solidFill>
                <a:latin typeface="Georgia" panose="02040502050405020303" pitchFamily="18" charset="0"/>
              </a:rPr>
              <a:t>– установить порядок обращения с этими документами (сведениями) как в электронном виде, так и на бумажном носителе;</a:t>
            </a:r>
          </a:p>
          <a:p>
            <a:pPr algn="just">
              <a:lnSpc>
                <a:spcPct val="150000"/>
              </a:lnSpc>
            </a:pPr>
            <a:r>
              <a:rPr lang="ru-RU" sz="2000" dirty="0">
                <a:solidFill>
                  <a:schemeClr val="accent1">
                    <a:lumMod val="50000"/>
                  </a:schemeClr>
                </a:solidFill>
                <a:latin typeface="Georgia" panose="02040502050405020303" pitchFamily="18" charset="0"/>
              </a:rPr>
              <a:t>– учет лиц, получивших доступ к документам, составляющим коммерческую тайну;</a:t>
            </a:r>
          </a:p>
          <a:p>
            <a:pPr algn="just">
              <a:lnSpc>
                <a:spcPct val="150000"/>
              </a:lnSpc>
            </a:pPr>
            <a:r>
              <a:rPr lang="ru-RU" sz="2000" dirty="0">
                <a:solidFill>
                  <a:schemeClr val="accent1">
                    <a:lumMod val="50000"/>
                  </a:schemeClr>
                </a:solidFill>
                <a:latin typeface="Georgia" panose="02040502050405020303" pitchFamily="18" charset="0"/>
              </a:rPr>
              <a:t>– регулирование отношений по использованию информации, составляющей коммерческую тайну, – включать требования о неразглашении в трудовые договоры или заключать соглашения о конфиденциальности.</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0115011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3394" y="1572259"/>
            <a:ext cx="10014154" cy="419127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Получив подтверждение, что работник собирается уволиться, его руководитель должен усилить контроль за его работой с коммерческой информацией. Главное здесь не допустить уничтожения документов, информации. Каковы бы ни были причины увольнения, человек должен покидать компанию без чувства обиды. При некорректной процедуре увольнения возможен как моральный ущерб фирме в виде антирекламы, так и финансовый ущерб в случае обращения уволенного сотрудника в суд. Как показывает юридическая практика, лучше не доводить трудовые споры до суда, так как финансовые издержки чаще всего падают на работодателя.</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1373906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3394" y="1281730"/>
            <a:ext cx="10014154" cy="56323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Также при увольнении рядового сотрудника велик риск утечки персональных данных, обрабатываемых в компании. "Вынести" можно не только списки контрагентов, рабочие материалы, но и просто идеи будущих проектов, которые представляют собой весьма реальную ценность для конкурентов, к которым может пойти работник.</a:t>
            </a:r>
          </a:p>
          <a:p>
            <a:pPr algn="just">
              <a:lnSpc>
                <a:spcPct val="150000"/>
              </a:lnSpc>
            </a:pPr>
            <a:r>
              <a:rPr lang="ru-RU" sz="2000" b="1" dirty="0">
                <a:solidFill>
                  <a:schemeClr val="accent1">
                    <a:lumMod val="50000"/>
                  </a:schemeClr>
                </a:solidFill>
                <a:latin typeface="Georgia" panose="02040502050405020303" pitchFamily="18" charset="0"/>
              </a:rPr>
              <a:t>По поведению работника можно понять, что он собирается увольняться, а именно:</a:t>
            </a:r>
          </a:p>
          <a:p>
            <a:pPr algn="just">
              <a:lnSpc>
                <a:spcPct val="150000"/>
              </a:lnSpc>
            </a:pPr>
            <a:r>
              <a:rPr lang="ru-RU" sz="2000" dirty="0">
                <a:solidFill>
                  <a:schemeClr val="accent1">
                    <a:lumMod val="50000"/>
                  </a:schemeClr>
                </a:solidFill>
                <a:latin typeface="Georgia" panose="02040502050405020303" pitchFamily="18" charset="0"/>
              </a:rPr>
              <a:t>– отпрашивается чаще под предлогом решения каких-либо личных проблем;</a:t>
            </a:r>
          </a:p>
          <a:p>
            <a:pPr algn="just">
              <a:lnSpc>
                <a:spcPct val="150000"/>
              </a:lnSpc>
            </a:pPr>
            <a:r>
              <a:rPr lang="ru-RU" sz="2000" dirty="0">
                <a:solidFill>
                  <a:schemeClr val="accent1">
                    <a:lumMod val="50000"/>
                  </a:schemeClr>
                </a:solidFill>
                <a:latin typeface="Georgia" panose="02040502050405020303" pitchFamily="18" charset="0"/>
              </a:rPr>
              <a:t>– проявляет меньшую заинтересованность в работе, чего ранее не замечалось;</a:t>
            </a:r>
          </a:p>
          <a:p>
            <a:pPr algn="just">
              <a:lnSpc>
                <a:spcPct val="150000"/>
              </a:lnSpc>
            </a:pPr>
            <a:r>
              <a:rPr lang="ru-RU" sz="2000" dirty="0">
                <a:solidFill>
                  <a:schemeClr val="accent1">
                    <a:lumMod val="50000"/>
                  </a:schemeClr>
                </a:solidFill>
                <a:latin typeface="Georgia" panose="02040502050405020303" pitchFamily="18" charset="0"/>
              </a:rPr>
              <a:t>– негативно и открыто высказывается о своих недовольствах компанией;</a:t>
            </a:r>
          </a:p>
          <a:p>
            <a:pPr algn="just">
              <a:lnSpc>
                <a:spcPct val="150000"/>
              </a:lnSpc>
            </a:pPr>
            <a:r>
              <a:rPr lang="ru-RU" sz="2000" dirty="0">
                <a:solidFill>
                  <a:schemeClr val="accent1">
                    <a:lumMod val="50000"/>
                  </a:schemeClr>
                </a:solidFill>
                <a:latin typeface="Georgia" panose="02040502050405020303" pitchFamily="18" charset="0"/>
              </a:rPr>
              <a:t>– при разговоре по телефону выходит из кабинета для продолжения разговора.</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9508216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88143" y="1488207"/>
            <a:ext cx="10014154" cy="517064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Для минимизации рисков инсайдерства, злоупотреблений на рабочем месте необходимо наладить в соответствии с требованиями законодательства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организационно-кадровую безопасность:</a:t>
            </a:r>
          </a:p>
          <a:p>
            <a:pPr algn="just">
              <a:lnSpc>
                <a:spcPct val="150000"/>
              </a:lnSpc>
            </a:pPr>
            <a:r>
              <a:rPr lang="ru-RU" sz="2000" dirty="0">
                <a:solidFill>
                  <a:schemeClr val="accent1">
                    <a:lumMod val="50000"/>
                  </a:schemeClr>
                </a:solidFill>
                <a:latin typeface="Georgia" panose="02040502050405020303" pitchFamily="18" charset="0"/>
              </a:rPr>
              <a:t>– проверка кандидатов при приеме на работу;</a:t>
            </a:r>
          </a:p>
          <a:p>
            <a:pPr algn="just">
              <a:lnSpc>
                <a:spcPct val="150000"/>
              </a:lnSpc>
            </a:pPr>
            <a:r>
              <a:rPr lang="ru-RU" sz="2000" dirty="0">
                <a:solidFill>
                  <a:schemeClr val="accent1">
                    <a:lumMod val="50000"/>
                  </a:schemeClr>
                </a:solidFill>
                <a:latin typeface="Georgia" panose="02040502050405020303" pitchFamily="18" charset="0"/>
              </a:rPr>
              <a:t>– подготовка руководителей и персонала по вопросам кадровой безопасности;</a:t>
            </a:r>
          </a:p>
          <a:p>
            <a:pPr algn="just">
              <a:lnSpc>
                <a:spcPct val="150000"/>
              </a:lnSpc>
            </a:pPr>
            <a:r>
              <a:rPr lang="ru-RU" sz="2000" dirty="0">
                <a:solidFill>
                  <a:schemeClr val="accent1">
                    <a:lumMod val="50000"/>
                  </a:schemeClr>
                </a:solidFill>
                <a:latin typeface="Georgia" panose="02040502050405020303" pitchFamily="18" charset="0"/>
              </a:rPr>
              <a:t>– проведение внутренних служебных расследований;</a:t>
            </a:r>
          </a:p>
          <a:p>
            <a:pPr algn="just">
              <a:lnSpc>
                <a:spcPct val="150000"/>
              </a:lnSpc>
            </a:pPr>
            <a:r>
              <a:rPr lang="ru-RU" sz="2000" dirty="0">
                <a:solidFill>
                  <a:schemeClr val="accent1">
                    <a:lumMod val="50000"/>
                  </a:schemeClr>
                </a:solidFill>
                <a:latin typeface="Georgia" panose="02040502050405020303" pitchFamily="18" charset="0"/>
              </a:rPr>
              <a:t>– поддержание лояльности сотрудников по отношению к работодателю</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smtClean="0">
                <a:solidFill>
                  <a:schemeClr val="accent1">
                    <a:lumMod val="50000"/>
                  </a:schemeClr>
                </a:solidFill>
                <a:latin typeface="Georgia" panose="02040502050405020303" pitchFamily="18" charset="0"/>
              </a:rPr>
              <a:t>Управленческая </a:t>
            </a:r>
            <a:r>
              <a:rPr lang="ru-RU" sz="2000" dirty="0">
                <a:solidFill>
                  <a:schemeClr val="accent1">
                    <a:lumMod val="50000"/>
                  </a:schemeClr>
                </a:solidFill>
                <a:latin typeface="Georgia" panose="02040502050405020303" pitchFamily="18" charset="0"/>
              </a:rPr>
              <a:t>практика показывает, что только 20% несанкционированного доступа к коммерческой информации компании осуществляется извне, а около 80% ущерба наносится собственным персоналом.</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2357947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7640" y="1225689"/>
            <a:ext cx="10014154" cy="5632311"/>
          </a:xfrm>
          <a:prstGeom prst="rect">
            <a:avLst/>
          </a:prstGeom>
        </p:spPr>
        <p:txBody>
          <a:bodyPr wrap="square">
            <a:spAutoFit/>
          </a:bodyPr>
          <a:lstStyle/>
          <a:p>
            <a:pPr algn="just">
              <a:lnSpc>
                <a:spcPct val="150000"/>
              </a:lnSpc>
            </a:pPr>
            <a:r>
              <a:rPr lang="ru-RU" sz="2000" b="1" dirty="0">
                <a:solidFill>
                  <a:schemeClr val="accent1">
                    <a:lumMod val="50000"/>
                  </a:schemeClr>
                </a:solidFill>
                <a:latin typeface="Georgia" panose="02040502050405020303" pitchFamily="18" charset="0"/>
              </a:rPr>
              <a:t>Для минимизации рисков в управлении персоналом необходимо сформировать систему кадрового аудита, которая должна обеспечивать:</a:t>
            </a:r>
          </a:p>
          <a:p>
            <a:pPr algn="just">
              <a:lnSpc>
                <a:spcPct val="150000"/>
              </a:lnSpc>
            </a:pPr>
            <a:r>
              <a:rPr lang="ru-RU" sz="2000" dirty="0">
                <a:solidFill>
                  <a:schemeClr val="accent1">
                    <a:lumMod val="50000"/>
                  </a:schemeClr>
                </a:solidFill>
                <a:latin typeface="Georgia" panose="02040502050405020303" pitchFamily="18" charset="0"/>
              </a:rPr>
              <a:t>– единство системы кадрового аудита внутрикорпоративной структуры компании;</a:t>
            </a:r>
          </a:p>
          <a:p>
            <a:pPr algn="just">
              <a:lnSpc>
                <a:spcPct val="150000"/>
              </a:lnSpc>
            </a:pPr>
            <a:r>
              <a:rPr lang="ru-RU" sz="2000" dirty="0">
                <a:solidFill>
                  <a:schemeClr val="accent1">
                    <a:lumMod val="50000"/>
                  </a:schemeClr>
                </a:solidFill>
                <a:latin typeface="Georgia" panose="02040502050405020303" pitchFamily="18" charset="0"/>
              </a:rPr>
              <a:t>– постоянный мониторинг текущей деятельности персонала компании;</a:t>
            </a:r>
          </a:p>
          <a:p>
            <a:pPr algn="just">
              <a:lnSpc>
                <a:spcPct val="150000"/>
              </a:lnSpc>
            </a:pPr>
            <a:r>
              <a:rPr lang="ru-RU" sz="2000" dirty="0">
                <a:solidFill>
                  <a:schemeClr val="accent1">
                    <a:lumMod val="50000"/>
                  </a:schemeClr>
                </a:solidFill>
                <a:latin typeface="Georgia" panose="02040502050405020303" pitchFamily="18" charset="0"/>
              </a:rPr>
              <a:t>– оперативное выявление и оценку рискообразующих факторов;</a:t>
            </a:r>
          </a:p>
          <a:p>
            <a:pPr algn="just">
              <a:lnSpc>
                <a:spcPct val="150000"/>
              </a:lnSpc>
            </a:pPr>
            <a:r>
              <a:rPr lang="ru-RU" sz="2000" dirty="0">
                <a:solidFill>
                  <a:schemeClr val="accent1">
                    <a:lumMod val="50000"/>
                  </a:schemeClr>
                </a:solidFill>
                <a:latin typeface="Georgia" panose="02040502050405020303" pitchFamily="18" charset="0"/>
              </a:rPr>
              <a:t>– наличие достоверной и своевременной информации для оценки текущей деятельности и принятия решений;</a:t>
            </a:r>
          </a:p>
          <a:p>
            <a:pPr algn="just">
              <a:lnSpc>
                <a:spcPct val="150000"/>
              </a:lnSpc>
            </a:pPr>
            <a:r>
              <a:rPr lang="ru-RU" sz="2000" dirty="0">
                <a:solidFill>
                  <a:schemeClr val="accent1">
                    <a:lumMod val="50000"/>
                  </a:schemeClr>
                </a:solidFill>
                <a:latin typeface="Georgia" panose="02040502050405020303" pitchFamily="18" charset="0"/>
              </a:rPr>
              <a:t>– своевременное освобождение от "кадрового балласта" и рост производительности труда.</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4622943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6" y="1771379"/>
            <a:ext cx="10014154" cy="326794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Необходимо выстраивать систему внутреннего контроля, так как это основа, на которой строится вся работа по обеспечению безопасности организации. В то же время необходимо понимать, что все инструкции исполняет персонал и получается, что самым незащищенным звеном является человек. Поэтому необходимо проводить работу по выстраиванию лояльности персонала. Сплоченный коллектив сегодня – это важное конкурентное преимущество компании. </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3621661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32387" y="1564902"/>
            <a:ext cx="10014154" cy="4370427"/>
          </a:xfrm>
          <a:prstGeom prst="rect">
            <a:avLst/>
          </a:prstGeom>
        </p:spPr>
        <p:txBody>
          <a:bodyPr wrap="square">
            <a:spAutoFit/>
          </a:bodyPr>
          <a:lstStyle/>
          <a:p>
            <a:pPr algn="just">
              <a:lnSpc>
                <a:spcPct val="150000"/>
              </a:lnSpc>
            </a:pPr>
            <a:r>
              <a:rPr lang="ru-RU" sz="2000" dirty="0" smtClean="0">
                <a:solidFill>
                  <a:schemeClr val="accent1">
                    <a:lumMod val="50000"/>
                  </a:schemeClr>
                </a:solidFill>
                <a:latin typeface="Georgia" panose="02040502050405020303" pitchFamily="18" charset="0"/>
              </a:rPr>
              <a:t>Если </a:t>
            </a:r>
            <a:r>
              <a:rPr lang="ru-RU" sz="2000" dirty="0">
                <a:solidFill>
                  <a:schemeClr val="accent1">
                    <a:lumMod val="50000"/>
                  </a:schemeClr>
                </a:solidFill>
                <a:latin typeface="Georgia" panose="02040502050405020303" pitchFamily="18" charset="0"/>
              </a:rPr>
              <a:t>система внутреннего контроля будет пониматься и поддерживаться сотрудниками, то компании легче перенести внутренние и внешние угрозы. Персонал непременно оценит позитивное и справедливое к себе отношение. Если в коллективе "хороший климат", тогда требования и нормы принимаются и выполняются с меньшими сопротивлениями</a:t>
            </a:r>
            <a:r>
              <a:rPr lang="ru-RU" sz="2000" dirty="0" smtClean="0">
                <a:solidFill>
                  <a:schemeClr val="accent1">
                    <a:lumMod val="50000"/>
                  </a:schemeClr>
                </a:solidFill>
                <a:latin typeface="Georgia" panose="02040502050405020303" pitchFamily="18" charset="0"/>
              </a:rPr>
              <a:t>.</a:t>
            </a:r>
          </a:p>
          <a:p>
            <a:pPr algn="just">
              <a:lnSpc>
                <a:spcPct val="150000"/>
              </a:lnSpc>
            </a:pPr>
            <a:endParaRPr lang="ru-RU" sz="2000" dirty="0" smtClean="0">
              <a:solidFill>
                <a:schemeClr val="accent1">
                  <a:lumMod val="50000"/>
                </a:schemeClr>
              </a:solidFill>
              <a:latin typeface="Georgia" panose="02040502050405020303" pitchFamily="18" charset="0"/>
            </a:endParaRPr>
          </a:p>
          <a:p>
            <a:pPr algn="just">
              <a:lnSpc>
                <a:spcPct val="150000"/>
              </a:lnSpc>
            </a:pPr>
            <a:r>
              <a:rPr lang="ru-RU" sz="2000"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Обладая </a:t>
            </a:r>
            <a:r>
              <a:rPr lang="ru-RU" sz="2000"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самыми совершенными системами управления рисками, невозможно предотвратить зарождение и развитие всех рисков в компании.</a:t>
            </a:r>
          </a:p>
          <a:p>
            <a:r>
              <a:rPr lang="ru-RU" dirty="0">
                <a:hlinkClick r:id="rId3"/>
              </a:rPr>
              <a:t/>
            </a:r>
            <a:br>
              <a:rPr lang="ru-RU" dirty="0">
                <a:hlinkClick r:id="rId3"/>
              </a:rPr>
            </a:b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898859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43899" y="1542762"/>
            <a:ext cx="10014154" cy="4247317"/>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Эффективность работы компании зависит от способности ее руководства осуществлять постоянный контроль и учет различных внутренних и внешних рискообразующих факторов, влияющих на положение фирмы в конкурентной рыночной среде.</a:t>
            </a:r>
          </a:p>
          <a:p>
            <a:pPr algn="just">
              <a:lnSpc>
                <a:spcPct val="150000"/>
              </a:lnSpc>
            </a:pPr>
            <a:r>
              <a:rPr lang="ru-RU" sz="2000" dirty="0">
                <a:solidFill>
                  <a:schemeClr val="accent1">
                    <a:lumMod val="50000"/>
                  </a:schemeClr>
                </a:solidFill>
                <a:latin typeface="Georgia" panose="02040502050405020303" pitchFamily="18" charset="0"/>
              </a:rPr>
              <a:t>Риски, связанные с деятельностью персонала, являются основными в процессе функционирования организации и стремлении к развитию и повышению ее эффективности.</a:t>
            </a:r>
          </a:p>
          <a:p>
            <a:pPr algn="just">
              <a:lnSpc>
                <a:spcPct val="150000"/>
              </a:lnSpc>
            </a:pPr>
            <a:r>
              <a:rPr lang="ru-RU" sz="2000" dirty="0">
                <a:solidFill>
                  <a:schemeClr val="accent1">
                    <a:lumMod val="50000"/>
                  </a:schemeClr>
                </a:solidFill>
                <a:latin typeface="Georgia" panose="02040502050405020303" pitchFamily="18" charset="0"/>
              </a:rPr>
              <a:t>Риски в управлении персоналом можно определить как вероятность потерь, возникающих при вложении средств в новые направления кадровой работы. </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7702237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531025" y="805941"/>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55408" y="1955716"/>
            <a:ext cx="10250128" cy="1938992"/>
          </a:xfrm>
          <a:prstGeom prst="rect">
            <a:avLst/>
          </a:prstGeom>
        </p:spPr>
        <p:txBody>
          <a:bodyPr wrap="square">
            <a:spAutoFit/>
          </a:bodyPr>
          <a:lstStyle/>
          <a:p>
            <a:pPr algn="just">
              <a:lnSpc>
                <a:spcPct val="150000"/>
              </a:lnSpc>
            </a:pP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Список литературы:</a:t>
            </a:r>
          </a:p>
          <a:p>
            <a:pPr algn="just">
              <a:lnSpc>
                <a:spcPct val="150000"/>
              </a:lnSpc>
            </a:pPr>
            <a:endPar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a:p>
            <a:pPr algn="just">
              <a:lnSpc>
                <a:spcPct val="150000"/>
              </a:lnSpc>
            </a:pPr>
            <a:r>
              <a:rPr lang="ru-RU" sz="2000" dirty="0" smtClean="0">
                <a:solidFill>
                  <a:schemeClr val="accent1">
                    <a:lumMod val="50000"/>
                  </a:schemeClr>
                </a:solidFill>
                <a:latin typeface="Georgia" panose="02040502050405020303" pitchFamily="18" charset="0"/>
              </a:rPr>
              <a:t>1. Маслова В.М. </a:t>
            </a:r>
            <a:r>
              <a:rPr lang="ru-RU" sz="2000" dirty="0">
                <a:solidFill>
                  <a:schemeClr val="accent1">
                    <a:lumMod val="50000"/>
                  </a:schemeClr>
                </a:solidFill>
                <a:latin typeface="Georgia" panose="02040502050405020303" pitchFamily="18" charset="0"/>
              </a:rPr>
              <a:t>Управление персоналом : учебник и практикум для </a:t>
            </a:r>
            <a:r>
              <a:rPr lang="ru-RU" sz="2000" dirty="0" smtClean="0">
                <a:solidFill>
                  <a:schemeClr val="accent1">
                    <a:lumMod val="50000"/>
                  </a:schemeClr>
                </a:solidFill>
                <a:latin typeface="Georgia" panose="02040502050405020303" pitchFamily="18" charset="0"/>
              </a:rPr>
              <a:t>вузов/ </a:t>
            </a:r>
            <a:r>
              <a:rPr lang="ru-RU" sz="2000" dirty="0">
                <a:solidFill>
                  <a:schemeClr val="accent1">
                    <a:lumMod val="50000"/>
                  </a:schemeClr>
                </a:solidFill>
                <a:latin typeface="Georgia" panose="02040502050405020303" pitchFamily="18" charset="0"/>
              </a:rPr>
              <a:t>В. М. </a:t>
            </a:r>
            <a:r>
              <a:rPr lang="ru-RU" sz="2000" dirty="0" smtClean="0">
                <a:solidFill>
                  <a:schemeClr val="accent1">
                    <a:lumMod val="50000"/>
                  </a:schemeClr>
                </a:solidFill>
                <a:latin typeface="Georgia" panose="02040502050405020303" pitchFamily="18" charset="0"/>
              </a:rPr>
              <a:t>Маслова</a:t>
            </a:r>
            <a:r>
              <a:rPr lang="ru-RU" sz="2000" dirty="0">
                <a:solidFill>
                  <a:schemeClr val="accent1">
                    <a:lumMod val="50000"/>
                  </a:schemeClr>
                </a:solidFill>
                <a:latin typeface="Georgia" panose="02040502050405020303" pitchFamily="18" charset="0"/>
              </a:rPr>
              <a:t>. — </a:t>
            </a:r>
            <a:r>
              <a:rPr lang="ru-RU" sz="2000" dirty="0" smtClean="0">
                <a:solidFill>
                  <a:schemeClr val="accent1">
                    <a:lumMod val="50000"/>
                  </a:schemeClr>
                </a:solidFill>
                <a:latin typeface="Georgia" panose="02040502050405020303" pitchFamily="18" charset="0"/>
              </a:rPr>
              <a:t>5-е </a:t>
            </a:r>
            <a:r>
              <a:rPr lang="ru-RU" sz="2000" dirty="0">
                <a:solidFill>
                  <a:schemeClr val="accent1">
                    <a:lumMod val="50000"/>
                  </a:schemeClr>
                </a:solidFill>
                <a:latin typeface="Georgia" panose="02040502050405020303" pitchFamily="18" charset="0"/>
              </a:rPr>
              <a:t>изд., перераб. и доп. — </a:t>
            </a:r>
            <a:r>
              <a:rPr lang="ru-RU" sz="2000" dirty="0" smtClean="0">
                <a:solidFill>
                  <a:schemeClr val="accent1">
                    <a:lumMod val="50000"/>
                  </a:schemeClr>
                </a:solidFill>
                <a:latin typeface="Georgia" panose="02040502050405020303" pitchFamily="18" charset="0"/>
              </a:rPr>
              <a:t>Москва </a:t>
            </a:r>
            <a:r>
              <a:rPr lang="ru-RU" sz="2000" dirty="0">
                <a:solidFill>
                  <a:schemeClr val="accent1">
                    <a:lumMod val="50000"/>
                  </a:schemeClr>
                </a:solidFill>
                <a:latin typeface="Georgia" panose="02040502050405020303" pitchFamily="18" charset="0"/>
              </a:rPr>
              <a:t>: </a:t>
            </a:r>
            <a:r>
              <a:rPr lang="ru-RU" sz="2000" dirty="0" smtClean="0">
                <a:solidFill>
                  <a:schemeClr val="accent1">
                    <a:lumMod val="50000"/>
                  </a:schemeClr>
                </a:solidFill>
                <a:latin typeface="Georgia" panose="02040502050405020303" pitchFamily="18" charset="0"/>
              </a:rPr>
              <a:t>Издательство </a:t>
            </a:r>
            <a:r>
              <a:rPr lang="ru-RU" sz="2000" dirty="0">
                <a:solidFill>
                  <a:schemeClr val="accent1">
                    <a:lumMod val="50000"/>
                  </a:schemeClr>
                </a:solidFill>
                <a:latin typeface="Georgia" panose="02040502050405020303" pitchFamily="18" charset="0"/>
              </a:rPr>
              <a:t>Юрайт, </a:t>
            </a:r>
            <a:r>
              <a:rPr lang="ru-RU" sz="2000" dirty="0" smtClean="0">
                <a:solidFill>
                  <a:schemeClr val="accent1">
                    <a:lumMod val="50000"/>
                  </a:schemeClr>
                </a:solidFill>
                <a:latin typeface="Georgia" panose="02040502050405020303" pitchFamily="18" charset="0"/>
              </a:rPr>
              <a:t>2025</a:t>
            </a:r>
            <a:r>
              <a:rPr lang="ru-RU" sz="2000" dirty="0">
                <a:solidFill>
                  <a:schemeClr val="accent1">
                    <a:lumMod val="50000"/>
                  </a:schemeClr>
                </a:solidFill>
                <a:latin typeface="Georgia" panose="02040502050405020303" pitchFamily="18" charset="0"/>
              </a:rPr>
              <a:t>. — </a:t>
            </a:r>
            <a:r>
              <a:rPr lang="ru-RU" sz="2000" dirty="0" smtClean="0">
                <a:solidFill>
                  <a:schemeClr val="accent1">
                    <a:lumMod val="50000"/>
                  </a:schemeClr>
                </a:solidFill>
                <a:latin typeface="Georgia" panose="02040502050405020303" pitchFamily="18" charset="0"/>
              </a:rPr>
              <a:t>451 </a:t>
            </a:r>
            <a:r>
              <a:rPr lang="ru-RU" sz="2000" dirty="0">
                <a:solidFill>
                  <a:schemeClr val="accent1">
                    <a:lumMod val="50000"/>
                  </a:schemeClr>
                </a:solidFill>
                <a:latin typeface="Georgia" panose="02040502050405020303" pitchFamily="18" charset="0"/>
              </a:rPr>
              <a:t>с. </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3269202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1887569" y="3764183"/>
            <a:ext cx="8416859" cy="769441"/>
          </a:xfrm>
          <a:prstGeom prst="rect">
            <a:avLst/>
          </a:prstGeom>
          <a:noFill/>
        </p:spPr>
        <p:txBody>
          <a:bodyPr wrap="square" rtlCol="0">
            <a:spAutoFit/>
          </a:bodyPr>
          <a:lstStyle/>
          <a:p>
            <a:pPr algn="ctr"/>
            <a:r>
              <a:rPr lang="ru-RU" sz="4400" b="1" dirty="0">
                <a:solidFill>
                  <a:srgbClr val="1C448E"/>
                </a:solidFill>
                <a:effectLst>
                  <a:outerShdw blurRad="38100" dist="38100" dir="2700000" algn="tl">
                    <a:srgbClr val="000000">
                      <a:alpha val="43137"/>
                    </a:srgbClr>
                  </a:outerShdw>
                </a:effectLst>
                <a:latin typeface="Georgia" panose="02040502050405020303" pitchFamily="18" charset="0"/>
              </a:rPr>
              <a:t>Спасибо за внимание!</a:t>
            </a:r>
          </a:p>
        </p:txBody>
      </p:sp>
      <p:pic>
        <p:nvPicPr>
          <p:cNvPr id="5" name="Рисунок 4">
            <a:extLst>
              <a:ext uri="{FF2B5EF4-FFF2-40B4-BE49-F238E27FC236}">
                <a16:creationId xmlns:a16="http://schemas.microsoft.com/office/drawing/2014/main" id="{F73A6B1D-8BEA-460D-950C-3411AD2BC0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7184" y="587971"/>
            <a:ext cx="3419994" cy="1138200"/>
          </a:xfrm>
          <a:prstGeom prst="rect">
            <a:avLst/>
          </a:prstGeom>
        </p:spPr>
      </p:pic>
      <p:pic>
        <p:nvPicPr>
          <p:cNvPr id="12" name="Рисунок 11"/>
          <p:cNvPicPr>
            <a:picLocks noChangeAspect="1"/>
          </p:cNvPicPr>
          <p:nvPr/>
        </p:nvPicPr>
        <p:blipFill rotWithShape="1">
          <a:blip r:embed="rId3">
            <a:extLst>
              <a:ext uri="{28A0092B-C50C-407E-A947-70E740481C1C}">
                <a14:useLocalDpi xmlns:a14="http://schemas.microsoft.com/office/drawing/2010/main" val="0"/>
              </a:ext>
            </a:extLst>
          </a:blip>
          <a:srcRect t="79305"/>
          <a:stretch/>
        </p:blipFill>
        <p:spPr>
          <a:xfrm>
            <a:off x="1596609" y="0"/>
            <a:ext cx="8998781" cy="1862259"/>
          </a:xfrm>
          <a:prstGeom prst="rect">
            <a:avLst/>
          </a:prstGeom>
        </p:spPr>
      </p:pic>
    </p:spTree>
    <p:extLst>
      <p:ext uri="{BB962C8B-B14F-4D97-AF65-F5344CB8AC3E}">
        <p14:creationId xmlns:p14="http://schemas.microsoft.com/office/powerpoint/2010/main" val="2659384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43899" y="1542762"/>
            <a:ext cx="10014154" cy="5632311"/>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Управление кадровыми рисками</a:t>
            </a:r>
            <a:r>
              <a:rPr lang="ru-RU" sz="2000" dirty="0">
                <a:solidFill>
                  <a:schemeClr val="accent1">
                    <a:lumMod val="50000"/>
                  </a:schemeClr>
                </a:solidFill>
                <a:latin typeface="Georgia" panose="02040502050405020303" pitchFamily="18" charset="0"/>
              </a:rPr>
              <a:t> – это процесс, который начинается на этапе разработки стратегии управления персоналом и охватывает всю систему управления персоналом компании на всех ее уровнях</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Источником возникновения рисков служат как внешняя, так и внутренняя среда компании. Основные причины риска, с одной стороны – объективная неполнота или недостаточность информации, с другой – субъективность восприятия информации и возможность принятия неверного решения руководителем или работником.</a:t>
            </a:r>
          </a:p>
          <a:p>
            <a:pPr algn="just">
              <a:lnSpc>
                <a:spcPct val="150000"/>
              </a:lnSpc>
            </a:pPr>
            <a:r>
              <a:rPr lang="ru-RU" sz="2000" dirty="0">
                <a:solidFill>
                  <a:schemeClr val="accent1">
                    <a:lumMod val="50000"/>
                  </a:schemeClr>
                </a:solidFill>
                <a:latin typeface="Georgia" panose="02040502050405020303" pitchFamily="18" charset="0"/>
              </a:rPr>
              <a:t>Отсутствие или низкий уровень приобщенности работника к организации является одной из основных причин возникновения кадровых рисков.</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575498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43899" y="1542762"/>
            <a:ext cx="10014154" cy="56323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Анализ управления персоналом показывает, что работа по управлению кадровыми рисками отсутствует на отечественных предприятиях.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Управление кадровыми рисками</a:t>
            </a:r>
            <a:r>
              <a:rPr lang="ru-RU" sz="2000" dirty="0">
                <a:solidFill>
                  <a:schemeClr val="accent1">
                    <a:lumMod val="50000"/>
                  </a:schemeClr>
                </a:solidFill>
                <a:latin typeface="Georgia" panose="02040502050405020303" pitchFamily="18" charset="0"/>
              </a:rPr>
              <a:t> – это процесс, который охватывает всю систему управления персоналом организации на всех ее уровнях.</a:t>
            </a:r>
          </a:p>
          <a:p>
            <a:pPr algn="just">
              <a:lnSpc>
                <a:spcPct val="150000"/>
              </a:lnSpc>
            </a:pPr>
            <a:r>
              <a:rPr lang="ru-RU" sz="2000" dirty="0">
                <a:solidFill>
                  <a:schemeClr val="accent1">
                    <a:lumMod val="50000"/>
                  </a:schemeClr>
                </a:solidFill>
                <a:latin typeface="Georgia" panose="02040502050405020303" pitchFamily="18" charset="0"/>
              </a:rPr>
              <a:t>В настоящее время большая часть действующих организаций не относятся к государственному сектору и деятельность их чаще всего не регламентируется четкими инструкциями и положениями в части управления персоналом, что влечет за собой рисковые ситуации. Есть основания полагать, что риски будут расти по мере глобализации экономики, так как продукты, услуги усложняются, а клиенты, инвесторы становятся все более требовательными.</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456434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43899" y="1542762"/>
            <a:ext cx="10014154" cy="517064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Процесс управления персоналом компании является непрерывным и должен включать в себя следующие элементы: формирование целей, задач и требований к персоналу, подбор и отбор работников, обучение и развитие, движение персонала, рационализацию трудовой мотивации, оплаты труда и стимулирования, оценку результатов деятельности. Необходимо учитывать, что соответствующие риски возникают на каждом этапе процесса управления персоналом, по одновременно существуют условия для их минимизации.</a:t>
            </a:r>
          </a:p>
          <a:p>
            <a:pPr algn="just">
              <a:lnSpc>
                <a:spcPct val="150000"/>
              </a:lnSpc>
            </a:pPr>
            <a:r>
              <a:rPr lang="ru-RU" sz="2000" dirty="0">
                <a:solidFill>
                  <a:schemeClr val="accent1">
                    <a:lumMod val="50000"/>
                  </a:schemeClr>
                </a:solidFill>
                <a:latin typeface="Georgia" panose="02040502050405020303" pitchFamily="18" charset="0"/>
              </a:rPr>
              <a:t>Рассмотрим основные группы рисков, возникающие в системе управления персоналом (рис. </a:t>
            </a:r>
            <a:r>
              <a:rPr lang="ru-RU" sz="2000" dirty="0" smtClean="0">
                <a:solidFill>
                  <a:schemeClr val="accent1">
                    <a:lumMod val="50000"/>
                  </a:schemeClr>
                </a:solidFill>
                <a:latin typeface="Georgia" panose="02040502050405020303" pitchFamily="18" charset="0"/>
              </a:rPr>
              <a:t>1).</a:t>
            </a: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691002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843548" y="1432828"/>
            <a:ext cx="8126361" cy="1477328"/>
          </a:xfrm>
          <a:prstGeom prst="rect">
            <a:avLst/>
          </a:prstGeom>
        </p:spPr>
        <p:txBody>
          <a:bodyPr wrap="square">
            <a:spAutoFit/>
          </a:bodyPr>
          <a:lstStyle/>
          <a:p>
            <a:pPr algn="ctr">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Основные группы рисков в управлении </a:t>
            </a: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персоналом</a:t>
            </a:r>
          </a:p>
          <a:p>
            <a:pPr algn="ctr">
              <a:lnSpc>
                <a:spcPct val="150000"/>
              </a:lnSpc>
            </a:pPr>
            <a:endPar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pic>
        <p:nvPicPr>
          <p:cNvPr id="1026" name="Picture 2" descr="Основные группы рисков в управлении персонало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5102" y="2348473"/>
            <a:ext cx="6843252" cy="3849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7824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43899" y="1542762"/>
            <a:ext cx="10014154" cy="470898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Основная группа рисков – это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риски ошибочного выбора направлений кадровой политики. </a:t>
            </a:r>
            <a:r>
              <a:rPr lang="ru-RU" sz="2000" dirty="0">
                <a:solidFill>
                  <a:schemeClr val="accent1">
                    <a:lumMod val="50000"/>
                  </a:schemeClr>
                </a:solidFill>
                <a:latin typeface="Georgia" panose="02040502050405020303" pitchFamily="18" charset="0"/>
              </a:rPr>
              <a:t>Одна из причин – это необоснованное определение приоритетов стратегии управления персоналом, способных внести вклад в достижение целей компании. Это может произойти в силу ошибочной оценки роли краткосрочных и долгосрочных интересов собственников компании. Специалисты также могут ошибаться в оценке финансового состояния организации и перспектив бизнеса компании, что спровоцирует их включить в кадровую политику те направления деятельности, которые заведомо невыполнимы.</a:t>
            </a: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9874003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43899" y="1542762"/>
            <a:ext cx="10014154" cy="4247317"/>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Вторая группа – это </a:t>
            </a:r>
            <a:r>
              <a:rPr lang="ru-RU" sz="2000" b="1" dirty="0">
                <a:solidFill>
                  <a:schemeClr val="accent1">
                    <a:lumMod val="50000"/>
                  </a:schemeClr>
                </a:solidFill>
                <a:latin typeface="Georgia" panose="02040502050405020303" pitchFamily="18" charset="0"/>
              </a:rPr>
              <a:t>риски, связанные с некачественным уровнем кадрового обеспечения</a:t>
            </a:r>
            <a:r>
              <a:rPr lang="ru-RU" sz="2000" dirty="0">
                <a:solidFill>
                  <a:schemeClr val="accent1">
                    <a:lumMod val="50000"/>
                  </a:schemeClr>
                </a:solidFill>
                <a:latin typeface="Georgia" panose="02040502050405020303" pitchFamily="18" charset="0"/>
              </a:rPr>
              <a:t> деятельности компании, и они занимают значительное место в общем перечне рисков управления компанией. Успех деятельности компании зависит от того, насколько персонал, участвующий в работе, осознает свою ответственность и заинтересованность в результатах труда. Ошибки персонала могут быть допущены: при разработке технической документации, в процессе технического воплощения в производство, вследствие недостаточной квалификации и тренировки персонала, в результате перегрузки, усталости, болезни, а также халатности и злого умысла.</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5334864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43899" y="1439524"/>
            <a:ext cx="10014154" cy="465294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 связи с этим особо следует выделить риски, связанные с выявлением соответствия квалификационных требований к должности и качественных показателей новых работников, претендующих на эту должность. Причину должностного риска также следует искать в нерациональном распределении функциональных обязанностей в штатном расписании компании или в искаженном описании должности. Для минимизации такого риска следует формировать обоснованную структуру должностей, полномочий и ответственности и использовать как инструмент не должностную инструкцию, в которую не вносятся дополнения и изменения, а документ, в котором будет проведен анализ способностей кандидата на замещение вакантной должности.</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165048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1421</TotalTime>
  <Words>1194</Words>
  <Application>Microsoft Office PowerPoint</Application>
  <PresentationFormat>Широкоэкранный</PresentationFormat>
  <Paragraphs>52</Paragraphs>
  <Slides>21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21</vt:i4>
      </vt:variant>
    </vt:vector>
  </HeadingPairs>
  <TitlesOfParts>
    <vt:vector size="26" baseType="lpstr">
      <vt:lpstr>Arial</vt:lpstr>
      <vt:lpstr>Calibri</vt:lpstr>
      <vt:lpstr>Calibri Light</vt:lpstr>
      <vt:lpstr>Georgia</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Аделина Йовик</dc:creator>
  <cp:lastModifiedBy>ielie</cp:lastModifiedBy>
  <cp:revision>133</cp:revision>
  <dcterms:created xsi:type="dcterms:W3CDTF">2021-11-29T13:06:40Z</dcterms:created>
  <dcterms:modified xsi:type="dcterms:W3CDTF">2025-04-21T17:57:51Z</dcterms:modified>
</cp:coreProperties>
</file>