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0" r:id="rId4"/>
    <p:sldId id="261" r:id="rId5"/>
    <p:sldId id="262" r:id="rId6"/>
    <p:sldId id="263" r:id="rId7"/>
    <p:sldId id="264" r:id="rId8"/>
    <p:sldId id="265"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6" d="100"/>
          <a:sy n="106" d="100"/>
        </p:scale>
        <p:origin x="17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F8B89-3438-44F6-B131-E8E5A19FC41C}" type="datetimeFigureOut">
              <a:rPr lang="ru-RU" smtClean="0"/>
              <a:t>25.11.2025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41521-D9C3-4796-89E6-F2828911058A}" type="slidenum">
              <a:rPr lang="ru-RU" smtClean="0"/>
              <a:t>‹#›</a:t>
            </a:fld>
            <a:endParaRPr lang="ru-RU"/>
          </a:p>
        </p:txBody>
      </p:sp>
    </p:spTree>
    <p:extLst>
      <p:ext uri="{BB962C8B-B14F-4D97-AF65-F5344CB8AC3E}">
        <p14:creationId xmlns:p14="http://schemas.microsoft.com/office/powerpoint/2010/main" val="413436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ADBE55-A0B3-4C81-8558-66D65EC1BB62}" type="slidenum">
              <a:rPr lang="ru-RU" smtClean="0"/>
              <a:pPr eaLnBrk="1" hangingPunct="1"/>
              <a:t>5</a:t>
            </a:fld>
            <a:endParaRPr lang="ru-RU" smtClean="0"/>
          </a:p>
        </p:txBody>
      </p:sp>
    </p:spTree>
    <p:extLst>
      <p:ext uri="{BB962C8B-B14F-4D97-AF65-F5344CB8AC3E}">
        <p14:creationId xmlns:p14="http://schemas.microsoft.com/office/powerpoint/2010/main" val="270952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
        <p:nvSpPr>
          <p:cNvPr id="122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FA668F-8E05-40CA-ADA6-E618E8AAF093}" type="slidenum">
              <a:rPr lang="ru-RU" smtClean="0"/>
              <a:pPr eaLnBrk="1" hangingPunct="1"/>
              <a:t>6</a:t>
            </a:fld>
            <a:endParaRPr lang="ru-RU" smtClean="0"/>
          </a:p>
        </p:txBody>
      </p:sp>
    </p:spTree>
    <p:extLst>
      <p:ext uri="{BB962C8B-B14F-4D97-AF65-F5344CB8AC3E}">
        <p14:creationId xmlns:p14="http://schemas.microsoft.com/office/powerpoint/2010/main" val="262557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25.11.2025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5" descr="b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1"/>
          <p:cNvSpPr>
            <a:spLocks noGrp="1"/>
          </p:cNvSpPr>
          <p:nvPr>
            <p:ph type="ctrTitle"/>
          </p:nvPr>
        </p:nvSpPr>
        <p:spPr>
          <a:xfrm>
            <a:off x="899592" y="5373216"/>
            <a:ext cx="7772400" cy="990600"/>
          </a:xfrm>
        </p:spPr>
        <p:txBody>
          <a:bodyPr/>
          <a:lstStyle/>
          <a:p>
            <a:r>
              <a:rPr lang="ru-RU" sz="2800" b="1" dirty="0" smtClean="0">
                <a:solidFill>
                  <a:schemeClr val="bg1"/>
                </a:solidFill>
              </a:rPr>
              <a:t>Эффективное управление персоналом организации</a:t>
            </a:r>
          </a:p>
        </p:txBody>
      </p:sp>
      <p:sp>
        <p:nvSpPr>
          <p:cNvPr id="2052" name="Подзаголовок 2"/>
          <p:cNvSpPr>
            <a:spLocks noGrp="1"/>
          </p:cNvSpPr>
          <p:nvPr>
            <p:ph type="subTitle" idx="1"/>
          </p:nvPr>
        </p:nvSpPr>
        <p:spPr>
          <a:xfrm>
            <a:off x="304800" y="4648200"/>
            <a:ext cx="2667000" cy="304800"/>
          </a:xfrm>
        </p:spPr>
        <p:txBody>
          <a:bodyPr/>
          <a:lstStyle/>
          <a:p>
            <a:pPr algn="l" eaLnBrk="1" hangingPunct="1"/>
            <a:r>
              <a:rPr lang="ru-RU" sz="1400" dirty="0" smtClean="0">
                <a:solidFill>
                  <a:schemeClr val="bg1"/>
                </a:solidFill>
                <a:latin typeface="Arial" charset="0"/>
                <a:cs typeface="Arial" charset="0"/>
              </a:rPr>
              <a:t>ПРЕЗЕНТАЦИЯ</a:t>
            </a:r>
          </a:p>
        </p:txBody>
      </p:sp>
      <p:pic>
        <p:nvPicPr>
          <p:cNvPr id="2053" name="Picture 6" descr="C:\Users\Rodrigues\Desktop\hires514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9" descr="C:\Users\Rodrigues\Desktop\upravl_i_motiv_persona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02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715963"/>
          </a:xfrm>
        </p:spPr>
        <p:txBody>
          <a:bodyPr rtlCol="0">
            <a:normAutofit fontScale="90000"/>
          </a:bodyPr>
          <a:lstStyle/>
          <a:p>
            <a:pPr algn="l" eaLnBrk="1" fontAlgn="auto" hangingPunct="1">
              <a:spcAft>
                <a:spcPts val="0"/>
              </a:spcAft>
              <a:defRPr/>
            </a:pPr>
            <a:r>
              <a:rPr lang="ru-RU" sz="2800" b="1" dirty="0"/>
              <a:t>Внешние условия, соблюдение которых необходимо для эффективного функционирования системы управления персоналом.</a:t>
            </a:r>
            <a:endParaRPr lang="ru-RU" sz="2800" b="1" dirty="0">
              <a:solidFill>
                <a:schemeClr val="tx1">
                  <a:lumMod val="85000"/>
                  <a:lumOff val="15000"/>
                </a:schemeClr>
              </a:solidFill>
              <a:latin typeface="Arial" pitchFamily="34" charset="0"/>
              <a:cs typeface="Arial" pitchFamily="34" charset="0"/>
            </a:endParaRPr>
          </a:p>
        </p:txBody>
      </p:sp>
      <p:sp>
        <p:nvSpPr>
          <p:cNvPr id="3075" name="Содержимое 2"/>
          <p:cNvSpPr>
            <a:spLocks noGrp="1"/>
          </p:cNvSpPr>
          <p:nvPr>
            <p:ph idx="1"/>
          </p:nvPr>
        </p:nvSpPr>
        <p:spPr>
          <a:xfrm>
            <a:off x="457200" y="1143000"/>
            <a:ext cx="3505200" cy="3429000"/>
          </a:xfrm>
        </p:spPr>
        <p:txBody>
          <a:bodyPr/>
          <a:lstStyle/>
          <a:p>
            <a:pPr marL="0" indent="0" algn="just" eaLnBrk="1" hangingPunct="1">
              <a:spcBef>
                <a:spcPct val="0"/>
              </a:spcBef>
              <a:buFont typeface="Arial" charset="0"/>
              <a:buNone/>
            </a:pPr>
            <a:r>
              <a:rPr lang="ru-RU" sz="1600" dirty="0" smtClean="0"/>
              <a:t>Знание и использование этих (и других) методов является необходимым, но недостаточным условием успешного управления человеческими ресурсами. Методы являются средствами, своего рода кирпичами, из которых каждая организация должна построить свое здание системы управления персоналом. Для того, чтобы это здание было комфортабельным и прочным необходимо соблюдение ряда условий : </a:t>
            </a:r>
          </a:p>
        </p:txBody>
      </p:sp>
      <p:pic>
        <p:nvPicPr>
          <p:cNvPr id="3078" name="Picture 6"/>
          <p:cNvPicPr>
            <a:picLocks noChangeAspect="1" noChangeArrowheads="1"/>
          </p:cNvPicPr>
          <p:nvPr/>
        </p:nvPicPr>
        <p:blipFill>
          <a:blip r:embed="rId2"/>
          <a:srcRect/>
          <a:stretch>
            <a:fillRect/>
          </a:stretch>
        </p:blipFill>
        <p:spPr bwMode="auto">
          <a:xfrm>
            <a:off x="4191000" y="1281378"/>
            <a:ext cx="4419600" cy="2300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Содержимое 2"/>
          <p:cNvSpPr txBox="1">
            <a:spLocks/>
          </p:cNvSpPr>
          <p:nvPr/>
        </p:nvSpPr>
        <p:spPr bwMode="auto">
          <a:xfrm>
            <a:off x="457200" y="4343400"/>
            <a:ext cx="8229600" cy="1905000"/>
          </a:xfrm>
          <a:prstGeom prst="rect">
            <a:avLst/>
          </a:prstGeom>
          <a:noFill/>
          <a:ln w="9525">
            <a:noFill/>
            <a:miter lim="800000"/>
            <a:headEnd/>
            <a:tailEnd/>
          </a:ln>
        </p:spPr>
        <p:txBody>
          <a:bodyPr/>
          <a:lstStyle/>
          <a:p>
            <a:pPr>
              <a:defRPr/>
            </a:pPr>
            <a:r>
              <a:rPr lang="ru-RU" sz="1600" dirty="0">
                <a:solidFill>
                  <a:schemeClr val="tx1">
                    <a:lumMod val="75000"/>
                    <a:lumOff val="25000"/>
                  </a:schemeClr>
                </a:solidFill>
              </a:rPr>
              <a:t>• ориентированности на цели организации;</a:t>
            </a:r>
          </a:p>
          <a:p>
            <a:pPr>
              <a:defRPr/>
            </a:pPr>
            <a:r>
              <a:rPr lang="ru-RU" sz="1600" dirty="0">
                <a:solidFill>
                  <a:schemeClr val="tx1">
                    <a:lumMod val="75000"/>
                    <a:lumOff val="25000"/>
                  </a:schemeClr>
                </a:solidFill>
              </a:rPr>
              <a:t>• соответствие состоянию внешней среды;</a:t>
            </a:r>
          </a:p>
          <a:p>
            <a:pPr>
              <a:defRPr/>
            </a:pPr>
            <a:r>
              <a:rPr lang="ru-RU" sz="1600" dirty="0">
                <a:solidFill>
                  <a:schemeClr val="tx1">
                    <a:lumMod val="75000"/>
                    <a:lumOff val="25000"/>
                  </a:schemeClr>
                </a:solidFill>
              </a:rPr>
              <a:t>• совместимости с организационной культурой:</a:t>
            </a:r>
          </a:p>
          <a:p>
            <a:pPr>
              <a:defRPr/>
            </a:pPr>
            <a:r>
              <a:rPr lang="ru-RU" sz="1600" dirty="0">
                <a:solidFill>
                  <a:schemeClr val="tx1">
                    <a:lumMod val="75000"/>
                    <a:lumOff val="25000"/>
                  </a:schemeClr>
                </a:solidFill>
              </a:rPr>
              <a:t>• внутренней целостности;</a:t>
            </a:r>
          </a:p>
          <a:p>
            <a:pPr>
              <a:defRPr/>
            </a:pPr>
            <a:r>
              <a:rPr lang="ru-RU" sz="1600" dirty="0">
                <a:solidFill>
                  <a:schemeClr val="tx1">
                    <a:lumMod val="75000"/>
                    <a:lumOff val="25000"/>
                  </a:schemeClr>
                </a:solidFill>
              </a:rPr>
              <a:t>• участия руководства организации;</a:t>
            </a:r>
          </a:p>
          <a:p>
            <a:pPr>
              <a:defRPr/>
            </a:pPr>
            <a:r>
              <a:rPr lang="ru-RU" sz="1600" dirty="0">
                <a:solidFill>
                  <a:schemeClr val="tx1">
                    <a:lumMod val="75000"/>
                    <a:lumOff val="25000"/>
                  </a:schemeClr>
                </a:solidFill>
              </a:rPr>
              <a:t>• наличия мотивированных и квалифицированных специалистов.</a:t>
            </a:r>
          </a:p>
        </p:txBody>
      </p:sp>
    </p:spTree>
    <p:extLst>
      <p:ext uri="{BB962C8B-B14F-4D97-AF65-F5344CB8AC3E}">
        <p14:creationId xmlns:p14="http://schemas.microsoft.com/office/powerpoint/2010/main" val="2263822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667000" y="685800"/>
            <a:ext cx="6096000" cy="6096000"/>
          </a:xfrm>
          <a:prstGeom prst="roundRect">
            <a:avLst/>
          </a:prstGeom>
          <a:ln w="3175">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marL="216000" algn="just">
              <a:buFont typeface="Arial" charset="0"/>
              <a:buNone/>
              <a:defRPr/>
            </a:pPr>
            <a:r>
              <a:rPr lang="ru-RU" sz="1600" dirty="0"/>
              <a:t>Итак, управление персоналом эффективно настолько насколько успешно сотрудники организации используют свой потенциал для реализации стоящих перед ней целей; т.е. насколько эти цели являются достигнутыми. Утверждение этого положения в качестве незыблемого постулата (одной из базисных ценностей организации, если угодно) является наиболее важным условием создания эффективной системы управления персоналом. К </a:t>
            </a:r>
            <a:r>
              <a:rPr lang="ru-RU" sz="1600" dirty="0" smtClean="0"/>
              <a:t>сожалению, </a:t>
            </a:r>
            <a:r>
              <a:rPr lang="ru-RU" sz="1600" dirty="0"/>
              <a:t>для многих организаций характерна противоположная тенденция - оценивать эффективность управления персоналом с помощью специально созданных для этого показателей: удовлетворенности сотрудников, текучести кадров, часах потраченных на профессиональное обучение. Взятые в отрыве от целей организации эти потенциально важные показатели способствуют изоляции службы человеческих ресурсов от организации, превращению ее в организацию в организации, вещь в себе. Развитию этой тенденции способствует (одновременно являясь ее следствием) и широко распространенное представление о том, что специалисты по управлению человеческими ресурсами находятся далеко от основной деятельности и практически не оказывают на нее никакого влияния.</a:t>
            </a:r>
            <a:endParaRPr lang="ru-RU" sz="1600" dirty="0">
              <a:solidFill>
                <a:schemeClr val="tx1">
                  <a:lumMod val="75000"/>
                  <a:lumOff val="25000"/>
                </a:schemeClr>
              </a:solidFill>
              <a:cs typeface="Arial" charset="0"/>
            </a:endParaRPr>
          </a:p>
        </p:txBody>
      </p:sp>
      <p:sp>
        <p:nvSpPr>
          <p:cNvPr id="2" name="Заголовок 1"/>
          <p:cNvSpPr>
            <a:spLocks noGrp="1"/>
          </p:cNvSpPr>
          <p:nvPr>
            <p:ph type="title"/>
          </p:nvPr>
        </p:nvSpPr>
        <p:spPr>
          <a:xfrm>
            <a:off x="381000" y="274638"/>
            <a:ext cx="8229600" cy="715962"/>
          </a:xfrm>
        </p:spPr>
        <p:txBody>
          <a:bodyPr rtlCol="0">
            <a:normAutofit fontScale="90000"/>
          </a:bodyPr>
          <a:lstStyle/>
          <a:p>
            <a:pPr algn="l" eaLnBrk="1" fontAlgn="auto" hangingPunct="1">
              <a:spcAft>
                <a:spcPts val="0"/>
              </a:spcAft>
              <a:defRPr/>
            </a:pPr>
            <a:r>
              <a:rPr lang="ru-RU" sz="2800" b="1" dirty="0"/>
              <a:t>Связь системы управления персоналом с целями организации.</a:t>
            </a:r>
            <a:endParaRPr lang="ru-RU" sz="2800" b="1" dirty="0">
              <a:solidFill>
                <a:schemeClr val="tx1">
                  <a:lumMod val="85000"/>
                  <a:lumOff val="15000"/>
                </a:schemeClr>
              </a:solidFill>
              <a:latin typeface="Arial" pitchFamily="34" charset="0"/>
              <a:cs typeface="Arial" pitchFamily="34" charset="0"/>
            </a:endParaRPr>
          </a:p>
        </p:txBody>
      </p:sp>
      <p:pic>
        <p:nvPicPr>
          <p:cNvPr id="4100" name="Picture 36" descr="C:\Users\Rodrigues\Desktop\735371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2667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406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rtlCol="0">
            <a:normAutofit fontScale="90000"/>
          </a:bodyPr>
          <a:lstStyle/>
          <a:p>
            <a:pPr algn="l" eaLnBrk="1" fontAlgn="auto" hangingPunct="1">
              <a:spcAft>
                <a:spcPts val="0"/>
              </a:spcAft>
              <a:defRPr/>
            </a:pPr>
            <a:r>
              <a:rPr lang="ru-RU" sz="2800" b="1" dirty="0"/>
              <a:t>Соответствие систем управления персоналом состоянию внешней среды и культуре организации.</a:t>
            </a:r>
            <a:endParaRPr lang="ru-RU" sz="2800" b="1" dirty="0">
              <a:solidFill>
                <a:schemeClr val="tx1">
                  <a:lumMod val="85000"/>
                  <a:lumOff val="15000"/>
                </a:schemeClr>
              </a:solidFill>
              <a:latin typeface="Arial" pitchFamily="34" charset="0"/>
              <a:cs typeface="Arial" pitchFamily="34" charset="0"/>
            </a:endParaRPr>
          </a:p>
        </p:txBody>
      </p:sp>
      <p:sp>
        <p:nvSpPr>
          <p:cNvPr id="5123" name="Содержимое 2"/>
          <p:cNvSpPr>
            <a:spLocks noGrp="1"/>
          </p:cNvSpPr>
          <p:nvPr>
            <p:ph idx="1"/>
          </p:nvPr>
        </p:nvSpPr>
        <p:spPr>
          <a:xfrm>
            <a:off x="457200" y="1219200"/>
            <a:ext cx="8229600" cy="3361928"/>
          </a:xfrm>
        </p:spPr>
        <p:txBody>
          <a:bodyPr>
            <a:normAutofit/>
          </a:bodyPr>
          <a:lstStyle/>
          <a:p>
            <a:pPr marL="0" indent="0" algn="just" eaLnBrk="1" hangingPunct="1">
              <a:buFont typeface="Arial" charset="0"/>
              <a:buNone/>
            </a:pPr>
            <a:r>
              <a:rPr lang="ru-RU" sz="1600" dirty="0" smtClean="0"/>
              <a:t>Внешняя среда, в которой действует организация, находится в постоянном движении - изменяются техника и технология, клиенты, конкуренты. Изменяются сами люди - настоящие и потенциальные работники организации. Системы управления персоналом, хорошо сочетавшиеся с внешней средой пять лет назад, могут находиться в состоянии острого конфликта с ней сегодня. Организация должна постоянно контролировать степень этого несоответствия и вносить коррективы в свои системы, чтобы не допустить кризиса. Предвестниками грядущих перемен могут служить значительные технологические </a:t>
            </a:r>
            <a:r>
              <a:rPr lang="ru-RU" sz="1600" dirty="0" smtClean="0"/>
              <a:t>нововведения, </a:t>
            </a:r>
            <a:r>
              <a:rPr lang="ru-RU" sz="1600" dirty="0" smtClean="0"/>
              <a:t>социальные и политические </a:t>
            </a:r>
            <a:r>
              <a:rPr lang="ru-RU" sz="1600" dirty="0" smtClean="0"/>
              <a:t>изменения. </a:t>
            </a:r>
            <a:r>
              <a:rPr lang="ru-RU" sz="1600" dirty="0" smtClean="0"/>
              <a:t>Индикаторами необходимости перемен (т.е. фактического несоответствия систем управления персоналом состоянию внешней среды) - увеличение текучести и абсентеизма, снижение производительности, возникновение конфликтов сотрудников с </a:t>
            </a:r>
            <a:r>
              <a:rPr lang="ru-RU" sz="1600" dirty="0" smtClean="0"/>
              <a:t>руководством, </a:t>
            </a:r>
            <a:r>
              <a:rPr lang="ru-RU" sz="1600" dirty="0" smtClean="0"/>
              <a:t>и организации с государственными органами.</a:t>
            </a:r>
            <a:endParaRPr lang="ru-RU" sz="1600" dirty="0" smtClean="0">
              <a:cs typeface="Arial" charset="0"/>
            </a:endParaRPr>
          </a:p>
        </p:txBody>
      </p:sp>
      <p:pic>
        <p:nvPicPr>
          <p:cNvPr id="5124" name="Picture 20" descr="C:\Users\Rodrigues\Desktop\hires514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09120"/>
            <a:ext cx="3733800" cy="2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05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rtlCol="0">
            <a:normAutofit/>
          </a:bodyPr>
          <a:lstStyle/>
          <a:p>
            <a:pPr algn="l" eaLnBrk="1" fontAlgn="auto" hangingPunct="1">
              <a:spcAft>
                <a:spcPts val="0"/>
              </a:spcAft>
              <a:defRPr/>
            </a:pPr>
            <a:r>
              <a:rPr lang="ru-RU" sz="2800" b="1" dirty="0" smtClean="0"/>
              <a:t>    Целостность </a:t>
            </a:r>
            <a:r>
              <a:rPr lang="ru-RU" sz="2800" b="1" dirty="0"/>
              <a:t>системы управления персоналом.</a:t>
            </a:r>
            <a:endParaRPr lang="ru-RU" sz="2800" b="1" dirty="0">
              <a:solidFill>
                <a:schemeClr val="tx1">
                  <a:lumMod val="85000"/>
                  <a:lumOff val="15000"/>
                </a:schemeClr>
              </a:solidFill>
              <a:latin typeface="Arial" pitchFamily="34" charset="0"/>
              <a:cs typeface="Arial" pitchFamily="34" charset="0"/>
            </a:endParaRPr>
          </a:p>
        </p:txBody>
      </p:sp>
      <p:sp>
        <p:nvSpPr>
          <p:cNvPr id="6147" name="TextBox 9"/>
          <p:cNvSpPr txBox="1">
            <a:spLocks noChangeArrowheads="1"/>
          </p:cNvSpPr>
          <p:nvPr/>
        </p:nvSpPr>
        <p:spPr bwMode="auto">
          <a:xfrm>
            <a:off x="685800" y="2971800"/>
            <a:ext cx="7848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dirty="0"/>
              <a:t>Задачей управления человеческими ресурсами является формирование производственного поведения ее сотрудников, обеспечивающего достижение организационных целей. Как мы видели желаемое производственное поведение определяется двумя основными факторами - желанием (мотивацией) и способностью сотрудника выполнять требуемые функции. Механизм человеческой мотивации очень сложен, поэтому на желание сотрудника выполнять необходимые производственные функции оказывают влияние все методы управления персоналом. То же самое справедливо в отношении способности сотрудника, определяемой, в первую очередь на этапе подбора и развиваемой организацией в процессе профессионального обучения, зависящей от обратной связи и вознаграждения получаемого сотрудником от организации.</a:t>
            </a:r>
          </a:p>
        </p:txBody>
      </p:sp>
      <p:pic>
        <p:nvPicPr>
          <p:cNvPr id="6148" name="Picture 10" descr="C:\Users\Rodrigues\Desktop\146769-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39788"/>
            <a:ext cx="36576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54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rtlCol="0">
            <a:normAutofit fontScale="90000"/>
          </a:bodyPr>
          <a:lstStyle/>
          <a:p>
            <a:pPr algn="l" eaLnBrk="1" fontAlgn="auto" hangingPunct="1">
              <a:spcAft>
                <a:spcPts val="0"/>
              </a:spcAft>
              <a:defRPr/>
            </a:pPr>
            <a:r>
              <a:rPr lang="ru-RU" sz="2800" b="1" dirty="0"/>
              <a:t>Участие руководства организации в процессе управления персоналом</a:t>
            </a:r>
            <a:endParaRPr lang="ru-RU" sz="2800" b="1" dirty="0">
              <a:solidFill>
                <a:schemeClr val="tx1">
                  <a:lumMod val="85000"/>
                  <a:lumOff val="15000"/>
                </a:schemeClr>
              </a:solidFill>
              <a:latin typeface="Arial" pitchFamily="34" charset="0"/>
              <a:cs typeface="Arial" pitchFamily="34" charset="0"/>
            </a:endParaRPr>
          </a:p>
        </p:txBody>
      </p:sp>
      <p:sp>
        <p:nvSpPr>
          <p:cNvPr id="7171" name="Содержимое 2"/>
          <p:cNvSpPr>
            <a:spLocks noGrp="1"/>
          </p:cNvSpPr>
          <p:nvPr>
            <p:ph idx="1"/>
          </p:nvPr>
        </p:nvSpPr>
        <p:spPr>
          <a:xfrm>
            <a:off x="107504" y="1219200"/>
            <a:ext cx="4176464" cy="4876800"/>
          </a:xfrm>
        </p:spPr>
        <p:txBody>
          <a:bodyPr>
            <a:normAutofit fontScale="92500" lnSpcReduction="10000"/>
          </a:bodyPr>
          <a:lstStyle/>
          <a:p>
            <a:pPr marL="0" indent="0" algn="just" eaLnBrk="1" hangingPunct="1">
              <a:spcBef>
                <a:spcPct val="0"/>
              </a:spcBef>
              <a:buFont typeface="Arial" charset="0"/>
              <a:buNone/>
            </a:pPr>
            <a:r>
              <a:rPr lang="ru-RU" sz="1600" dirty="0" smtClean="0"/>
              <a:t>Эффективное выправление персоналом невозможно без активного и постоянного участия высшего руководства организации в определении задач управления персоналом, вытекающих из целей организации, моделировании производственного поведения, создании и внедрении систем управления персоналом, оценке их эффективности. Поскольку люди являются наиболее важным организационным ресурсом руководитель организации должен уделять основную часть своего времени именно управлению людьми. К сожалению так происходит далеко не во всех современных организациях, особенно на низших этажах иерархии - на уровне цехов, бригад, групп. Это заметно снижает эффективность управления персоналом в организации в целом, поскольку руководители являются важнейшим инструментом претворения в жизнь методов управления персоналом, и недостаточное внимание с их стороны к этим вопросам трансформируется в низкое качество управления персоналом.</a:t>
            </a:r>
            <a:endParaRPr lang="ru-RU" sz="1600" dirty="0" smtClean="0">
              <a:latin typeface="Arial" charset="0"/>
              <a:cs typeface="Arial" charset="0"/>
            </a:endParaRPr>
          </a:p>
        </p:txBody>
      </p:sp>
      <p:pic>
        <p:nvPicPr>
          <p:cNvPr id="7172" name="Picture 6" descr="C:\Users\Rodrigues\Desktop\96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09600"/>
            <a:ext cx="4716016"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241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rtlCol="0">
            <a:normAutofit fontScale="90000"/>
          </a:bodyPr>
          <a:lstStyle/>
          <a:p>
            <a:pPr algn="l" eaLnBrk="1" fontAlgn="auto" hangingPunct="1">
              <a:spcAft>
                <a:spcPts val="0"/>
              </a:spcAft>
              <a:defRPr/>
            </a:pPr>
            <a:r>
              <a:rPr lang="ru-RU" sz="2800" b="1" dirty="0"/>
              <a:t>Компетентная и развивающаяся служба управление персоналом.</a:t>
            </a:r>
            <a:endParaRPr lang="ru-RU" sz="2800" b="1" dirty="0">
              <a:solidFill>
                <a:schemeClr val="tx1">
                  <a:lumMod val="85000"/>
                  <a:lumOff val="15000"/>
                </a:schemeClr>
              </a:solidFill>
              <a:latin typeface="Arial" pitchFamily="34" charset="0"/>
              <a:cs typeface="Arial" pitchFamily="34" charset="0"/>
            </a:endParaRPr>
          </a:p>
        </p:txBody>
      </p:sp>
      <p:sp>
        <p:nvSpPr>
          <p:cNvPr id="8195" name="Содержимое 2"/>
          <p:cNvSpPr>
            <a:spLocks noGrp="1"/>
          </p:cNvSpPr>
          <p:nvPr>
            <p:ph idx="1"/>
          </p:nvPr>
        </p:nvSpPr>
        <p:spPr>
          <a:xfrm>
            <a:off x="457200" y="3428999"/>
            <a:ext cx="8229600" cy="2446699"/>
          </a:xfrm>
        </p:spPr>
        <p:txBody>
          <a:bodyPr>
            <a:noAutofit/>
          </a:bodyPr>
          <a:lstStyle/>
          <a:p>
            <a:pPr marL="0" indent="0" algn="just" eaLnBrk="1" hangingPunct="1">
              <a:spcBef>
                <a:spcPct val="0"/>
              </a:spcBef>
              <a:buFont typeface="Arial" charset="0"/>
              <a:buNone/>
            </a:pPr>
            <a:r>
              <a:rPr lang="ru-RU" sz="2800" dirty="0" smtClean="0"/>
              <a:t>В идеальной организации нет места отделу человеческих ресурсов - управление персоналом полностью осуществляется руководителями подразделений. Однако в реальной жизни сегодня практически каждая организация нуждается во внутренней мини-организации, занимающейся исключительно этим вопросом. </a:t>
            </a:r>
            <a:endParaRPr lang="ru-RU" sz="2800" dirty="0" smtClean="0">
              <a:latin typeface="Arial" charset="0"/>
              <a:cs typeface="Arial" charset="0"/>
            </a:endParaRPr>
          </a:p>
        </p:txBody>
      </p:sp>
      <p:pic>
        <p:nvPicPr>
          <p:cNvPr id="8196" name="Picture 5" descr="C:\Documents and Settings\mserge\Рабочий стол\Flashka2Gb\NM presentation\sli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295400"/>
            <a:ext cx="8204929" cy="206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55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60648"/>
            <a:ext cx="3754760" cy="715962"/>
          </a:xfrm>
        </p:spPr>
        <p:txBody>
          <a:bodyPr rtlCol="0">
            <a:normAutofit/>
          </a:bodyPr>
          <a:lstStyle/>
          <a:p>
            <a:pPr algn="l" eaLnBrk="1" fontAlgn="auto" hangingPunct="1">
              <a:spcAft>
                <a:spcPts val="0"/>
              </a:spcAft>
              <a:defRPr/>
            </a:pPr>
            <a:r>
              <a:rPr lang="ru-RU" sz="2800" b="1" dirty="0" smtClean="0">
                <a:solidFill>
                  <a:schemeClr val="tx1">
                    <a:lumMod val="85000"/>
                    <a:lumOff val="15000"/>
                  </a:schemeClr>
                </a:solidFill>
                <a:latin typeface="Arial" pitchFamily="34" charset="0"/>
                <a:cs typeface="Arial" pitchFamily="34" charset="0"/>
              </a:rPr>
              <a:t>   Система оценки</a:t>
            </a:r>
            <a:endParaRPr lang="ru-RU" sz="2800" b="1" dirty="0">
              <a:solidFill>
                <a:schemeClr val="tx1">
                  <a:lumMod val="85000"/>
                  <a:lumOff val="15000"/>
                </a:schemeClr>
              </a:solidFill>
              <a:latin typeface="Arial" pitchFamily="34" charset="0"/>
              <a:cs typeface="Arial" pitchFamily="34" charset="0"/>
            </a:endParaRPr>
          </a:p>
        </p:txBody>
      </p:sp>
      <p:sp>
        <p:nvSpPr>
          <p:cNvPr id="9219" name="Содержимое 2"/>
          <p:cNvSpPr>
            <a:spLocks noGrp="1"/>
          </p:cNvSpPr>
          <p:nvPr>
            <p:ph idx="1"/>
          </p:nvPr>
        </p:nvSpPr>
        <p:spPr>
          <a:xfrm>
            <a:off x="457200" y="3124200"/>
            <a:ext cx="8229600" cy="3505200"/>
          </a:xfrm>
        </p:spPr>
        <p:txBody>
          <a:bodyPr/>
          <a:lstStyle/>
          <a:p>
            <a:pPr algn="just" eaLnBrk="1" hangingPunct="1">
              <a:buFont typeface="Arial" charset="0"/>
              <a:buNone/>
            </a:pPr>
            <a:r>
              <a:rPr lang="ru-RU" sz="1600" dirty="0" smtClean="0"/>
              <a:t>       Каждой организации даже объединяющей самых квалифицированных и мотивированных работников нужна система оценки. Необходима такая система измерений и отделу человеческих ресурсов. </a:t>
            </a:r>
            <a:r>
              <a:rPr lang="ru-RU" sz="1600" dirty="0" smtClean="0"/>
              <a:t>Однако </a:t>
            </a:r>
            <a:r>
              <a:rPr lang="ru-RU" sz="1600" dirty="0" smtClean="0"/>
              <a:t>этот показатель нуждается в дополнении - оценке затрат на достижение этих целей. Реальная эффективность системы управления персоналом может быть определена только из сопоставления степени реализации целей с затраченными на это средствами. Интегральный показатель (эффективность на уровне организации) трансформируется во множество других на более низких уровнях, показывающих эффективность управления персоналом подразделения или отдельных систем или подсистем управления персоналом - подбора, обучения и </a:t>
            </a:r>
            <a:r>
              <a:rPr lang="ru-RU" sz="1600" dirty="0" smtClean="0"/>
              <a:t>т.д.</a:t>
            </a:r>
            <a:endParaRPr lang="ru-RU" sz="1600" dirty="0" smtClean="0"/>
          </a:p>
        </p:txBody>
      </p:sp>
      <p:pic>
        <p:nvPicPr>
          <p:cNvPr id="9221" name="Picture 7" descr="C:\Users\Rodrigues\Desktop\obuche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549" y="821303"/>
            <a:ext cx="26670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077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773</Words>
  <Application>Microsoft Office PowerPoint</Application>
  <PresentationFormat>Экран (4:3)</PresentationFormat>
  <Paragraphs>24</Paragraphs>
  <Slides>8</Slides>
  <Notes>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Calibri</vt:lpstr>
      <vt:lpstr>Тема Office</vt:lpstr>
      <vt:lpstr>Эффективное управление персоналом организации</vt:lpstr>
      <vt:lpstr>Внешние условия, соблюдение которых необходимо для эффективного функционирования системы управления персоналом.</vt:lpstr>
      <vt:lpstr>Связь системы управления персоналом с целями организации.</vt:lpstr>
      <vt:lpstr>Соответствие систем управления персоналом состоянию внешней среды и культуре организации.</vt:lpstr>
      <vt:lpstr>    Целостность системы управления персоналом.</vt:lpstr>
      <vt:lpstr>Участие руководства организации в процессе управления персоналом</vt:lpstr>
      <vt:lpstr>Компетентная и развивающаяся служба управление персоналом.</vt:lpstr>
      <vt:lpstr>   Система оценки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Эффективное управление персоналом организации</dc:title>
  <dc:creator>Rodrigues</dc:creator>
  <cp:lastModifiedBy>User</cp:lastModifiedBy>
  <cp:revision>2</cp:revision>
  <dcterms:created xsi:type="dcterms:W3CDTF">2011-10-25T08:58:29Z</dcterms:created>
  <dcterms:modified xsi:type="dcterms:W3CDTF">2025-11-25T10:01:58Z</dcterms:modified>
</cp:coreProperties>
</file>