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302" r:id="rId4"/>
    <p:sldId id="303"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01" r:id="rId38"/>
    <p:sldId id="261" r:id="rId3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21.04.2025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3170099"/>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«Кадровая политика-основа формирования стратегии управления персоналом»</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1298" y="1410902"/>
            <a:ext cx="10014154" cy="959622"/>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Структура Положения о кадровой политике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организации</a:t>
            </a:r>
          </a:p>
          <a:p>
            <a:pPr algn="ctr">
              <a:lnSpc>
                <a:spcPct val="150000"/>
              </a:lnSpc>
            </a:pP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703690627"/>
              </p:ext>
            </p:extLst>
          </p:nvPr>
        </p:nvGraphicFramePr>
        <p:xfrm>
          <a:off x="709613" y="2466975"/>
          <a:ext cx="10515600" cy="3314700"/>
        </p:xfrm>
        <a:graphic>
          <a:graphicData uri="http://schemas.openxmlformats.org/drawingml/2006/table">
            <a:tbl>
              <a:tblPr/>
              <a:tblGrid>
                <a:gridCol w="5257800">
                  <a:extLst>
                    <a:ext uri="{9D8B030D-6E8A-4147-A177-3AD203B41FA5}">
                      <a16:colId xmlns:a16="http://schemas.microsoft.com/office/drawing/2014/main" val="2004285444"/>
                    </a:ext>
                  </a:extLst>
                </a:gridCol>
                <a:gridCol w="5257800">
                  <a:extLst>
                    <a:ext uri="{9D8B030D-6E8A-4147-A177-3AD203B41FA5}">
                      <a16:colId xmlns:a16="http://schemas.microsoft.com/office/drawing/2014/main" val="2534796001"/>
                    </a:ext>
                  </a:extLst>
                </a:gridCol>
              </a:tblGrid>
              <a:tr h="0">
                <a:tc>
                  <a:txBody>
                    <a:bodyPr/>
                    <a:lstStyle/>
                    <a:p>
                      <a:pPr algn="just"/>
                      <a:r>
                        <a:rPr lang="ru-RU" sz="1800" dirty="0">
                          <a:solidFill>
                            <a:schemeClr val="accent1">
                              <a:lumMod val="50000"/>
                            </a:schemeClr>
                          </a:solidFill>
                          <a:effectLst/>
                          <a:latin typeface="Georgia" panose="02040502050405020303" pitchFamily="18" charset="0"/>
                        </a:rPr>
                        <a:t>7. Корпоративная культура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a:solidFill>
                            <a:schemeClr val="accent1">
                              <a:lumMod val="50000"/>
                            </a:schemeClr>
                          </a:solidFill>
                          <a:effectLst/>
                          <a:latin typeface="Georgia" panose="02040502050405020303" pitchFamily="18" charset="0"/>
                        </a:rPr>
                        <a:t>Ценности, составляющие основу корпоративной культуры. Главные направления ее развития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082557942"/>
                  </a:ext>
                </a:extLst>
              </a:tr>
              <a:tr h="0">
                <a:tc>
                  <a:txBody>
                    <a:bodyPr/>
                    <a:lstStyle/>
                    <a:p>
                      <a:pPr algn="just"/>
                      <a:r>
                        <a:rPr lang="ru-RU" sz="1800" dirty="0">
                          <a:solidFill>
                            <a:schemeClr val="accent1">
                              <a:lumMod val="50000"/>
                            </a:schemeClr>
                          </a:solidFill>
                          <a:effectLst/>
                          <a:latin typeface="Georgia" panose="02040502050405020303" pitchFamily="18" charset="0"/>
                        </a:rPr>
                        <a:t>8. Роль службы персонала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Роль и основные функции службы персонала (например, функции стратегического партнера, поддержки и управления изменениями и т.д.), а также способы реализации этих функций</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78209493"/>
                  </a:ext>
                </a:extLst>
              </a:tr>
              <a:tr h="0">
                <a:tc>
                  <a:txBody>
                    <a:bodyPr/>
                    <a:lstStyle/>
                    <a:p>
                      <a:pPr algn="just"/>
                      <a:r>
                        <a:rPr lang="ru-RU" sz="1800">
                          <a:solidFill>
                            <a:schemeClr val="accent1">
                              <a:lumMod val="50000"/>
                            </a:schemeClr>
                          </a:solidFill>
                          <a:effectLst/>
                          <a:latin typeface="Georgia" panose="02040502050405020303" pitchFamily="18" charset="0"/>
                        </a:rPr>
                        <a:t>9. Заключительные положения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Статус документа и обязательность его положений для всех работников организации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60660639"/>
                  </a:ext>
                </a:extLst>
              </a:tr>
            </a:tbl>
          </a:graphicData>
        </a:graphic>
      </p:graphicFrame>
      <p:pic>
        <p:nvPicPr>
          <p:cNvPr id="6148" name="Picture 3"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4"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267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5" y="1809805"/>
            <a:ext cx="10014154" cy="37296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Положение о кадровой политике </a:t>
            </a:r>
            <a:r>
              <a:rPr lang="ru-RU" sz="2000" dirty="0">
                <a:solidFill>
                  <a:schemeClr val="accent1">
                    <a:lumMod val="50000"/>
                  </a:schemeClr>
                </a:solidFill>
                <a:latin typeface="Georgia" panose="02040502050405020303" pitchFamily="18" charset="0"/>
              </a:rPr>
              <a:t>– это фундамент технологий управления персоналом, применяемых в организации. Механизм реализации политики конкретизируется в соответствующих положениях и регламентах (об адаптации персонала, обучении, кадровом резерве, оценке персонала, оплате труда и т.д.). Инструментами реализации кадровой политики выступают кадровое планирование, текущая работа с персоналом, мероприятия по повышению квалификации, социальной защите, повышению благосостояния сотрудников и т.д.</a:t>
            </a:r>
          </a:p>
        </p:txBody>
      </p:sp>
    </p:spTree>
    <p:extLst>
      <p:ext uri="{BB962C8B-B14F-4D97-AF65-F5344CB8AC3E}">
        <p14:creationId xmlns:p14="http://schemas.microsoft.com/office/powerpoint/2010/main" val="884046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3" y="1441096"/>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Кадровая политика предприятия определяется рядом факторов, которые можно разделить на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внутренние</a:t>
            </a:r>
            <a:r>
              <a:rPr lang="ru-RU" sz="2000" dirty="0">
                <a:solidFill>
                  <a:schemeClr val="accent1">
                    <a:lumMod val="50000"/>
                  </a:schemeClr>
                </a:solidFill>
                <a:latin typeface="Georgia" panose="02040502050405020303" pitchFamily="18" charset="0"/>
              </a:rPr>
              <a:t> 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внешние.</a:t>
            </a:r>
            <a:r>
              <a:rPr lang="ru-RU" sz="2000" dirty="0">
                <a:solidFill>
                  <a:schemeClr val="accent1">
                    <a:lumMod val="50000"/>
                  </a:schemeClr>
                </a:solidFill>
                <a:latin typeface="Georgia" panose="02040502050405020303" pitchFamily="18" charset="0"/>
              </a:rPr>
              <a:t> К внешним относят: трудовое законодательство; взаимоотношение с профсоюзом; перспективы развития рынка труда. Внутренними факторами являются: структура и цели предприятия; территориальное размещение; внутрикорпоративная культура; морально-психологический климат в коллективе</a:t>
            </a:r>
            <a:r>
              <a:rPr lang="ru-RU" sz="2000" dirty="0" smtClean="0">
                <a:solidFill>
                  <a:schemeClr val="accent1">
                    <a:lumMod val="50000"/>
                  </a:schemeClr>
                </a:solidFill>
                <a:latin typeface="Georgia" panose="02040502050405020303" pitchFamily="18" charset="0"/>
              </a:rPr>
              <a:t>.</a:t>
            </a:r>
          </a:p>
          <a:p>
            <a:pP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Важными направлениями кадровой политики являются:</a:t>
            </a:r>
          </a:p>
          <a:p>
            <a:pPr>
              <a:lnSpc>
                <a:spcPct val="150000"/>
              </a:lnSpc>
            </a:pPr>
            <a:r>
              <a:rPr lang="ru-RU" sz="2000" dirty="0">
                <a:solidFill>
                  <a:schemeClr val="accent1">
                    <a:lumMod val="50000"/>
                  </a:schemeClr>
                </a:solidFill>
                <a:latin typeface="Georgia" panose="02040502050405020303" pitchFamily="18" charset="0"/>
              </a:rPr>
              <a:t>– определение квалификационных требований к персоналу в рамках общей концепции развития предприятия;</a:t>
            </a:r>
          </a:p>
          <a:p>
            <a:pPr>
              <a:lnSpc>
                <a:spcPct val="150000"/>
              </a:lnSpc>
            </a:pPr>
            <a:r>
              <a:rPr lang="ru-RU" sz="2000" dirty="0">
                <a:solidFill>
                  <a:schemeClr val="accent1">
                    <a:lumMod val="50000"/>
                  </a:schemeClr>
                </a:solidFill>
                <a:latin typeface="Georgia" panose="02040502050405020303" pitchFamily="18" charset="0"/>
              </a:rPr>
              <a:t>– формирование новых кадровых структур;</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184575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9" y="1129807"/>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 разработка процедур, регламентирующих управление персоналом;</a:t>
            </a:r>
          </a:p>
          <a:p>
            <a:pPr algn="just">
              <a:lnSpc>
                <a:spcPct val="150000"/>
              </a:lnSpc>
            </a:pPr>
            <a:r>
              <a:rPr lang="ru-RU" sz="2000" dirty="0">
                <a:solidFill>
                  <a:schemeClr val="accent1">
                    <a:lumMod val="50000"/>
                  </a:schemeClr>
                </a:solidFill>
                <a:latin typeface="Georgia" panose="02040502050405020303" pitchFamily="18" charset="0"/>
              </a:rPr>
              <a:t>– формирование концепции оплаты труда, материального и морального стимулирования работников;</a:t>
            </a:r>
          </a:p>
          <a:p>
            <a:pPr algn="just">
              <a:lnSpc>
                <a:spcPct val="150000"/>
              </a:lnSpc>
            </a:pPr>
            <a:r>
              <a:rPr lang="ru-RU" sz="2000" dirty="0">
                <a:solidFill>
                  <a:schemeClr val="accent1">
                    <a:lumMod val="50000"/>
                  </a:schemeClr>
                </a:solidFill>
                <a:latin typeface="Georgia" panose="02040502050405020303" pitchFamily="18" charset="0"/>
              </a:rPr>
              <a:t>– определение механизмов привлечения, использования и освобождения работников;</a:t>
            </a:r>
          </a:p>
          <a:p>
            <a:pPr algn="just">
              <a:lnSpc>
                <a:spcPct val="150000"/>
              </a:lnSpc>
            </a:pPr>
            <a:r>
              <a:rPr lang="ru-RU" sz="2000" dirty="0">
                <a:solidFill>
                  <a:schemeClr val="accent1">
                    <a:lumMod val="50000"/>
                  </a:schemeClr>
                </a:solidFill>
                <a:latin typeface="Georgia" panose="02040502050405020303" pitchFamily="18" charset="0"/>
              </a:rPr>
              <a:t>– развитие социальных отношений;</a:t>
            </a:r>
          </a:p>
          <a:p>
            <a:pPr algn="just">
              <a:lnSpc>
                <a:spcPct val="150000"/>
              </a:lnSpc>
            </a:pPr>
            <a:r>
              <a:rPr lang="ru-RU" sz="2000" dirty="0">
                <a:solidFill>
                  <a:schemeClr val="accent1">
                    <a:lumMod val="50000"/>
                  </a:schemeClr>
                </a:solidFill>
                <a:latin typeface="Georgia" panose="02040502050405020303" pitchFamily="18" charset="0"/>
              </a:rPr>
              <a:t>– обеспечение развития, обучения, переобучения, повышения квалификации персонала;</a:t>
            </a:r>
          </a:p>
          <a:p>
            <a:pPr algn="just">
              <a:lnSpc>
                <a:spcPct val="150000"/>
              </a:lnSpc>
            </a:pPr>
            <a:r>
              <a:rPr lang="ru-RU" sz="2000" dirty="0">
                <a:solidFill>
                  <a:schemeClr val="accent1">
                    <a:lumMod val="50000"/>
                  </a:schemeClr>
                </a:solidFill>
                <a:latin typeface="Georgia" panose="02040502050405020303" pitchFamily="18" charset="0"/>
              </a:rPr>
              <a:t>– улучшение морально-психологического климата в коллективе предприятия и т.п.</a:t>
            </a:r>
          </a:p>
          <a:p>
            <a:pPr algn="just">
              <a:lnSpc>
                <a:spcPct val="150000"/>
              </a:lnSpc>
            </a:pP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Приоритетность направлений кадровой политики определяется, исходя из современного состояния управления персоналом в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17904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9" y="1395278"/>
            <a:ext cx="10014154" cy="5576270"/>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Реализация </a:t>
            </a:r>
            <a:r>
              <a:rPr lang="ru-RU" sz="2000" dirty="0">
                <a:solidFill>
                  <a:schemeClr val="accent1">
                    <a:lumMod val="50000"/>
                  </a:schemeClr>
                </a:solidFill>
                <a:latin typeface="Georgia" panose="02040502050405020303" pitchFamily="18" charset="0"/>
              </a:rPr>
              <a:t>кадровой политики представляет собой систему планов, норм и нормативов, административных, экономических, социальных и других мероприятий, нацеленных на решение кадровых вопросов.</a:t>
            </a:r>
          </a:p>
          <a:p>
            <a:pPr algn="just">
              <a:lnSpc>
                <a:spcPct val="150000"/>
              </a:lnSpc>
            </a:pPr>
            <a:r>
              <a:rPr lang="ru-RU" sz="2000" dirty="0">
                <a:solidFill>
                  <a:schemeClr val="accent1">
                    <a:lumMod val="50000"/>
                  </a:schemeClr>
                </a:solidFill>
                <a:latin typeface="Georgia" panose="02040502050405020303" pitchFamily="18" charset="0"/>
              </a:rPr>
              <a:t>Кадровая политика является важнейшей составной частью управления организации. В этом качестве она находит свое воплощение в совокупности принципов и технологий, распространяющихся на всю систему работы с кадрами (отбор, оценка, продвижение, обучение) и призванных обеспечить достижение целей и задач организации. Иными словами, стратегия управления персоналом предстает как система правил и норм работы с ним, адаптируемых к специфике кадровых проблем организации, ее кадровому потенциалу и тенденциям его развития.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40572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9" y="1513265"/>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Кадровая политика должна следовать за развитием управления, иметь своей целью установление и сохранение баланса качественного и количественного состава персонала с потребностями организации.</a:t>
            </a:r>
          </a:p>
          <a:p>
            <a:pPr algn="just">
              <a:lnSpc>
                <a:spcPct val="150000"/>
              </a:lnSpc>
            </a:pPr>
            <a:r>
              <a:rPr lang="ru-RU" sz="2000" dirty="0">
                <a:solidFill>
                  <a:schemeClr val="accent1">
                    <a:lumMod val="50000"/>
                  </a:schemeClr>
                </a:solidFill>
                <a:latin typeface="Georgia" panose="02040502050405020303" pitchFamily="18" charset="0"/>
              </a:rPr>
              <a:t>Кадровую политику рекомендуется разрабатывать с учетом особенностей корпоративной культуры организации, это положительно скажется на успешности ее проведения. Следует также включить в систему кадровой политики механизм обеспечения гибкости, т.е. способности своевременно корректировать ее в случае изменения целей организации, возникновения потребности в модернизации структуры кадров, их подготовке и тренировке.</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867582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58728" y="375127"/>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0" y="805941"/>
            <a:ext cx="10014154" cy="655564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Основы кадровой политики, принципы работы с кадрами совершенствуются в процессе практической управленческой деятельности. Для обеспечения постоянного соответствия потенциала и структуры персонала изменяющимся и усложняющимся задачам организации целесообразно вести мониторинг движения кадров, разрабатывать и проводить упреждающие кадровые мероприятия. Материалы мониторинга позволяют обоснованно диагностировать и прогнозировать состояние кадрового состава, получать сведения о движении кадров организации и о возникающих в связи с этим проблемах</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Одной из составляющих кадровой политики является система правил и норм, соблюдение которых позволяет рационализировать систему управления персоналом, благоприятствует повышению его творческого потенциала, лучшему пониманию им целей и задач организации. Все эти разработки должны осуществляться на научной основе, с позиции системного подхода.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32530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2891" y="1129807"/>
            <a:ext cx="10014154" cy="6093976"/>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В </a:t>
            </a:r>
            <a:r>
              <a:rPr lang="ru-RU" sz="2000" dirty="0">
                <a:solidFill>
                  <a:schemeClr val="accent1">
                    <a:lumMod val="50000"/>
                  </a:schemeClr>
                </a:solidFill>
                <a:latin typeface="Georgia" panose="02040502050405020303" pitchFamily="18" charset="0"/>
              </a:rPr>
              <a:t>настоящее время весьма важной становится проблема ориентации кадровой политики на достижение социальных целей, имеющих приоритетное значение для обеспечения выживаемости и процветания организации.</a:t>
            </a:r>
          </a:p>
          <a:p>
            <a:pPr algn="just">
              <a:lnSpc>
                <a:spcPct val="150000"/>
              </a:lnSpc>
            </a:pPr>
            <a:r>
              <a:rPr lang="ru-RU" sz="2000" dirty="0">
                <a:solidFill>
                  <a:schemeClr val="accent1">
                    <a:lumMod val="50000"/>
                  </a:schemeClr>
                </a:solidFill>
                <a:latin typeface="Georgia" panose="02040502050405020303" pitchFamily="18" charset="0"/>
              </a:rPr>
              <a:t>Кадровая политика является производной от реализуемой общей стратегии развития предприятия; обоснованность ее выбора зависит от того, насколько качественно были проведены маркетинговые исследования организацией возможного сбыта продукции, работа по формированию спроса на нее со стороны потребителей, удастся ли выдержать конкуренцию производителей. Необходима проработка сильных и слабых сторон деятельности организации в отношении возможной конкурентной борьбы за привлечение квалифицированной рабочей силы, финансовых возможностей организации в отношении обеспечения определенного уровня заработной платы и предоставления других </a:t>
            </a:r>
            <a:r>
              <a:rPr lang="ru-RU" sz="2000" dirty="0" smtClean="0">
                <a:solidFill>
                  <a:schemeClr val="accent1">
                    <a:lumMod val="50000"/>
                  </a:schemeClr>
                </a:solidFill>
                <a:latin typeface="Georgia" panose="02040502050405020303" pitchFamily="18" charset="0"/>
              </a:rPr>
              <a:t>льгот</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 т.д.</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49396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84903" y="1168233"/>
            <a:ext cx="10014154" cy="6001643"/>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Правильно выбранная кадровая политика обеспечивает:</a:t>
            </a:r>
          </a:p>
          <a:p>
            <a:pPr algn="just">
              <a:lnSpc>
                <a:spcPct val="150000"/>
              </a:lnSpc>
            </a:pPr>
            <a:r>
              <a:rPr lang="ru-RU" dirty="0">
                <a:solidFill>
                  <a:schemeClr val="accent1">
                    <a:lumMod val="50000"/>
                  </a:schemeClr>
                </a:solidFill>
                <a:latin typeface="Georgia" panose="02040502050405020303" pitchFamily="18" charset="0"/>
              </a:rPr>
              <a:t>– своевременное укомплектование кадрами рабочих и специалистов в целях обеспечения бесперебойного функционирования производства, своевременного освоения новой продукции;</a:t>
            </a:r>
          </a:p>
          <a:p>
            <a:pPr algn="just">
              <a:lnSpc>
                <a:spcPct val="150000"/>
              </a:lnSpc>
            </a:pPr>
            <a:r>
              <a:rPr lang="ru-RU" dirty="0">
                <a:solidFill>
                  <a:schemeClr val="accent1">
                    <a:lumMod val="50000"/>
                  </a:schemeClr>
                </a:solidFill>
                <a:latin typeface="Georgia" panose="02040502050405020303" pitchFamily="18" charset="0"/>
              </a:rPr>
              <a:t>– формирование необходимого уровня трудового потенциала коллектива организации при минимизации затрат (экономия издержек, связанных с наймом работников, подготовкой кадров с учетом не только расходов в текущем периоде, но и на последующую переподготовку и повышение квалификации и т.д.);</a:t>
            </a:r>
          </a:p>
          <a:p>
            <a:pPr algn="just">
              <a:lnSpc>
                <a:spcPct val="150000"/>
              </a:lnSpc>
            </a:pPr>
            <a:r>
              <a:rPr lang="ru-RU" dirty="0">
                <a:solidFill>
                  <a:schemeClr val="accent1">
                    <a:lumMod val="50000"/>
                  </a:schemeClr>
                </a:solidFill>
                <a:latin typeface="Georgia" panose="02040502050405020303" pitchFamily="18" charset="0"/>
              </a:rPr>
              <a:t>– стабилизацию коллектива благодаря учету интересов работников, предоставления возможностей для квалификационного роста и получения других льгот;</a:t>
            </a:r>
          </a:p>
          <a:p>
            <a:pPr algn="just">
              <a:lnSpc>
                <a:spcPct val="150000"/>
              </a:lnSpc>
            </a:pPr>
            <a:r>
              <a:rPr lang="ru-RU" dirty="0">
                <a:solidFill>
                  <a:schemeClr val="accent1">
                    <a:lumMod val="50000"/>
                  </a:schemeClr>
                </a:solidFill>
                <a:latin typeface="Georgia" panose="02040502050405020303" pitchFamily="18" charset="0"/>
              </a:rPr>
              <a:t>– формирование более высокой мотивации к высокопроизводительному труду;</a:t>
            </a:r>
          </a:p>
          <a:p>
            <a:pPr algn="just">
              <a:lnSpc>
                <a:spcPct val="150000"/>
              </a:lnSpc>
            </a:pPr>
            <a:r>
              <a:rPr lang="ru-RU" dirty="0">
                <a:solidFill>
                  <a:schemeClr val="accent1">
                    <a:lumMod val="50000"/>
                  </a:schemeClr>
                </a:solidFill>
                <a:latin typeface="Georgia" panose="02040502050405020303" pitchFamily="18" charset="0"/>
              </a:rPr>
              <a:t>– рациональное использование рабочей силы по их квалификации и в соответствии со специальной подготовкой и т.д.</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3859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84903" y="1168233"/>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Однако достижение этих результатов возможно при правильной оценке осуществимости кадровой политики в конкретных организационно-технических и социальных условиях. Такая оценка необходима уже на стадии выбора кадровой политики.</a:t>
            </a:r>
          </a:p>
          <a:p>
            <a:pPr algn="just">
              <a:lnSpc>
                <a:spcPct val="150000"/>
              </a:lnSpc>
            </a:pPr>
            <a:r>
              <a:rPr lang="ru-RU" sz="2000" dirty="0">
                <a:solidFill>
                  <a:schemeClr val="accent1">
                    <a:lumMod val="50000"/>
                  </a:schemeClr>
                </a:solidFill>
                <a:latin typeface="Georgia" panose="02040502050405020303" pitchFamily="18" charset="0"/>
              </a:rPr>
              <a:t>При оценке кадровой политики нужно учитывать возможность интегральных эффектов, когда итоговый результат деятельности выше, чем простая сумма частных результатов: проигрывая в одном, можно существенно выиграть в другом. Например, реализация стратегии развития организации, основанная на интеграции и диверсификации, позволит получить эффект, который сможет перекрыть дополнительные издержки на рабочую силу, в то время как традиционный подход (например, только через рост производительности труда) в сопоставлении затрат и результата даст отрицательный результат.</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3949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99653" y="1129807"/>
            <a:ext cx="10014154" cy="6037935"/>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Основы кадровой политики организации</a:t>
            </a:r>
          </a:p>
          <a:p>
            <a:pPr algn="just">
              <a:lnSpc>
                <a:spcPct val="150000"/>
              </a:lnSpc>
            </a:pPr>
            <a:r>
              <a:rPr lang="ru-RU" sz="2000" dirty="0">
                <a:solidFill>
                  <a:schemeClr val="accent1">
                    <a:lumMod val="50000"/>
                  </a:schemeClr>
                </a:solidFill>
                <a:latin typeface="Georgia" panose="02040502050405020303" pitchFamily="18" charset="0"/>
              </a:rPr>
              <a:t>Для определения направления и основы работы с персоналом, общих и специфических требований к ним разрабатывается кадровая политика организации. Через нее осуществляется реализация целей и задач управления персоналом. Такой подход характерен для крупных частных компаний и систем государственной службы: именно в этих организациях наиболее последовательно реализуется принцип соответствия кадровой политики стратегии развития организации</a:t>
            </a:r>
          </a:p>
          <a:p>
            <a:pPr algn="just">
              <a:lnSpc>
                <a:spcPct val="150000"/>
              </a:lnSpc>
            </a:pPr>
            <a:r>
              <a:rPr lang="ru-RU" sz="2000" dirty="0">
                <a:solidFill>
                  <a:schemeClr val="accent1">
                    <a:lumMod val="50000"/>
                  </a:schemeClr>
                </a:solidFill>
                <a:latin typeface="Georgia" panose="02040502050405020303" pitchFamily="18" charset="0"/>
              </a:rPr>
              <a:t>Под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кадровой политикой организации</a:t>
            </a:r>
            <a:r>
              <a:rPr lang="ru-RU" sz="2000" dirty="0">
                <a:solidFill>
                  <a:schemeClr val="accent1">
                    <a:lumMod val="50000"/>
                  </a:schemeClr>
                </a:solidFill>
                <a:latin typeface="Georgia" panose="02040502050405020303" pitchFamily="18" charset="0"/>
              </a:rPr>
              <a:t> понимают систему теоретических взглядов, требований, принципов, определяющих основные направления работы с персоналом, а также методы этой работы, позволяющие создать высокопроизводительный сплоченный коллектив.</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3" name="Rectangle 1"/>
          <p:cNvSpPr>
            <a:spLocks noChangeArrowheads="1"/>
          </p:cNvSpPr>
          <p:nvPr/>
        </p:nvSpPr>
        <p:spPr bwMode="auto">
          <a:xfrm>
            <a:off x="1274772" y="1313240"/>
            <a:ext cx="95864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Оценить действенность кадровой политики организации можно с помощью оценочных характеристик</a:t>
            </a:r>
          </a:p>
        </p:txBody>
      </p:sp>
      <p:pic>
        <p:nvPicPr>
          <p:cNvPr id="7170" name="Picture 2" descr="Примерные показатели оценки эффективности кадровой политик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1471" y="2204559"/>
            <a:ext cx="6607277" cy="4173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82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29" y="2171124"/>
            <a:ext cx="10014154" cy="28062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Необходима также проверка кадровой политики на ее соответствие сложившимся в организации традициям в работе с кадрами, привычным для коллектива и принимаемым им. Кроме того, следует учитывать психологический климат в организации, потенциальные возможности коллектива, изменения во внешнем окружении. Поэтому целесообразно проводить социологические исследования для изучения реакции со стороны коллектива на выбранную кадровую политику.</a:t>
            </a:r>
          </a:p>
        </p:txBody>
      </p:sp>
    </p:spTree>
    <p:extLst>
      <p:ext uri="{BB962C8B-B14F-4D97-AF65-F5344CB8AC3E}">
        <p14:creationId xmlns:p14="http://schemas.microsoft.com/office/powerpoint/2010/main" val="2983086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06129" y="1389460"/>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Виды кадровой политики</a:t>
            </a:r>
          </a:p>
          <a:p>
            <a:pPr algn="just">
              <a:lnSpc>
                <a:spcPct val="150000"/>
              </a:lnSpc>
            </a:pPr>
            <a:r>
              <a:rPr lang="ru-RU" sz="2000" dirty="0">
                <a:solidFill>
                  <a:schemeClr val="accent1">
                    <a:lumMod val="50000"/>
                  </a:schemeClr>
                </a:solidFill>
                <a:latin typeface="Georgia" panose="02040502050405020303" pitchFamily="18" charset="0"/>
              </a:rPr>
              <a:t>Классификация видов кадровой политики организации основывается на непосредственном влиянии управленческого аппарата на кадровую ситуацию. По данному основанию выделяют следующие типы кадровой политики: пассивная, реактивная, превентивная, активная.</a:t>
            </a:r>
          </a:p>
          <a:p>
            <a:pPr algn="just">
              <a:lnSpc>
                <a:spcPct val="150000"/>
              </a:lnSpc>
            </a:pPr>
            <a:r>
              <a:rPr lang="ru-RU" sz="2000" dirty="0">
                <a:solidFill>
                  <a:schemeClr val="accent1">
                    <a:lumMod val="50000"/>
                  </a:schemeClr>
                </a:solidFill>
                <a:latin typeface="Georgia" panose="02040502050405020303" pitchFamily="18" charset="0"/>
              </a:rPr>
              <a:t>По степени открытости организации по отношению к внешней среде при формировании кадрового состава, принципиальной ориентации на собственный или внешний персонал выделяют два вида кадровой политики: открытая, </a:t>
            </a:r>
            <a:r>
              <a:rPr lang="ru-RU" sz="2000" dirty="0" smtClean="0">
                <a:solidFill>
                  <a:schemeClr val="accent1">
                    <a:lumMod val="50000"/>
                  </a:schemeClr>
                </a:solidFill>
                <a:latin typeface="Georgia" panose="02040502050405020303" pitchFamily="18" charset="0"/>
              </a:rPr>
              <a:t>закрытая. Рассмотрим </a:t>
            </a:r>
            <a:r>
              <a:rPr lang="ru-RU" sz="2000" dirty="0">
                <a:solidFill>
                  <a:schemeClr val="accent1">
                    <a:lumMod val="50000"/>
                  </a:schemeClr>
                </a:solidFill>
                <a:latin typeface="Georgia" panose="02040502050405020303" pitchFamily="18" charset="0"/>
              </a:rPr>
              <a:t>их подробнее.</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38538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1" y="1345215"/>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Пассивная кадровая политика</a:t>
            </a:r>
            <a:r>
              <a:rPr lang="ru-RU" sz="2000" dirty="0">
                <a:solidFill>
                  <a:schemeClr val="accent1">
                    <a:lumMod val="50000"/>
                  </a:schemeClr>
                </a:solidFill>
                <a:latin typeface="Georgia" panose="02040502050405020303" pitchFamily="18" charset="0"/>
              </a:rPr>
              <a:t> характеризуется тем, что у руководства организации имеется четко выраженная программа действий в отношении персонала и кадровая работа сводится в лучшем случае к ликвидации негативных последствий. Кадровая служба не имеет прогноза потребностей в персонале, не располагает средствами оценки персонала. В финансовых планах кадровая проблематика, как правило, отражена на уровне информационной справки о персонале без соответствующего анализа кадровых проблем и причин их возникновения. Диагностика кадровой ситуации в целом отсутствует. Руководство работает в режиме экстренного реагирования на возникающие конфликтные ситуации, которые стремится погасить любыми средствами, не делая попыток понять причины и их возможные последствия.</a:t>
            </a:r>
          </a:p>
        </p:txBody>
      </p:sp>
    </p:spTree>
    <p:extLst>
      <p:ext uri="{BB962C8B-B14F-4D97-AF65-F5344CB8AC3E}">
        <p14:creationId xmlns:p14="http://schemas.microsoft.com/office/powerpoint/2010/main" val="3369321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1" y="1129807"/>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Реактивная кадровая политика</a:t>
            </a:r>
            <a:r>
              <a:rPr lang="ru-RU" sz="2000" dirty="0">
                <a:solidFill>
                  <a:schemeClr val="accent1">
                    <a:lumMod val="50000"/>
                  </a:schemeClr>
                </a:solidFill>
                <a:latin typeface="Georgia" panose="02040502050405020303" pitchFamily="18" charset="0"/>
              </a:rPr>
              <a:t> характерна для организаций, руководство которых осуществляет контроль за симптомами кризисной ситуации в работе с персоналом (возникновение конфликтных ситуаций, отсутствие достаточно квалифицированной рабочей силы для решения стоящих перед организацией задач, отсутствие мотивации к высокопродуктивному труду) и пытается разрешить возникающие проблемы. Руководство организации принимает меры по локализации кризиса, ориентировано на понимание причин, которые привели к возникновению кадровых проблем. Кадровые службы таких организаций располагают средствами диагностики существующей ситуации и адекватной экстренной помощи. В программах развития организации кадровые проблемы выделяются и рассматриваются специально, намечаются пути их решения, однако основные трудности возникают при среднесрочном прогнозировании.</a:t>
            </a:r>
          </a:p>
        </p:txBody>
      </p:sp>
    </p:spTree>
    <p:extLst>
      <p:ext uri="{BB962C8B-B14F-4D97-AF65-F5344CB8AC3E}">
        <p14:creationId xmlns:p14="http://schemas.microsoft.com/office/powerpoint/2010/main" val="2352821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1" y="1513265"/>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Превентивная кадровая политика</a:t>
            </a:r>
            <a:r>
              <a:rPr lang="ru-RU" sz="2000" dirty="0">
                <a:solidFill>
                  <a:schemeClr val="accent1">
                    <a:lumMod val="50000"/>
                  </a:schemeClr>
                </a:solidFill>
                <a:latin typeface="Georgia" panose="02040502050405020303" pitchFamily="18" charset="0"/>
              </a:rPr>
              <a:t> предполагает наличие у руководства организации обоснованных прогнозов развития ситуации при одновременном недостатке средств для оказания влияния на кадровую ситуацию. Кадровая служба подобных организаций располагает не только средствами диагностики персонала, но и прогнозирования кадровой ситуации на среднесрочный период. В программах развития организации содержатся кратко- и среднесрочные прогнозы потребности в кадрах (качественные и количественные), сформулированы задачи по развитию персонала. Основная проблема таких организаций – разработка целевых кадровых программ.</a:t>
            </a:r>
          </a:p>
        </p:txBody>
      </p:sp>
    </p:spTree>
    <p:extLst>
      <p:ext uri="{BB962C8B-B14F-4D97-AF65-F5344CB8AC3E}">
        <p14:creationId xmlns:p14="http://schemas.microsoft.com/office/powerpoint/2010/main" val="2591941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8" y="1306786"/>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Активная кадровая политика</a:t>
            </a:r>
            <a:r>
              <a:rPr lang="ru-RU" sz="2000" dirty="0">
                <a:solidFill>
                  <a:schemeClr val="accent1">
                    <a:lumMod val="50000"/>
                  </a:schemeClr>
                </a:solidFill>
                <a:latin typeface="Georgia" panose="02040502050405020303" pitchFamily="18" charset="0"/>
              </a:rPr>
              <a:t> характеризуется наличием у руководства организации обоснованных прогнозов ее развития и соответствующих им методов и средств воздействия на персонал. Кадровая служба способна разработать антикризисные кадровые программы, проводить постоянный мониторинг ситуации и корректировать исполнение программ в соответствии с параметрами внешней и внутренней ситуации на средне- и долгосрочный периоды. Представляется, что активная кадровая политика будет значительно эффективнее, если будут не только провозглашены основные цели и ценности, но и будет четко показано, как (с помощью каких средств и приемов) можно достичь оптимального состояния кадрового потенциала и что даст каждому работнику применение этих новшеств.</a:t>
            </a:r>
          </a:p>
        </p:txBody>
      </p:sp>
    </p:spTree>
    <p:extLst>
      <p:ext uri="{BB962C8B-B14F-4D97-AF65-F5344CB8AC3E}">
        <p14:creationId xmlns:p14="http://schemas.microsoft.com/office/powerpoint/2010/main" val="8514980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8" y="1542762"/>
            <a:ext cx="10014154" cy="4755148"/>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Активная кадровая политика ориентируется на стратегические факторы успеха</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a:t>
            </a:r>
          </a:p>
          <a:p>
            <a:pPr algn="just">
              <a:lnSpc>
                <a:spcPct val="150000"/>
              </a:lnSpc>
            </a:pPr>
            <a:r>
              <a:rPr lang="ru-RU" dirty="0">
                <a:solidFill>
                  <a:schemeClr val="accent1">
                    <a:lumMod val="50000"/>
                  </a:schemeClr>
                </a:solidFill>
                <a:latin typeface="Georgia" panose="02040502050405020303" pitchFamily="18" charset="0"/>
              </a:rPr>
              <a:t>– приближенность к рынку через ориентацию на сферу деятельности и на запросы клиентов;</a:t>
            </a:r>
          </a:p>
          <a:p>
            <a:pPr algn="just">
              <a:lnSpc>
                <a:spcPct val="150000"/>
              </a:lnSpc>
            </a:pPr>
            <a:r>
              <a:rPr lang="ru-RU" dirty="0">
                <a:solidFill>
                  <a:schemeClr val="accent1">
                    <a:lumMod val="50000"/>
                  </a:schemeClr>
                </a:solidFill>
                <a:latin typeface="Georgia" panose="02040502050405020303" pitchFamily="18" charset="0"/>
              </a:rPr>
              <a:t>– необходимое обслуживание с применением соответствующих технических средств;</a:t>
            </a:r>
          </a:p>
          <a:p>
            <a:pPr algn="just">
              <a:lnSpc>
                <a:spcPct val="150000"/>
              </a:lnSpc>
            </a:pPr>
            <a:r>
              <a:rPr lang="ru-RU" dirty="0">
                <a:solidFill>
                  <a:schemeClr val="accent1">
                    <a:lumMod val="50000"/>
                  </a:schemeClr>
                </a:solidFill>
                <a:latin typeface="Georgia" panose="02040502050405020303" pitchFamily="18" charset="0"/>
              </a:rPr>
              <a:t>– высокое качество продукции;</a:t>
            </a:r>
          </a:p>
          <a:p>
            <a:pPr algn="just">
              <a:lnSpc>
                <a:spcPct val="150000"/>
              </a:lnSpc>
            </a:pPr>
            <a:r>
              <a:rPr lang="ru-RU" dirty="0">
                <a:solidFill>
                  <a:schemeClr val="accent1">
                    <a:lumMod val="50000"/>
                  </a:schemeClr>
                </a:solidFill>
                <a:latin typeface="Georgia" panose="02040502050405020303" pitchFamily="18" charset="0"/>
              </a:rPr>
              <a:t>– использование достижений научно-технического прогресса и новейших технологий;</a:t>
            </a:r>
          </a:p>
          <a:p>
            <a:pPr algn="just">
              <a:lnSpc>
                <a:spcPct val="150000"/>
              </a:lnSpc>
            </a:pPr>
            <a:r>
              <a:rPr lang="ru-RU" dirty="0">
                <a:solidFill>
                  <a:schemeClr val="accent1">
                    <a:lumMod val="50000"/>
                  </a:schemeClr>
                </a:solidFill>
                <a:latin typeface="Georgia" panose="02040502050405020303" pitchFamily="18" charset="0"/>
              </a:rPr>
              <a:t>– чувство экономической ответственности и соблюдение экономического равновесия;</a:t>
            </a:r>
          </a:p>
          <a:p>
            <a:pPr algn="just">
              <a:lnSpc>
                <a:spcPct val="150000"/>
              </a:lnSpc>
            </a:pPr>
            <a:r>
              <a:rPr lang="ru-RU" dirty="0">
                <a:solidFill>
                  <a:schemeClr val="accent1">
                    <a:lumMod val="50000"/>
                  </a:schemeClr>
                </a:solidFill>
                <a:latin typeface="Georgia" panose="02040502050405020303" pitchFamily="18" charset="0"/>
              </a:rPr>
              <a:t>– квалифицированный кадровый потенциал;</a:t>
            </a:r>
          </a:p>
          <a:p>
            <a:pPr algn="just">
              <a:lnSpc>
                <a:spcPct val="150000"/>
              </a:lnSpc>
            </a:pPr>
            <a:r>
              <a:rPr lang="ru-RU" dirty="0">
                <a:solidFill>
                  <a:schemeClr val="accent1">
                    <a:lumMod val="50000"/>
                  </a:schemeClr>
                </a:solidFill>
                <a:latin typeface="Georgia" panose="02040502050405020303" pitchFamily="18" charset="0"/>
              </a:rPr>
              <a:t>– адаптивные и гибкие организационные структуры.</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156192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8" y="1395279"/>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Механизмы, которыми может пользоваться руководство при анализе ситуации, приводят к тому, что основания для прогноза и программ могут быть как рациональными (осознаваемыми), так и нерациональными (мало поддающимися алгоритмизации и описанию). В соответствии с этим выделяют два подвида активной кадровой политики: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рациональную</a:t>
            </a:r>
            <a:r>
              <a:rPr lang="ru-RU" sz="2000" dirty="0">
                <a:solidFill>
                  <a:schemeClr val="accent1">
                    <a:lumMod val="50000"/>
                  </a:schemeClr>
                </a:solidFill>
                <a:latin typeface="Georgia" panose="02040502050405020303" pitchFamily="18" charset="0"/>
              </a:rPr>
              <a:t> 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авантюристическую.</a:t>
            </a: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При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рациональной кадровой политике</a:t>
            </a:r>
            <a:r>
              <a:rPr lang="ru-RU" sz="2000" dirty="0">
                <a:solidFill>
                  <a:schemeClr val="accent1">
                    <a:lumMod val="50000"/>
                  </a:schemeClr>
                </a:solidFill>
                <a:latin typeface="Georgia" panose="02040502050405020303" pitchFamily="18" charset="0"/>
              </a:rPr>
              <a:t> руководство организации имеет и качественный диагноз, и обоснованный прогноз развития ситуации и располагает средствами для влияния на нее. Кадровая служба организации располагает не только средствами диагностики персонала, но и средствами прогнозирования кадровой ситуации на средне- и долгосрочный периоды.</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060398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8" y="1395279"/>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программах развития организации содержатся кратко-, средне- и долгосрочный прогнозы потребности в персонале (качественные и количественные). Кроме того, составной частью плана кадровой работы является программа кадровой работы с вариантами ее реализации.</a:t>
            </a:r>
          </a:p>
          <a:p>
            <a:pPr algn="just">
              <a:lnSpc>
                <a:spcPct val="150000"/>
              </a:lnSpc>
            </a:pPr>
            <a:r>
              <a:rPr lang="ru-RU" sz="2000" dirty="0">
                <a:solidFill>
                  <a:schemeClr val="accent1">
                    <a:lumMod val="50000"/>
                  </a:schemeClr>
                </a:solidFill>
                <a:latin typeface="Georgia" panose="02040502050405020303" pitchFamily="18" charset="0"/>
              </a:rPr>
              <a:t>При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авантюристической кадровой политике</a:t>
            </a:r>
            <a:r>
              <a:rPr lang="ru-RU" sz="2000" dirty="0">
                <a:solidFill>
                  <a:schemeClr val="accent1">
                    <a:lumMod val="50000"/>
                  </a:schemeClr>
                </a:solidFill>
                <a:latin typeface="Georgia" panose="02040502050405020303" pitchFamily="18" charset="0"/>
              </a:rPr>
              <a:t> руководство не имеет качественного диагноза, обоснованного прогноза развития ситуации, но стремится влиять на нее. Кадровая служба организации, как правило, не располагает средствами прогнозирования кадровой ситуации и диагностики персонала. Однако в программы развития организации включены планы кадровой работы, зачастую ориентированные на достижение целей, важных для развития организации, но не учитывающих изменение ситуации. </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925088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14401" y="1129807"/>
            <a:ext cx="10014154" cy="6037935"/>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Чтобы кадровая политика соответствовала своему назначению, она должна отвечать ряду требований, а именно:</a:t>
            </a:r>
          </a:p>
          <a:p>
            <a:pPr algn="just">
              <a:lnSpc>
                <a:spcPct val="150000"/>
              </a:lnSpc>
            </a:pPr>
            <a:r>
              <a:rPr lang="ru-RU" sz="2000" dirty="0">
                <a:solidFill>
                  <a:schemeClr val="accent1">
                    <a:lumMod val="50000"/>
                  </a:schemeClr>
                </a:solidFill>
                <a:latin typeface="Georgia" panose="02040502050405020303" pitchFamily="18" charset="0"/>
              </a:rPr>
              <a:t>1. Должна быть тесно увязана как со стратегическими целями, так и с текущими задачами организации.</a:t>
            </a:r>
          </a:p>
          <a:p>
            <a:pPr algn="just">
              <a:lnSpc>
                <a:spcPct val="150000"/>
              </a:lnSpc>
            </a:pPr>
            <a:r>
              <a:rPr lang="ru-RU" sz="2000" dirty="0">
                <a:solidFill>
                  <a:schemeClr val="accent1">
                    <a:lumMod val="50000"/>
                  </a:schemeClr>
                </a:solidFill>
                <a:latin typeface="Georgia" panose="02040502050405020303" pitchFamily="18" charset="0"/>
              </a:rPr>
              <a:t>2. Должна вырабатываться в результате обсуждений и консультаций на разных уровнях предприятия.</a:t>
            </a:r>
          </a:p>
          <a:p>
            <a:pPr algn="just">
              <a:lnSpc>
                <a:spcPct val="150000"/>
              </a:lnSpc>
            </a:pPr>
            <a:r>
              <a:rPr lang="ru-RU" sz="2000" dirty="0">
                <a:solidFill>
                  <a:schemeClr val="accent1">
                    <a:lumMod val="50000"/>
                  </a:schemeClr>
                </a:solidFill>
                <a:latin typeface="Georgia" panose="02040502050405020303" pitchFamily="18" charset="0"/>
              </a:rPr>
              <a:t>3. Должна быть сформулирована четко и ясно в письменном виде и охватывать основные направления работы с персоналом.</a:t>
            </a:r>
          </a:p>
          <a:p>
            <a:pPr algn="just">
              <a:lnSpc>
                <a:spcPct val="150000"/>
              </a:lnSpc>
            </a:pPr>
            <a:r>
              <a:rPr lang="ru-RU" sz="2000" dirty="0">
                <a:solidFill>
                  <a:schemeClr val="accent1">
                    <a:lumMod val="50000"/>
                  </a:schemeClr>
                </a:solidFill>
                <a:latin typeface="Georgia" panose="02040502050405020303" pitchFamily="18" charset="0"/>
              </a:rPr>
              <a:t>4. Должна быть доведена до всех сотрудников предприятия.</a:t>
            </a:r>
          </a:p>
          <a:p>
            <a:pPr algn="just">
              <a:lnSpc>
                <a:spcPct val="150000"/>
              </a:lnSpc>
            </a:pPr>
            <a:r>
              <a:rPr lang="ru-RU" sz="2000" dirty="0">
                <a:solidFill>
                  <a:schemeClr val="accent1">
                    <a:lumMod val="50000"/>
                  </a:schemeClr>
                </a:solidFill>
                <a:latin typeface="Georgia" panose="02040502050405020303" pitchFamily="18" charset="0"/>
              </a:rPr>
              <a:t>5. Должна содержать в себе конкретные практические шаги по ее реализации.</a:t>
            </a:r>
          </a:p>
          <a:p>
            <a:pPr algn="just">
              <a:lnSpc>
                <a:spcPct val="150000"/>
              </a:lnSpc>
            </a:pPr>
            <a:r>
              <a:rPr lang="ru-RU" sz="2000" dirty="0">
                <a:solidFill>
                  <a:schemeClr val="accent1">
                    <a:lumMod val="50000"/>
                  </a:schemeClr>
                </a:solidFill>
                <a:latin typeface="Georgia" panose="02040502050405020303" pitchFamily="18" charset="0"/>
              </a:rPr>
              <a:t>6. Отдельные направления кадровой политики должны быть связаны между собой и дополнять друг друга.</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950379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38" y="1292040"/>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План работы с персоналом в таком случае строится на достаточно эмоциональном, мало аргументированном, но, может быть, и верном представлении о целях работы с персоналом. При усилении влияния факторов, которые ранее не включались в рассмотрение, могут возникнуть проблемы при реализации подобной кадровой политики. Это приведет к резкому изменению ситуации, например, при существенном изменении рынка, появлении нового товара, который может вытеснить имеющийся сейчас у организации. С точки зрения кадровой работы необходимо будет провести переобучение персонала. Однако быстрая и эффективная переподготовка может быть успешно проведена, например, в организации, обладающей скорее молодым персоналом, чем в организации, имеющей очень квалифицированный персонал пожилого возраста.</a:t>
            </a:r>
          </a:p>
        </p:txBody>
      </p:sp>
    </p:spTree>
    <p:extLst>
      <p:ext uri="{BB962C8B-B14F-4D97-AF65-F5344CB8AC3E}">
        <p14:creationId xmlns:p14="http://schemas.microsoft.com/office/powerpoint/2010/main" val="22895324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5" y="1675498"/>
            <a:ext cx="10014154" cy="3785652"/>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Открытая кадровая политика</a:t>
            </a:r>
            <a:r>
              <a:rPr lang="ru-RU" sz="2000" dirty="0">
                <a:solidFill>
                  <a:schemeClr val="accent1">
                    <a:lumMod val="50000"/>
                  </a:schemeClr>
                </a:solidFill>
                <a:latin typeface="Georgia" panose="02040502050405020303" pitchFamily="18" charset="0"/>
              </a:rPr>
              <a:t> характеризуется "прозрачностью" организации для потенциальных сотрудников на любом уровне иерархии и готовностью принять на работу любого специалиста, если он обладает соответствующей квалификацией, без учета того, работал ли он ранее в данной организации или в родственных ей. Такого типа кадровая политика может быть адекватна для новых организаций, ведущих агрессивную политику завоевания рынка, ориентированных на быстрый рост и стремительный выход на передовые позиции в своей отрасли.</a:t>
            </a:r>
          </a:p>
        </p:txBody>
      </p:sp>
    </p:spTree>
    <p:extLst>
      <p:ext uri="{BB962C8B-B14F-4D97-AF65-F5344CB8AC3E}">
        <p14:creationId xmlns:p14="http://schemas.microsoft.com/office/powerpoint/2010/main" val="25259709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5" y="1616505"/>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Закрытая кадровая политика</a:t>
            </a:r>
            <a:r>
              <a:rPr lang="ru-RU" sz="2000" dirty="0">
                <a:solidFill>
                  <a:schemeClr val="accent1">
                    <a:lumMod val="50000"/>
                  </a:schemeClr>
                </a:solidFill>
                <a:latin typeface="Georgia" panose="02040502050405020303" pitchFamily="18" charset="0"/>
              </a:rPr>
              <a:t> характеризуется тем, что организация ориентируется на включение нового персонала только с низшего должностного уровня, а последующее замещение происходит только из числа работников организации. Средний и высший уровни управления непроницаемы для нового персонала, принятого со стороны. Кадровая политика данного типа характерна для организаций, ориентированных на создание определенной корпоративной атмосферы и организационной культуры.</a:t>
            </a:r>
          </a:p>
          <a:p>
            <a:pPr algn="just">
              <a:lnSpc>
                <a:spcPct val="150000"/>
              </a:lnSpc>
            </a:pPr>
            <a:r>
              <a:rPr lang="ru-RU" sz="2000" dirty="0">
                <a:solidFill>
                  <a:schemeClr val="accent1">
                    <a:lumMod val="50000"/>
                  </a:schemeClr>
                </a:solidFill>
                <a:latin typeface="Georgia" panose="02040502050405020303" pitchFamily="18" charset="0"/>
              </a:rPr>
              <a:t>Рассмотрим сравнительную характеристику открытой и закрытой кадровой политики </a:t>
            </a:r>
            <a:r>
              <a:rPr lang="ru-RU" sz="2000" dirty="0" smtClean="0">
                <a:solidFill>
                  <a:schemeClr val="accent1">
                    <a:lumMod val="50000"/>
                  </a:schemeClr>
                </a:solidFill>
                <a:latin typeface="Georgia" panose="02040502050405020303" pitchFamily="18" charset="0"/>
              </a:rPr>
              <a:t>организации.</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0127720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5" y="1185656"/>
            <a:ext cx="10014154" cy="1015663"/>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Сравнительная характеристика двух типов кадровой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политики</a:t>
            </a:r>
          </a:p>
          <a:p>
            <a:pPr algn="just">
              <a:lnSpc>
                <a:spcPct val="150000"/>
              </a:lnSpc>
            </a:pP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069020232"/>
              </p:ext>
            </p:extLst>
          </p:nvPr>
        </p:nvGraphicFramePr>
        <p:xfrm>
          <a:off x="1362926" y="1855122"/>
          <a:ext cx="9382572" cy="4589641"/>
        </p:xfrm>
        <a:graphic>
          <a:graphicData uri="http://schemas.openxmlformats.org/drawingml/2006/table">
            <a:tbl>
              <a:tblPr/>
              <a:tblGrid>
                <a:gridCol w="3127524">
                  <a:extLst>
                    <a:ext uri="{9D8B030D-6E8A-4147-A177-3AD203B41FA5}">
                      <a16:colId xmlns:a16="http://schemas.microsoft.com/office/drawing/2014/main" val="3231330470"/>
                    </a:ext>
                  </a:extLst>
                </a:gridCol>
                <a:gridCol w="3127524">
                  <a:extLst>
                    <a:ext uri="{9D8B030D-6E8A-4147-A177-3AD203B41FA5}">
                      <a16:colId xmlns:a16="http://schemas.microsoft.com/office/drawing/2014/main" val="3721858288"/>
                    </a:ext>
                  </a:extLst>
                </a:gridCol>
                <a:gridCol w="3127524">
                  <a:extLst>
                    <a:ext uri="{9D8B030D-6E8A-4147-A177-3AD203B41FA5}">
                      <a16:colId xmlns:a16="http://schemas.microsoft.com/office/drawing/2014/main" val="2839973874"/>
                    </a:ext>
                  </a:extLst>
                </a:gridCol>
              </a:tblGrid>
              <a:tr h="414737">
                <a:tc>
                  <a:txBody>
                    <a:bodyPr/>
                    <a:lstStyle/>
                    <a:p>
                      <a:pPr algn="just"/>
                      <a:r>
                        <a:rPr lang="ru-RU" sz="1600" dirty="0">
                          <a:solidFill>
                            <a:schemeClr val="accent1">
                              <a:lumMod val="50000"/>
                            </a:schemeClr>
                          </a:solidFill>
                          <a:effectLst/>
                          <a:latin typeface="Georgia" panose="02040502050405020303" pitchFamily="18" charset="0"/>
                        </a:rPr>
                        <a:t>Кадровый процесс</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Открытая кадровая политика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Закрытая кадровая политика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4270670225"/>
                  </a:ext>
                </a:extLst>
              </a:tr>
              <a:tr h="904262">
                <a:tc>
                  <a:txBody>
                    <a:bodyPr/>
                    <a:lstStyle/>
                    <a:p>
                      <a:pPr algn="just"/>
                      <a:r>
                        <a:rPr lang="ru-RU" sz="1600" dirty="0">
                          <a:solidFill>
                            <a:schemeClr val="accent1">
                              <a:lumMod val="50000"/>
                            </a:schemeClr>
                          </a:solidFill>
                          <a:effectLst/>
                          <a:latin typeface="Georgia" panose="02040502050405020303" pitchFamily="18" charset="0"/>
                        </a:rPr>
                        <a:t>Набор персонала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Ситуация высокой конкуренции на рынке труда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Ситуация дефицита рабочей силы, отсутствие притока новых рабочих рук</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698276998"/>
                  </a:ext>
                </a:extLst>
              </a:tr>
              <a:tr h="1393788">
                <a:tc>
                  <a:txBody>
                    <a:bodyPr/>
                    <a:lstStyle/>
                    <a:p>
                      <a:pPr algn="just"/>
                      <a:r>
                        <a:rPr lang="ru-RU" sz="1600">
                          <a:solidFill>
                            <a:schemeClr val="accent1">
                              <a:lumMod val="50000"/>
                            </a:schemeClr>
                          </a:solidFill>
                          <a:effectLst/>
                          <a:latin typeface="Georgia" panose="02040502050405020303" pitchFamily="18" charset="0"/>
                        </a:rPr>
                        <a:t>Адаптация персонала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Возможность быстрого включения в конкурентные отношения, внедрение новых для организации подходов, предложенных новичками</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Эффективная адаптация за счет института наставников, высокой сплоченности коллектива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135053096"/>
                  </a:ext>
                </a:extLst>
              </a:tr>
              <a:tr h="1638551">
                <a:tc>
                  <a:txBody>
                    <a:bodyPr/>
                    <a:lstStyle/>
                    <a:p>
                      <a:pPr algn="just"/>
                      <a:r>
                        <a:rPr lang="ru-RU" sz="1600">
                          <a:solidFill>
                            <a:schemeClr val="accent1">
                              <a:lumMod val="50000"/>
                            </a:schemeClr>
                          </a:solidFill>
                          <a:effectLst/>
                          <a:latin typeface="Georgia" panose="02040502050405020303" pitchFamily="18" charset="0"/>
                        </a:rPr>
                        <a:t>Обучение и развитие персонала</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Часто проводится во внешних центрах, способствует заимствованию нового</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Часто проводится во внутрикорпоративных центрах, способствует формированию единого взгляда, общих технологий, адаптирована к работе организации</a:t>
                      </a:r>
                    </a:p>
                  </a:txBody>
                  <a:tcPr marL="84987" marR="84987" marT="84987" marB="84987"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642808104"/>
                  </a:ext>
                </a:extLst>
              </a:tr>
            </a:tbl>
          </a:graphicData>
        </a:graphic>
      </p:graphicFrame>
    </p:spTree>
    <p:extLst>
      <p:ext uri="{BB962C8B-B14F-4D97-AF65-F5344CB8AC3E}">
        <p14:creationId xmlns:p14="http://schemas.microsoft.com/office/powerpoint/2010/main" val="19112233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5" y="1185656"/>
            <a:ext cx="10014154" cy="1477328"/>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Сравнительная характеристика двух типов кадровой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политики</a:t>
            </a:r>
          </a:p>
          <a:p>
            <a:pPr algn="ctr">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16049081"/>
              </p:ext>
            </p:extLst>
          </p:nvPr>
        </p:nvGraphicFramePr>
        <p:xfrm>
          <a:off x="1172223" y="1924320"/>
          <a:ext cx="9763977" cy="4529943"/>
        </p:xfrm>
        <a:graphic>
          <a:graphicData uri="http://schemas.openxmlformats.org/drawingml/2006/table">
            <a:tbl>
              <a:tblPr/>
              <a:tblGrid>
                <a:gridCol w="3254659">
                  <a:extLst>
                    <a:ext uri="{9D8B030D-6E8A-4147-A177-3AD203B41FA5}">
                      <a16:colId xmlns:a16="http://schemas.microsoft.com/office/drawing/2014/main" val="3954625880"/>
                    </a:ext>
                  </a:extLst>
                </a:gridCol>
                <a:gridCol w="3254659">
                  <a:extLst>
                    <a:ext uri="{9D8B030D-6E8A-4147-A177-3AD203B41FA5}">
                      <a16:colId xmlns:a16="http://schemas.microsoft.com/office/drawing/2014/main" val="3964972205"/>
                    </a:ext>
                  </a:extLst>
                </a:gridCol>
                <a:gridCol w="3254659">
                  <a:extLst>
                    <a:ext uri="{9D8B030D-6E8A-4147-A177-3AD203B41FA5}">
                      <a16:colId xmlns:a16="http://schemas.microsoft.com/office/drawing/2014/main" val="830501405"/>
                    </a:ext>
                  </a:extLst>
                </a:gridCol>
              </a:tblGrid>
              <a:tr h="1450446">
                <a:tc>
                  <a:txBody>
                    <a:bodyPr/>
                    <a:lstStyle/>
                    <a:p>
                      <a:pPr algn="just"/>
                      <a:r>
                        <a:rPr lang="ru-RU" sz="1600" dirty="0">
                          <a:solidFill>
                            <a:schemeClr val="accent1">
                              <a:lumMod val="50000"/>
                            </a:schemeClr>
                          </a:solidFill>
                          <a:effectLst/>
                          <a:latin typeface="Georgia" panose="02040502050405020303" pitchFamily="18" charset="0"/>
                        </a:rPr>
                        <a:t>Продвижение персонала</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Затруднена возможность роста, так как преобладает тенденция набора персонала</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Предпочтение при назначении на вышестоящие должности всегда отдается сотрудникам организации, проводится планирование карьеры</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737419211"/>
                  </a:ext>
                </a:extLst>
              </a:tr>
              <a:tr h="1195733">
                <a:tc>
                  <a:txBody>
                    <a:bodyPr/>
                    <a:lstStyle/>
                    <a:p>
                      <a:pPr algn="just"/>
                      <a:r>
                        <a:rPr lang="ru-RU" sz="1600" dirty="0">
                          <a:solidFill>
                            <a:schemeClr val="accent1">
                              <a:lumMod val="50000"/>
                            </a:schemeClr>
                          </a:solidFill>
                          <a:effectLst/>
                          <a:latin typeface="Georgia" panose="02040502050405020303" pitchFamily="18" charset="0"/>
                        </a:rPr>
                        <a:t>Мотивация и стимулирование</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Предпочтение отдается вопросам стимулирования (внешней мотивации)</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Предпочтение отдается вопросам мотивации (удовлетворение потребности в стабильности, безопасности)</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940221127"/>
                  </a:ext>
                </a:extLst>
              </a:tr>
              <a:tr h="1705158">
                <a:tc>
                  <a:txBody>
                    <a:bodyPr/>
                    <a:lstStyle/>
                    <a:p>
                      <a:pPr algn="just"/>
                      <a:r>
                        <a:rPr lang="ru-RU" sz="1600">
                          <a:solidFill>
                            <a:schemeClr val="accent1">
                              <a:lumMod val="50000"/>
                            </a:schemeClr>
                          </a:solidFill>
                          <a:effectLst/>
                          <a:latin typeface="Georgia" panose="02040502050405020303" pitchFamily="18" charset="0"/>
                        </a:rPr>
                        <a:t>Внедрение инноваций</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Постоянное инновационное воздействие со стороны новых сотрудников</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Необходимость специально инициировать процесс разработки инноваций, высокое чувство причастности, изменения за счет осознания общности судьбы человека и организации</a:t>
                      </a:r>
                    </a:p>
                  </a:txBody>
                  <a:tcPr marL="88442" marR="88442" marT="88442" marB="88442"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591078584"/>
                  </a:ext>
                </a:extLst>
              </a:tr>
            </a:tbl>
          </a:graphicData>
        </a:graphic>
      </p:graphicFrame>
    </p:spTree>
    <p:extLst>
      <p:ext uri="{BB962C8B-B14F-4D97-AF65-F5344CB8AC3E}">
        <p14:creationId xmlns:p14="http://schemas.microsoft.com/office/powerpoint/2010/main" val="19000902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8645" y="1340723"/>
            <a:ext cx="10014154" cy="5401479"/>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Для построения кадровой политики необходимо разработать представление о целях, нормах и способах осуществления кадровых мероприятий.</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Кадровые мероприятия</a:t>
            </a:r>
            <a:r>
              <a:rPr lang="ru-RU" sz="2000" dirty="0">
                <a:solidFill>
                  <a:schemeClr val="accent1">
                    <a:lumMod val="50000"/>
                  </a:schemeClr>
                </a:solidFill>
                <a:latin typeface="Georgia" panose="02040502050405020303" pitchFamily="18" charset="0"/>
              </a:rPr>
              <a:t> – действия, направленные на достижение соответствия персонала задачам работы организации и проводящиеся с учетом конкретного этапа развития организации.</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Кадровая политика в целом предусматривает осуществление следующих основных мероприятий:</a:t>
            </a:r>
          </a:p>
          <a:p>
            <a:pPr algn="just">
              <a:lnSpc>
                <a:spcPct val="150000"/>
              </a:lnSpc>
            </a:pPr>
            <a:r>
              <a:rPr lang="ru-RU" dirty="0">
                <a:solidFill>
                  <a:schemeClr val="accent1">
                    <a:lumMod val="50000"/>
                  </a:schemeClr>
                </a:solidFill>
                <a:latin typeface="Georgia" panose="02040502050405020303" pitchFamily="18" charset="0"/>
              </a:rPr>
              <a:t>– регулярное предоставление информации работникам о стратегии и деятельности организации;</a:t>
            </a:r>
          </a:p>
          <a:p>
            <a:pPr algn="just">
              <a:lnSpc>
                <a:spcPct val="150000"/>
              </a:lnSpc>
            </a:pPr>
            <a:r>
              <a:rPr lang="ru-RU" dirty="0">
                <a:solidFill>
                  <a:schemeClr val="accent1">
                    <a:lumMod val="50000"/>
                  </a:schemeClr>
                </a:solidFill>
                <a:latin typeface="Georgia" panose="02040502050405020303" pitchFamily="18" charset="0"/>
              </a:rPr>
              <a:t>– количественное и качественное планирование персонала;</a:t>
            </a:r>
          </a:p>
          <a:p>
            <a:pPr algn="just">
              <a:lnSpc>
                <a:spcPct val="150000"/>
              </a:lnSpc>
            </a:pPr>
            <a:r>
              <a:rPr lang="ru-RU" dirty="0">
                <a:solidFill>
                  <a:schemeClr val="accent1">
                    <a:lumMod val="50000"/>
                  </a:schemeClr>
                </a:solidFill>
                <a:latin typeface="Georgia" panose="02040502050405020303" pitchFamily="18" charset="0"/>
              </a:rPr>
              <a:t>– структурирование и планирование расходов на персонал;</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931710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5" y="1065593"/>
            <a:ext cx="10014154" cy="6499600"/>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сравнение существующих и перспективных требований к вакантным должностям и кадровому составу;</a:t>
            </a:r>
          </a:p>
          <a:p>
            <a:pPr algn="just">
              <a:lnSpc>
                <a:spcPct val="150000"/>
              </a:lnSpc>
            </a:pPr>
            <a:r>
              <a:rPr lang="ru-RU" dirty="0">
                <a:solidFill>
                  <a:schemeClr val="accent1">
                    <a:lumMod val="50000"/>
                  </a:schemeClr>
                </a:solidFill>
                <a:latin typeface="Georgia" panose="02040502050405020303" pitchFamily="18" charset="0"/>
              </a:rPr>
              <a:t>– введение в специальность вновь нанятых молодых специалистов;</a:t>
            </a:r>
          </a:p>
          <a:p>
            <a:pPr algn="just">
              <a:lnSpc>
                <a:spcPct val="150000"/>
              </a:lnSpc>
            </a:pPr>
            <a:r>
              <a:rPr lang="ru-RU" dirty="0">
                <a:solidFill>
                  <a:schemeClr val="accent1">
                    <a:lumMod val="50000"/>
                  </a:schemeClr>
                </a:solidFill>
                <a:latin typeface="Georgia" panose="02040502050405020303" pitchFamily="18" charset="0"/>
              </a:rPr>
              <a:t>– изучение рынка труда;</a:t>
            </a:r>
          </a:p>
          <a:p>
            <a:pPr algn="just">
              <a:lnSpc>
                <a:spcPct val="150000"/>
              </a:lnSpc>
            </a:pPr>
            <a:r>
              <a:rPr lang="ru-RU" dirty="0">
                <a:solidFill>
                  <a:schemeClr val="accent1">
                    <a:lumMod val="50000"/>
                  </a:schemeClr>
                </a:solidFill>
                <a:latin typeface="Georgia" panose="02040502050405020303" pitchFamily="18" charset="0"/>
              </a:rPr>
              <a:t>– развитие персонала и повышение квалификации работников;</a:t>
            </a:r>
          </a:p>
          <a:p>
            <a:pPr algn="just">
              <a:lnSpc>
                <a:spcPct val="150000"/>
              </a:lnSpc>
            </a:pPr>
            <a:r>
              <a:rPr lang="ru-RU" dirty="0">
                <a:solidFill>
                  <a:schemeClr val="accent1">
                    <a:lumMod val="50000"/>
                  </a:schemeClr>
                </a:solidFill>
                <a:latin typeface="Georgia" panose="02040502050405020303" pitchFamily="18" charset="0"/>
              </a:rPr>
              <a:t>– гибкие структуры окладов и система начисления надбавок.</a:t>
            </a:r>
          </a:p>
          <a:p>
            <a:pPr algn="just">
              <a:lnSpc>
                <a:spcPct val="150000"/>
              </a:lnSpc>
            </a:pPr>
            <a:r>
              <a:rPr lang="ru-RU" sz="2000" dirty="0">
                <a:solidFill>
                  <a:schemeClr val="accent1">
                    <a:lumMod val="50000"/>
                  </a:schemeClr>
                </a:solidFill>
                <a:latin typeface="Georgia" panose="02040502050405020303" pitchFamily="18" charset="0"/>
              </a:rPr>
              <a:t>При составлении конкретной кадровой политики специалисты опираются на эти положения.</a:t>
            </a:r>
          </a:p>
          <a:p>
            <a:pPr algn="just">
              <a:lnSpc>
                <a:spcPct val="150000"/>
              </a:lnSpc>
            </a:pPr>
            <a:r>
              <a:rPr lang="ru-RU" sz="2000" dirty="0">
                <a:solidFill>
                  <a:schemeClr val="accent1">
                    <a:lumMod val="50000"/>
                  </a:schemeClr>
                </a:solidFill>
                <a:latin typeface="Georgia" panose="02040502050405020303" pitchFamily="18" charset="0"/>
              </a:rPr>
              <a:t>Выдержать конкурентную борьбу и, следовательно, эффективно развиваться может только та организация, которая сформирует кадровую политику, построенную на демократических принципах, на глубоком анализе внешней среды и точно отражающую ограничения и условия функционирования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842210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14401" y="1264115"/>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Кадровая политика тесно связана со всеми областями хозяйственной политики организации. Принятие решений в области кадровой политики происходит во всех функциональных подсистемах предприятия: управление научно- технической деятельностью, управление производством, управление экономической деятельностью и др.</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Основными целями кадровой политики являются:</a:t>
            </a:r>
          </a:p>
          <a:p>
            <a:pPr algn="just">
              <a:lnSpc>
                <a:spcPct val="150000"/>
              </a:lnSpc>
            </a:pPr>
            <a:r>
              <a:rPr lang="ru-RU" sz="2000" dirty="0">
                <a:solidFill>
                  <a:schemeClr val="accent1">
                    <a:lumMod val="50000"/>
                  </a:schemeClr>
                </a:solidFill>
                <a:latin typeface="Georgia" panose="02040502050405020303" pitchFamily="18" charset="0"/>
              </a:rPr>
              <a:t>– своевременное и качественное обеспечение предприятия необходимой численностью персонала;</a:t>
            </a:r>
          </a:p>
          <a:p>
            <a:pPr algn="just">
              <a:lnSpc>
                <a:spcPct val="150000"/>
              </a:lnSpc>
            </a:pPr>
            <a:r>
              <a:rPr lang="ru-RU" sz="2000" dirty="0">
                <a:solidFill>
                  <a:schemeClr val="accent1">
                    <a:lumMod val="50000"/>
                  </a:schemeClr>
                </a:solidFill>
                <a:latin typeface="Georgia" panose="02040502050405020303" pitchFamily="18" charset="0"/>
              </a:rPr>
              <a:t>– рациональное использование кадрового потенциала;</a:t>
            </a:r>
          </a:p>
          <a:p>
            <a:pPr algn="just">
              <a:lnSpc>
                <a:spcPct val="150000"/>
              </a:lnSpc>
            </a:pPr>
            <a:r>
              <a:rPr lang="ru-RU" sz="2000" dirty="0">
                <a:solidFill>
                  <a:schemeClr val="accent1">
                    <a:lumMod val="50000"/>
                  </a:schemeClr>
                </a:solidFill>
                <a:latin typeface="Georgia" panose="02040502050405020303" pitchFamily="18" charset="0"/>
              </a:rPr>
              <a:t>– обеспечение условий реализации прав и обязанностей работников, предусмотренных трудовым законодательством.</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95271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1947195169"/>
              </p:ext>
            </p:extLst>
          </p:nvPr>
        </p:nvGraphicFramePr>
        <p:xfrm>
          <a:off x="516194" y="2026186"/>
          <a:ext cx="10515600" cy="4328160"/>
        </p:xfrm>
        <a:graphic>
          <a:graphicData uri="http://schemas.openxmlformats.org/drawingml/2006/table">
            <a:tbl>
              <a:tblPr/>
              <a:tblGrid>
                <a:gridCol w="3505200">
                  <a:extLst>
                    <a:ext uri="{9D8B030D-6E8A-4147-A177-3AD203B41FA5}">
                      <a16:colId xmlns:a16="http://schemas.microsoft.com/office/drawing/2014/main" val="2829234560"/>
                    </a:ext>
                  </a:extLst>
                </a:gridCol>
                <a:gridCol w="3505200">
                  <a:extLst>
                    <a:ext uri="{9D8B030D-6E8A-4147-A177-3AD203B41FA5}">
                      <a16:colId xmlns:a16="http://schemas.microsoft.com/office/drawing/2014/main" val="983265706"/>
                    </a:ext>
                  </a:extLst>
                </a:gridCol>
                <a:gridCol w="3505200">
                  <a:extLst>
                    <a:ext uri="{9D8B030D-6E8A-4147-A177-3AD203B41FA5}">
                      <a16:colId xmlns:a16="http://schemas.microsoft.com/office/drawing/2014/main" val="1588774163"/>
                    </a:ext>
                  </a:extLst>
                </a:gridCol>
              </a:tblGrid>
              <a:tr h="0">
                <a:tc>
                  <a:txBody>
                    <a:bodyPr/>
                    <a:lstStyle/>
                    <a:p>
                      <a:pPr algn="ctr"/>
                      <a:r>
                        <a:rPr lang="ru-RU" sz="1800" dirty="0">
                          <a:solidFill>
                            <a:schemeClr val="accent1">
                              <a:lumMod val="50000"/>
                            </a:schemeClr>
                          </a:solidFill>
                          <a:effectLst/>
                          <a:latin typeface="Georgia" panose="02040502050405020303" pitchFamily="18" charset="0"/>
                        </a:rPr>
                        <a:t>Этап</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ctr"/>
                      <a:r>
                        <a:rPr lang="ru-RU" sz="1800" dirty="0" smtClean="0">
                          <a:solidFill>
                            <a:schemeClr val="accent1">
                              <a:lumMod val="50000"/>
                            </a:schemeClr>
                          </a:solidFill>
                          <a:effectLst/>
                          <a:latin typeface="Georgia" panose="02040502050405020303" pitchFamily="18" charset="0"/>
                        </a:rPr>
                        <a:t>Форма</a:t>
                      </a:r>
                      <a:r>
                        <a:rPr lang="ru-RU" sz="1800" baseline="0" dirty="0" smtClean="0">
                          <a:solidFill>
                            <a:schemeClr val="accent1">
                              <a:lumMod val="50000"/>
                            </a:schemeClr>
                          </a:solidFill>
                          <a:effectLst/>
                          <a:latin typeface="Georgia" panose="02040502050405020303" pitchFamily="18" charset="0"/>
                        </a:rPr>
                        <a:t> </a:t>
                      </a:r>
                      <a:r>
                        <a:rPr lang="ru-RU" sz="1800" dirty="0" smtClean="0">
                          <a:solidFill>
                            <a:schemeClr val="accent1">
                              <a:lumMod val="50000"/>
                            </a:schemeClr>
                          </a:solidFill>
                          <a:effectLst/>
                          <a:latin typeface="Georgia" panose="02040502050405020303" pitchFamily="18" charset="0"/>
                        </a:rPr>
                        <a:t>представления </a:t>
                      </a:r>
                      <a:r>
                        <a:rPr lang="ru-RU" sz="1800" dirty="0">
                          <a:solidFill>
                            <a:schemeClr val="accent1">
                              <a:lumMod val="50000"/>
                            </a:schemeClr>
                          </a:solidFill>
                          <a:effectLst/>
                          <a:latin typeface="Georgia" panose="02040502050405020303" pitchFamily="18" charset="0"/>
                        </a:rPr>
                        <a:t>результата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ctr"/>
                      <a:r>
                        <a:rPr lang="ru-RU" sz="1800" dirty="0">
                          <a:solidFill>
                            <a:schemeClr val="accent1">
                              <a:lumMod val="50000"/>
                            </a:schemeClr>
                          </a:solidFill>
                          <a:effectLst/>
                          <a:latin typeface="Georgia" panose="02040502050405020303" pitchFamily="18" charset="0"/>
                        </a:rPr>
                        <a:t>Ответственный исполнитель</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995386622"/>
                  </a:ext>
                </a:extLst>
              </a:tr>
              <a:tr h="0">
                <a:tc>
                  <a:txBody>
                    <a:bodyPr/>
                    <a:lstStyle/>
                    <a:p>
                      <a:pPr algn="just"/>
                      <a:r>
                        <a:rPr lang="ru-RU" sz="1800">
                          <a:solidFill>
                            <a:schemeClr val="accent1">
                              <a:lumMod val="50000"/>
                            </a:schemeClr>
                          </a:solidFill>
                          <a:effectLst/>
                          <a:latin typeface="Georgia" panose="02040502050405020303" pitchFamily="18" charset="0"/>
                        </a:rPr>
                        <a:t>1. Проведение анализа наличной ситуации и подготовка кратко-, средне- и долгосрочных прогнозов развития предприятия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Аналитические отчеты. Служебные записки. Прогнозы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Соответствующие подразделения предприятия. Внешние консультанты, эксперты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013847846"/>
                  </a:ext>
                </a:extLst>
              </a:tr>
              <a:tr h="0">
                <a:tc>
                  <a:txBody>
                    <a:bodyPr/>
                    <a:lstStyle/>
                    <a:p>
                      <a:pPr algn="just"/>
                      <a:r>
                        <a:rPr lang="ru-RU" sz="1800">
                          <a:solidFill>
                            <a:schemeClr val="accent1">
                              <a:lumMod val="50000"/>
                            </a:schemeClr>
                          </a:solidFill>
                          <a:effectLst/>
                          <a:latin typeface="Georgia" panose="02040502050405020303" pitchFamily="18" charset="0"/>
                        </a:rPr>
                        <a:t>2. Определение принципов и положений кадровой политики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a:solidFill>
                            <a:schemeClr val="accent1">
                              <a:lumMod val="50000"/>
                            </a:schemeClr>
                          </a:solidFill>
                          <a:effectLst/>
                          <a:latin typeface="Georgia" panose="02040502050405020303" pitchFamily="18" charset="0"/>
                        </a:rPr>
                        <a:t>Аналитические материалы. Прогнозы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Руководство предприятия. Служба управления персоналом</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856484096"/>
                  </a:ext>
                </a:extLst>
              </a:tr>
              <a:tr h="0">
                <a:tc>
                  <a:txBody>
                    <a:bodyPr/>
                    <a:lstStyle/>
                    <a:p>
                      <a:pPr algn="just"/>
                      <a:r>
                        <a:rPr lang="ru-RU" sz="1800">
                          <a:solidFill>
                            <a:schemeClr val="accent1">
                              <a:lumMod val="50000"/>
                            </a:schemeClr>
                          </a:solidFill>
                          <a:effectLst/>
                          <a:latin typeface="Georgia" panose="02040502050405020303" pitchFamily="18" charset="0"/>
                        </a:rPr>
                        <a:t>3. Прогноз численности и качественной структуры кадров</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a:solidFill>
                            <a:schemeClr val="accent1">
                              <a:lumMod val="50000"/>
                            </a:schemeClr>
                          </a:solidFill>
                          <a:effectLst/>
                          <a:latin typeface="Georgia" panose="02040502050405020303" pitchFamily="18" charset="0"/>
                        </a:rPr>
                        <a:t>Результаты исследований</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Служба управления персоналом. Внешние консультанты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191736724"/>
                  </a:ext>
                </a:extLst>
              </a:tr>
            </a:tbl>
          </a:graphicData>
        </a:graphic>
      </p:graphicFrame>
      <p:sp>
        <p:nvSpPr>
          <p:cNvPr id="5" name="Rectangle 1"/>
          <p:cNvSpPr>
            <a:spLocks noChangeArrowheads="1"/>
          </p:cNvSpPr>
          <p:nvPr/>
        </p:nvSpPr>
        <p:spPr bwMode="auto">
          <a:xfrm>
            <a:off x="2737746" y="1346294"/>
            <a:ext cx="607249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Этапы формирования кадровой политики</a:t>
            </a:r>
            <a:endParaRPr kumimoji="0" lang="ru-RU" altLang="ru-RU" sz="2000" b="0" i="0" u="none" strike="noStrike" cap="none" normalizeH="0" baseline="0" dirty="0" smtClean="0">
              <a:ln>
                <a:noFill/>
              </a:ln>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spTree>
    <p:extLst>
      <p:ext uri="{BB962C8B-B14F-4D97-AF65-F5344CB8AC3E}">
        <p14:creationId xmlns:p14="http://schemas.microsoft.com/office/powerpoint/2010/main" val="1653897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5" name="Rectangle 1"/>
          <p:cNvSpPr>
            <a:spLocks noChangeArrowheads="1"/>
          </p:cNvSpPr>
          <p:nvPr/>
        </p:nvSpPr>
        <p:spPr bwMode="auto">
          <a:xfrm>
            <a:off x="2752495" y="1334680"/>
            <a:ext cx="607249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Этапы формирования кадровой политики</a:t>
            </a:r>
            <a:endParaRPr kumimoji="0" lang="ru-RU" altLang="ru-RU" sz="2000" b="0" i="0" u="none" strike="noStrike" cap="none" normalizeH="0" baseline="0" dirty="0" smtClean="0">
              <a:ln>
                <a:noFill/>
              </a:ln>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572142116"/>
              </p:ext>
            </p:extLst>
          </p:nvPr>
        </p:nvGraphicFramePr>
        <p:xfrm>
          <a:off x="808703" y="2094271"/>
          <a:ext cx="10515600" cy="3406877"/>
        </p:xfrm>
        <a:graphic>
          <a:graphicData uri="http://schemas.openxmlformats.org/drawingml/2006/table">
            <a:tbl>
              <a:tblPr/>
              <a:tblGrid>
                <a:gridCol w="3505200">
                  <a:extLst>
                    <a:ext uri="{9D8B030D-6E8A-4147-A177-3AD203B41FA5}">
                      <a16:colId xmlns:a16="http://schemas.microsoft.com/office/drawing/2014/main" val="4279542690"/>
                    </a:ext>
                  </a:extLst>
                </a:gridCol>
                <a:gridCol w="3505200">
                  <a:extLst>
                    <a:ext uri="{9D8B030D-6E8A-4147-A177-3AD203B41FA5}">
                      <a16:colId xmlns:a16="http://schemas.microsoft.com/office/drawing/2014/main" val="2459269802"/>
                    </a:ext>
                  </a:extLst>
                </a:gridCol>
                <a:gridCol w="3505200">
                  <a:extLst>
                    <a:ext uri="{9D8B030D-6E8A-4147-A177-3AD203B41FA5}">
                      <a16:colId xmlns:a16="http://schemas.microsoft.com/office/drawing/2014/main" val="918480382"/>
                    </a:ext>
                  </a:extLst>
                </a:gridCol>
              </a:tblGrid>
              <a:tr h="1010603">
                <a:tc>
                  <a:txBody>
                    <a:bodyPr/>
                    <a:lstStyle/>
                    <a:p>
                      <a:pPr algn="just"/>
                      <a:r>
                        <a:rPr lang="ru-RU" sz="1800" dirty="0">
                          <a:solidFill>
                            <a:schemeClr val="accent1">
                              <a:lumMod val="50000"/>
                            </a:schemeClr>
                          </a:solidFill>
                          <a:effectLst/>
                          <a:latin typeface="Georgia" panose="02040502050405020303" pitchFamily="18" charset="0"/>
                        </a:rPr>
                        <a:t>4. Утверждение кадровой политики предприятия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Планы, программы, положения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a:solidFill>
                            <a:schemeClr val="accent1">
                              <a:lumMod val="50000"/>
                            </a:schemeClr>
                          </a:solidFill>
                          <a:effectLst/>
                          <a:latin typeface="Georgia" panose="02040502050405020303" pitchFamily="18" charset="0"/>
                        </a:rPr>
                        <a:t>Руководство предприятия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261009394"/>
                  </a:ext>
                </a:extLst>
              </a:tr>
              <a:tr h="1385671">
                <a:tc>
                  <a:txBody>
                    <a:bodyPr/>
                    <a:lstStyle/>
                    <a:p>
                      <a:pPr algn="just"/>
                      <a:r>
                        <a:rPr lang="ru-RU" sz="1800">
                          <a:solidFill>
                            <a:schemeClr val="accent1">
                              <a:lumMod val="50000"/>
                            </a:schemeClr>
                          </a:solidFill>
                          <a:effectLst/>
                          <a:latin typeface="Georgia" panose="02040502050405020303" pitchFamily="18" charset="0"/>
                        </a:rPr>
                        <a:t>5. Информирование трудового коллектива о разработанной кадровой политике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Сообщение на собрании трудового коллектива, информационные материалы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a:solidFill>
                            <a:schemeClr val="accent1">
                              <a:lumMod val="50000"/>
                            </a:schemeClr>
                          </a:solidFill>
                          <a:effectLst/>
                          <a:latin typeface="Georgia" panose="02040502050405020303" pitchFamily="18" charset="0"/>
                        </a:rPr>
                        <a:t>Руководство предприятия. Служба управления персоналом</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155814127"/>
                  </a:ext>
                </a:extLst>
              </a:tr>
              <a:tr h="1010603">
                <a:tc>
                  <a:txBody>
                    <a:bodyPr/>
                    <a:lstStyle/>
                    <a:p>
                      <a:pPr algn="just"/>
                      <a:r>
                        <a:rPr lang="ru-RU" sz="1800">
                          <a:solidFill>
                            <a:schemeClr val="accent1">
                              <a:lumMod val="50000"/>
                            </a:schemeClr>
                          </a:solidFill>
                          <a:effectLst/>
                          <a:latin typeface="Georgia" panose="02040502050405020303" pitchFamily="18" charset="0"/>
                        </a:rPr>
                        <a:t>6. Установление каналов обратной связи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Сбор предложений и отзывов</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Служба управления </a:t>
                      </a:r>
                      <a:r>
                        <a:rPr lang="ru-RU" sz="1800" dirty="0" smtClean="0">
                          <a:solidFill>
                            <a:schemeClr val="accent1">
                              <a:lumMod val="50000"/>
                            </a:schemeClr>
                          </a:solidFill>
                          <a:effectLst/>
                          <a:latin typeface="Georgia" panose="02040502050405020303" pitchFamily="18" charset="0"/>
                        </a:rPr>
                        <a:t>персоналом</a:t>
                      </a:r>
                      <a:endParaRPr lang="ru-RU" sz="1800" dirty="0">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979812688"/>
                  </a:ext>
                </a:extLst>
              </a:tr>
            </a:tbl>
          </a:graphicData>
        </a:graphic>
      </p:graphicFrame>
    </p:spTree>
    <p:extLst>
      <p:ext uri="{BB962C8B-B14F-4D97-AF65-F5344CB8AC3E}">
        <p14:creationId xmlns:p14="http://schemas.microsoft.com/office/powerpoint/2010/main" val="2137535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8647" y="1588580"/>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Основными разновидностями кадровой политики считаются политика подбора кадров, политика обучения, политика оплаты труда, политика формирования кадровых процедур, политика социальных отношений на предприятии.</a:t>
            </a:r>
          </a:p>
          <a:p>
            <a:pPr algn="just">
              <a:lnSpc>
                <a:spcPct val="150000"/>
              </a:lnSpc>
            </a:pPr>
            <a:r>
              <a:rPr lang="ru-RU" sz="2000" dirty="0">
                <a:solidFill>
                  <a:schemeClr val="accent1">
                    <a:lumMod val="50000"/>
                  </a:schemeClr>
                </a:solidFill>
                <a:latin typeface="Georgia" panose="02040502050405020303" pitchFamily="18" charset="0"/>
              </a:rPr>
              <a:t>Кадровая политика оформляется документально, что позволяет выразить взгляды руководства организации на улучшение взаимодействия подразделений, установить последовательность в процессе принятия кадровых решений; информировать персонал о правилах внутренних взаимоотношений; улучшить морально-психологический климат и т.д. Рассмотрим структуру такого </a:t>
            </a:r>
            <a:r>
              <a:rPr lang="ru-RU" sz="2000" dirty="0" smtClean="0">
                <a:solidFill>
                  <a:schemeClr val="accent1">
                    <a:lumMod val="50000"/>
                  </a:schemeClr>
                </a:solidFill>
                <a:latin typeface="Georgia" panose="02040502050405020303" pitchFamily="18" charset="0"/>
              </a:rPr>
              <a:t>документа.</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898988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22248" y="1116828"/>
            <a:ext cx="10014154" cy="959622"/>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Структура Положения о кадровой политике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организации</a:t>
            </a:r>
          </a:p>
          <a:p>
            <a:pPr algn="ctr">
              <a:lnSpc>
                <a:spcPct val="150000"/>
              </a:lnSpc>
            </a:pP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15" name="Таблица 14"/>
          <p:cNvGraphicFramePr>
            <a:graphicFrameLocks noGrp="1"/>
          </p:cNvGraphicFramePr>
          <p:nvPr>
            <p:extLst>
              <p:ext uri="{D42A27DB-BD31-4B8C-83A1-F6EECF244321}">
                <p14:modId xmlns:p14="http://schemas.microsoft.com/office/powerpoint/2010/main" val="811607607"/>
              </p:ext>
            </p:extLst>
          </p:nvPr>
        </p:nvGraphicFramePr>
        <p:xfrm>
          <a:off x="790575" y="1726428"/>
          <a:ext cx="10515600" cy="4876800"/>
        </p:xfrm>
        <a:graphic>
          <a:graphicData uri="http://schemas.openxmlformats.org/drawingml/2006/table">
            <a:tbl>
              <a:tblPr/>
              <a:tblGrid>
                <a:gridCol w="5257800">
                  <a:extLst>
                    <a:ext uri="{9D8B030D-6E8A-4147-A177-3AD203B41FA5}">
                      <a16:colId xmlns:a16="http://schemas.microsoft.com/office/drawing/2014/main" val="4138991339"/>
                    </a:ext>
                  </a:extLst>
                </a:gridCol>
                <a:gridCol w="5257800">
                  <a:extLst>
                    <a:ext uri="{9D8B030D-6E8A-4147-A177-3AD203B41FA5}">
                      <a16:colId xmlns:a16="http://schemas.microsoft.com/office/drawing/2014/main" val="1486462717"/>
                    </a:ext>
                  </a:extLst>
                </a:gridCol>
              </a:tblGrid>
              <a:tr h="0">
                <a:tc>
                  <a:txBody>
                    <a:bodyPr/>
                    <a:lstStyle/>
                    <a:p>
                      <a:pPr algn="just"/>
                      <a:r>
                        <a:rPr lang="ru-RU" dirty="0">
                          <a:solidFill>
                            <a:schemeClr val="accent1">
                              <a:lumMod val="50000"/>
                            </a:schemeClr>
                          </a:solidFill>
                          <a:effectLst/>
                          <a:latin typeface="Georgia" panose="02040502050405020303" pitchFamily="18" charset="0"/>
                        </a:rPr>
                        <a:t>Раздел</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Содержание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777198289"/>
                  </a:ext>
                </a:extLst>
              </a:tr>
              <a:tr h="0">
                <a:tc>
                  <a:txBody>
                    <a:bodyPr/>
                    <a:lstStyle/>
                    <a:p>
                      <a:pPr algn="just"/>
                      <a:r>
                        <a:rPr lang="ru-RU" dirty="0">
                          <a:solidFill>
                            <a:schemeClr val="accent1">
                              <a:lumMod val="50000"/>
                            </a:schemeClr>
                          </a:solidFill>
                          <a:effectLst/>
                          <a:latin typeface="Georgia" panose="02040502050405020303" pitchFamily="18" charset="0"/>
                        </a:rPr>
                        <a:t>1. Общие положения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a:solidFill>
                            <a:schemeClr val="accent1">
                              <a:lumMod val="50000"/>
                            </a:schemeClr>
                          </a:solidFill>
                          <a:effectLst/>
                          <a:latin typeface="Georgia" panose="02040502050405020303" pitchFamily="18" charset="0"/>
                        </a:rPr>
                        <a:t>Основные цели, задачи и направления работы с персоналом. Связь кадровой политики с бизнес- стратегией организации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883845464"/>
                  </a:ext>
                </a:extLst>
              </a:tr>
              <a:tr h="0">
                <a:tc>
                  <a:txBody>
                    <a:bodyPr/>
                    <a:lstStyle/>
                    <a:p>
                      <a:pPr algn="just"/>
                      <a:r>
                        <a:rPr lang="ru-RU">
                          <a:solidFill>
                            <a:schemeClr val="accent1">
                              <a:lumMod val="50000"/>
                            </a:schemeClr>
                          </a:solidFill>
                          <a:effectLst/>
                          <a:latin typeface="Georgia" panose="02040502050405020303" pitchFamily="18" charset="0"/>
                        </a:rPr>
                        <a:t>2. Состав персонала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dirty="0">
                          <a:solidFill>
                            <a:schemeClr val="accent1">
                              <a:lumMod val="50000"/>
                            </a:schemeClr>
                          </a:solidFill>
                          <a:effectLst/>
                          <a:latin typeface="Georgia" panose="02040502050405020303" pitchFamily="18" charset="0"/>
                        </a:rPr>
                        <a:t>Главные характеристики персонала, необходимые для реализации бизнес-стратегии и достижения целей организации. Основные подходы к планированию состава персонала, принципы подбора и продвижения сотрудников, а также планирование карьеры и ротации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976439957"/>
                  </a:ext>
                </a:extLst>
              </a:tr>
              <a:tr h="0">
                <a:tc>
                  <a:txBody>
                    <a:bodyPr/>
                    <a:lstStyle/>
                    <a:p>
                      <a:pPr algn="just"/>
                      <a:r>
                        <a:rPr lang="ru-RU">
                          <a:solidFill>
                            <a:schemeClr val="accent1">
                              <a:lumMod val="50000"/>
                            </a:schemeClr>
                          </a:solidFill>
                          <a:effectLst/>
                          <a:latin typeface="Georgia" panose="02040502050405020303" pitchFamily="18" charset="0"/>
                        </a:rPr>
                        <a:t>3. Оценка персонала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dirty="0">
                          <a:solidFill>
                            <a:schemeClr val="accent1">
                              <a:lumMod val="50000"/>
                            </a:schemeClr>
                          </a:solidFill>
                          <a:effectLst/>
                          <a:latin typeface="Georgia" panose="02040502050405020303" pitchFamily="18" charset="0"/>
                        </a:rPr>
                        <a:t>Основные принципы и критерии оценки кандидатов при отборе в штат, кадровый резерв. Задачи регулярной оценки (аттестации)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688241896"/>
                  </a:ext>
                </a:extLst>
              </a:tr>
            </a:tbl>
          </a:graphicData>
        </a:graphic>
      </p:graphicFrame>
      <p:pic>
        <p:nvPicPr>
          <p:cNvPr id="3075" name="Picture 3"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300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22248" y="1190746"/>
            <a:ext cx="10014154" cy="959622"/>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Структура Положения о кадровой политике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организации</a:t>
            </a:r>
          </a:p>
          <a:p>
            <a:pPr algn="ctr">
              <a:lnSpc>
                <a:spcPct val="150000"/>
              </a:lnSpc>
            </a:pPr>
            <a:endPar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00449594"/>
              </p:ext>
            </p:extLst>
          </p:nvPr>
        </p:nvGraphicFramePr>
        <p:xfrm>
          <a:off x="838200" y="1932464"/>
          <a:ext cx="10515600" cy="4411980"/>
        </p:xfrm>
        <a:graphic>
          <a:graphicData uri="http://schemas.openxmlformats.org/drawingml/2006/table">
            <a:tbl>
              <a:tblPr/>
              <a:tblGrid>
                <a:gridCol w="5257800">
                  <a:extLst>
                    <a:ext uri="{9D8B030D-6E8A-4147-A177-3AD203B41FA5}">
                      <a16:colId xmlns:a16="http://schemas.microsoft.com/office/drawing/2014/main" val="3592856381"/>
                    </a:ext>
                  </a:extLst>
                </a:gridCol>
                <a:gridCol w="5257800">
                  <a:extLst>
                    <a:ext uri="{9D8B030D-6E8A-4147-A177-3AD203B41FA5}">
                      <a16:colId xmlns:a16="http://schemas.microsoft.com/office/drawing/2014/main" val="1683847190"/>
                    </a:ext>
                  </a:extLst>
                </a:gridCol>
              </a:tblGrid>
              <a:tr h="0">
                <a:tc>
                  <a:txBody>
                    <a:bodyPr/>
                    <a:lstStyle/>
                    <a:p>
                      <a:pPr algn="just"/>
                      <a:r>
                        <a:rPr lang="ru-RU" sz="1800" dirty="0">
                          <a:solidFill>
                            <a:schemeClr val="accent1">
                              <a:lumMod val="50000"/>
                            </a:schemeClr>
                          </a:solidFill>
                          <a:effectLst/>
                          <a:latin typeface="Georgia" panose="02040502050405020303" pitchFamily="18" charset="0"/>
                        </a:rPr>
                        <a:t>4. Обучение персонала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a:solidFill>
                            <a:schemeClr val="accent1">
                              <a:lumMod val="50000"/>
                            </a:schemeClr>
                          </a:solidFill>
                          <a:effectLst/>
                          <a:latin typeface="Georgia" panose="02040502050405020303" pitchFamily="18" charset="0"/>
                        </a:rPr>
                        <a:t>Основные требования к системе обучения в организации. Приоритетные направления обучения персонала разных категорий (руководители, специалисты, кадровый резерв на выдвижение, рабочие и т.д.)</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71482126"/>
                  </a:ext>
                </a:extLst>
              </a:tr>
              <a:tr h="0">
                <a:tc>
                  <a:txBody>
                    <a:bodyPr/>
                    <a:lstStyle/>
                    <a:p>
                      <a:pPr algn="just"/>
                      <a:r>
                        <a:rPr lang="ru-RU" sz="1800" dirty="0">
                          <a:solidFill>
                            <a:schemeClr val="accent1">
                              <a:lumMod val="50000"/>
                            </a:schemeClr>
                          </a:solidFill>
                          <a:effectLst/>
                          <a:latin typeface="Georgia" panose="02040502050405020303" pitchFamily="18" charset="0"/>
                        </a:rPr>
                        <a:t>5. Система вознаграждения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800" dirty="0">
                          <a:solidFill>
                            <a:schemeClr val="accent1">
                              <a:lumMod val="50000"/>
                            </a:schemeClr>
                          </a:solidFill>
                          <a:effectLst/>
                          <a:latin typeface="Georgia" panose="02040502050405020303" pitchFamily="18" charset="0"/>
                        </a:rPr>
                        <a:t>Цели и основные направления политики в сфере оплаты труда. Виды материального и нематериального поощрений, применяемых в компании (премии, льготы, компенсации и т.д.)</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76590615"/>
                  </a:ext>
                </a:extLst>
              </a:tr>
              <a:tr h="0">
                <a:tc>
                  <a:txBody>
                    <a:bodyPr/>
                    <a:lstStyle/>
                    <a:p>
                      <a:pPr algn="just"/>
                      <a:r>
                        <a:rPr lang="ru-RU" sz="1800">
                          <a:solidFill>
                            <a:schemeClr val="accent1">
                              <a:lumMod val="50000"/>
                            </a:schemeClr>
                          </a:solidFill>
                          <a:effectLst/>
                          <a:latin typeface="Georgia" panose="02040502050405020303" pitchFamily="18" charset="0"/>
                        </a:rPr>
                        <a:t>6. Социальная защита персонала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800" dirty="0">
                          <a:solidFill>
                            <a:schemeClr val="accent1">
                              <a:lumMod val="50000"/>
                            </a:schemeClr>
                          </a:solidFill>
                          <a:effectLst/>
                          <a:latin typeface="Georgia" panose="02040502050405020303" pitchFamily="18" charset="0"/>
                        </a:rPr>
                        <a:t>Цели и принципы программ социальной защиты (медицинское страхование, пенсионное обеспечение, страхование жизни от несчастных случаев)</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499492167"/>
                  </a:ext>
                </a:extLst>
              </a:tr>
            </a:tbl>
          </a:graphicData>
        </a:graphic>
      </p:graphicFrame>
      <p:pic>
        <p:nvPicPr>
          <p:cNvPr id="5124" name="Picture 3"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4" descr="randew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13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2253</Words>
  <Application>Microsoft Office PowerPoint</Application>
  <PresentationFormat>Широкоэкранный</PresentationFormat>
  <Paragraphs>158</Paragraphs>
  <Slides>38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38</vt:i4>
      </vt:variant>
    </vt:vector>
  </HeadingPairs>
  <TitlesOfParts>
    <vt:vector size="43"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129</cp:revision>
  <dcterms:created xsi:type="dcterms:W3CDTF">2021-11-29T13:06:40Z</dcterms:created>
  <dcterms:modified xsi:type="dcterms:W3CDTF">2025-04-21T17:24:34Z</dcterms:modified>
</cp:coreProperties>
</file>