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3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1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37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4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362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5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1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5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8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1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9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3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5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0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6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040A2-55DC-4E0B-A2A0-5B7967E86D2B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E6F608-9B03-4C67-B189-DAF136C84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D88049-ACA2-40E1-BE4F-F9557FDD6C6E}"/>
              </a:ext>
            </a:extLst>
          </p:cNvPr>
          <p:cNvSpPr txBox="1"/>
          <p:nvPr/>
        </p:nvSpPr>
        <p:spPr>
          <a:xfrm>
            <a:off x="2113960" y="713063"/>
            <a:ext cx="89813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Сохранение и поддержка этнокультурного и языкового многообразия Российской Федерации, традиционных российских духовно- нравственных ценностей как основы российского общества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7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690D17-1F5B-4285-B6C3-32EFC58B9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73635"/>
            <a:ext cx="116776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B1B92-2864-43DC-9A53-C16F863B0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280987"/>
            <a:ext cx="115728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3E8F4F-B34E-42E3-8296-B7365EC81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69" y="462503"/>
            <a:ext cx="11401237" cy="59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8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506504-268A-43D0-90D9-6087F36DF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200025"/>
            <a:ext cx="118586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7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F641F3-7278-4C79-9944-9EC3B294CC9B}"/>
              </a:ext>
            </a:extLst>
          </p:cNvPr>
          <p:cNvSpPr/>
          <p:nvPr/>
        </p:nvSpPr>
        <p:spPr>
          <a:xfrm>
            <a:off x="2598389" y="170029"/>
            <a:ext cx="7729728" cy="73494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 России языков?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8658F-1B19-4071-B1B3-050C1149802C}"/>
              </a:ext>
            </a:extLst>
          </p:cNvPr>
          <p:cNvSpPr txBox="1"/>
          <p:nvPr/>
        </p:nvSpPr>
        <p:spPr>
          <a:xfrm>
            <a:off x="1963525" y="2136338"/>
            <a:ext cx="8264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число языков России -153 155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D80CB-756E-4C32-AB07-19B2E25D6C1D}"/>
              </a:ext>
            </a:extLst>
          </p:cNvPr>
          <p:cNvSpPr txBox="1"/>
          <p:nvPr/>
        </p:nvSpPr>
        <p:spPr>
          <a:xfrm>
            <a:off x="518473" y="904975"/>
            <a:ext cx="114724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 мире, по данным ООН, на сегодняшний день насчитывается 6910 языков, хотя очевидно, что эта цифра может быть подвергнута сомнению, поскольку между языками и диалектами четкой границы не могут провести даже сами лингвисты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61CAE0-C6B4-4C97-B95D-1A934CD2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14" y="2571750"/>
            <a:ext cx="98298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9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0FD6FA-BEF1-482F-A2B4-D5F1580D3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" y="0"/>
            <a:ext cx="10534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8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077127-7D5C-40A2-AFF9-2DCD07C2AFF2}"/>
              </a:ext>
            </a:extLst>
          </p:cNvPr>
          <p:cNvSpPr/>
          <p:nvPr/>
        </p:nvSpPr>
        <p:spPr>
          <a:xfrm>
            <a:off x="963942" y="127200"/>
            <a:ext cx="10715868" cy="2980692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>
            <a:noAutofit/>
          </a:bodyPr>
          <a:lstStyle/>
          <a:p>
            <a:pPr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Глобальный процесс</a:t>
            </a:r>
          </a:p>
          <a:p>
            <a:pPr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 или 1/2 языков исчезнут к концу века?</a:t>
            </a:r>
          </a:p>
          <a:p>
            <a:pPr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 происходит?</a:t>
            </a:r>
          </a:p>
          <a:p>
            <a:pPr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исчезновение носителей</a:t>
            </a:r>
          </a:p>
          <a:p>
            <a:pPr marL="823536"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геноцид</a:t>
            </a:r>
          </a:p>
          <a:p>
            <a:pPr marL="823536"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эпидемии</a:t>
            </a:r>
          </a:p>
          <a:p>
            <a:pPr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сдвиг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(language shift)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3536"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Предпочтение отдается социально более престижному языку</a:t>
            </a:r>
          </a:p>
          <a:p>
            <a:pPr marL="823536"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Прерывается межпоколенческая передача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C7A718-15F1-4449-8521-814FEABE5B5A}"/>
              </a:ext>
            </a:extLst>
          </p:cNvPr>
          <p:cNvSpPr/>
          <p:nvPr/>
        </p:nvSpPr>
        <p:spPr>
          <a:xfrm>
            <a:off x="963942" y="3212782"/>
            <a:ext cx="11112882" cy="2980692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>
            <a:noAutofit/>
          </a:bodyPr>
          <a:lstStyle/>
          <a:p>
            <a:pPr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Коряков и др. 2019:</a:t>
            </a:r>
          </a:p>
          <a:p>
            <a:pPr marL="261180"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полтора века в России вымерли 15 языков</a:t>
            </a:r>
          </a:p>
          <a:p>
            <a:pPr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половина - в постсоветский период</a:t>
            </a:r>
          </a:p>
          <a:p>
            <a:pPr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 исчезновения находятся 18</a:t>
            </a:r>
          </a:p>
          <a:p>
            <a:pPr marL="261180"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Подавляющее большинство языков РФ являются уязвимыми</a:t>
            </a:r>
          </a:p>
          <a:p>
            <a:pPr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касается не только языков Севера</a:t>
            </a:r>
          </a:p>
          <a:p>
            <a:pPr indent="43200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касается в том числе большинства титульных языков республик</a:t>
            </a:r>
          </a:p>
        </p:txBody>
      </p:sp>
    </p:spTree>
    <p:extLst>
      <p:ext uri="{BB962C8B-B14F-4D97-AF65-F5344CB8AC3E}">
        <p14:creationId xmlns:p14="http://schemas.microsoft.com/office/powerpoint/2010/main" val="195377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E0CA72-543C-4497-8961-3A6C2A766B57}"/>
              </a:ext>
            </a:extLst>
          </p:cNvPr>
          <p:cNvSpPr txBox="1"/>
          <p:nvPr/>
        </p:nvSpPr>
        <p:spPr>
          <a:xfrm>
            <a:off x="1757680" y="736719"/>
            <a:ext cx="100177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Первый подход опирается на концепцию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лингвистической экологии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Ее апологеты утверждают, что каждый язык должен сохранялся любыми способами, несмотря на экономические издержки и его востребованность в конкретной культурной среде, т.е. неважно нужен он людям или нет, хотят они его изучать и говорить на нем. Надо заставлять людей силой принуждения сохранять «свой» язык, даже если они его своим уже не считают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8BE6B-25C3-4155-A3A6-AD8C36100587}"/>
              </a:ext>
            </a:extLst>
          </p:cNvPr>
          <p:cNvSpPr txBox="1"/>
          <p:nvPr/>
        </p:nvSpPr>
        <p:spPr>
          <a:xfrm>
            <a:off x="1757680" y="3429000"/>
            <a:ext cx="100177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Второй подход опирается на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принципы права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и базируется на двух ключевых культурных правах — праве на отличие и праве на культурную свободу. Первое право означает, что культурная отличительность (в том числе и в языковой сфере) есть неотъемлемое право каждого человека, а второй означает, что только сам человек вправе выбирать себе культурные ценности (включая язык) и навязать их ему нельзя, т.е. насильно сохранять язык невозможно, если он перестает быть востребованным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9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C67DCA8-DDBB-4373-A6CC-8EDC54CCC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349939"/>
              </p:ext>
            </p:extLst>
          </p:nvPr>
        </p:nvGraphicFramePr>
        <p:xfrm>
          <a:off x="280416" y="2712720"/>
          <a:ext cx="11728704" cy="3931921"/>
        </p:xfrm>
        <a:graphic>
          <a:graphicData uri="http://schemas.openxmlformats.org/drawingml/2006/table">
            <a:tbl>
              <a:tblPr/>
              <a:tblGrid>
                <a:gridCol w="611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448">
                <a:tc>
                  <a:txBody>
                    <a:bodyPr/>
                    <a:lstStyle/>
                    <a:p>
                      <a:pPr indent="3960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" sz="2000" b="1" dirty="0">
                          <a:solidFill>
                            <a:srgbClr val="000066"/>
                          </a:solidFill>
                          <a:latin typeface="Tahoma"/>
                        </a:rPr>
                        <a:t>Тип языка</a:t>
                      </a:r>
                    </a:p>
                  </a:txBody>
                  <a:tcPr marL="0" marR="0" marT="0" marB="0" anchor="ctr">
                    <a:solidFill>
                      <a:srgbClr val="0166FF"/>
                    </a:solidFill>
                  </a:tcPr>
                </a:tc>
                <a:tc>
                  <a:txBody>
                    <a:bodyPr/>
                    <a:lstStyle/>
                    <a:p>
                      <a:pPr indent="396000" algn="ctr">
                        <a:lnSpc>
                          <a:spcPct val="100000"/>
                        </a:lnSpc>
                      </a:pPr>
                      <a:r>
                        <a:rPr lang="ru" sz="2000" b="1" dirty="0">
                          <a:solidFill>
                            <a:srgbClr val="000066"/>
                          </a:solidFill>
                          <a:latin typeface="Tahoma"/>
                        </a:rPr>
                        <a:t>Наиболее очевидный подход</a:t>
                      </a:r>
                    </a:p>
                  </a:txBody>
                  <a:tcPr marL="0" marR="0" marT="0" marB="0" anchor="ctr">
                    <a:solidFill>
                      <a:srgbClr val="01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577">
                <a:tc>
                  <a:txBody>
                    <a:bodyPr/>
                    <a:lstStyle/>
                    <a:p>
                      <a:pPr indent="396000" algn="l">
                        <a:lnSpc>
                          <a:spcPct val="100000"/>
                        </a:lnSpc>
                        <a:spcAft>
                          <a:spcPts val="140"/>
                        </a:spcAft>
                      </a:pPr>
                      <a:r>
                        <a:rPr lang="ru" sz="2000" dirty="0">
                          <a:solidFill>
                            <a:srgbClr val="000066"/>
                          </a:solidFill>
                          <a:latin typeface="Arial"/>
                        </a:rPr>
                        <a:t>• </a:t>
                      </a:r>
                      <a:r>
                        <a:rPr lang="ru" sz="2000" dirty="0">
                          <a:solidFill>
                            <a:srgbClr val="000066"/>
                          </a:solidFill>
                          <a:latin typeface="Tahoma"/>
                        </a:rPr>
                        <a:t>Средние языки</a:t>
                      </a:r>
                    </a:p>
                    <a:p>
                      <a:pPr indent="396000" algn="l">
                        <a:lnSpc>
                          <a:spcPct val="100000"/>
                        </a:lnSpc>
                      </a:pPr>
                      <a:r>
                        <a:rPr lang="ru" sz="2000" dirty="0">
                          <a:solidFill>
                            <a:srgbClr val="000066"/>
                          </a:solidFill>
                          <a:latin typeface="Arial"/>
                        </a:rPr>
                        <a:t>• </a:t>
                      </a:r>
                      <a:r>
                        <a:rPr lang="ru" sz="2000" dirty="0">
                          <a:solidFill>
                            <a:srgbClr val="000066"/>
                          </a:solidFill>
                          <a:latin typeface="Tahoma"/>
                        </a:rPr>
                        <a:t>Малые языки</a:t>
                      </a:r>
                    </a:p>
                    <a:p>
                      <a:pPr marL="0" indent="396000" algn="l">
                        <a:lnSpc>
                          <a:spcPct val="100000"/>
                        </a:lnSpc>
                      </a:pPr>
                      <a:r>
                        <a:rPr lang="ru" sz="1800" dirty="0">
                          <a:solidFill>
                            <a:srgbClr val="000066"/>
                          </a:solidFill>
                          <a:latin typeface="Arial"/>
                        </a:rPr>
                        <a:t>• </a:t>
                      </a:r>
                      <a:r>
                        <a:rPr lang="ru" sz="1800" dirty="0">
                          <a:solidFill>
                            <a:srgbClr val="000066"/>
                          </a:solidFill>
                          <a:latin typeface="Tahoma"/>
                        </a:rPr>
                        <a:t>Еще живые (процесс межпоколенческой передачи пока не полностью прервался)</a:t>
                      </a:r>
                    </a:p>
                  </a:txBody>
                  <a:tcPr marL="0" marR="0" marT="0" marB="0" anchor="ctr">
                    <a:solidFill>
                      <a:srgbClr val="CBD4FF"/>
                    </a:solidFill>
                  </a:tcPr>
                </a:tc>
                <a:tc>
                  <a:txBody>
                    <a:bodyPr/>
                    <a:lstStyle/>
                    <a:p>
                      <a:pPr indent="39600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" sz="2000" dirty="0">
                          <a:solidFill>
                            <a:srgbClr val="000066"/>
                          </a:solidFill>
                          <a:latin typeface="Tahoma"/>
                        </a:rPr>
                        <a:t>Изменение социальных практик, повышение престижа языка в первую очередь в бытовом общении</a:t>
                      </a:r>
                    </a:p>
                  </a:txBody>
                  <a:tcPr marL="0" marR="0" marT="0" marB="0" anchor="ctr">
                    <a:solidFill>
                      <a:srgbClr val="CB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363">
                <a:tc>
                  <a:txBody>
                    <a:bodyPr/>
                    <a:lstStyle/>
                    <a:p>
                      <a:pPr marL="0" indent="396000" algn="l">
                        <a:lnSpc>
                          <a:spcPct val="100000"/>
                        </a:lnSpc>
                      </a:pPr>
                      <a:r>
                        <a:rPr lang="ru" sz="1800" dirty="0">
                          <a:solidFill>
                            <a:srgbClr val="000066"/>
                          </a:solidFill>
                          <a:latin typeface="Arial"/>
                        </a:rPr>
                        <a:t>• </a:t>
                      </a:r>
                      <a:r>
                        <a:rPr lang="ru" sz="1800" dirty="0">
                          <a:solidFill>
                            <a:srgbClr val="000066"/>
                          </a:solidFill>
                          <a:latin typeface="Tahoma"/>
                        </a:rPr>
                        <a:t>Исчезающие (процесс передачи прервался)</a:t>
                      </a:r>
                    </a:p>
                  </a:txBody>
                  <a:tcPr marL="0" marR="0" marT="0" marB="0" anchor="ctr">
                    <a:solidFill>
                      <a:srgbClr val="E7EAFE"/>
                    </a:solidFill>
                  </a:tcPr>
                </a:tc>
                <a:tc>
                  <a:txBody>
                    <a:bodyPr/>
                    <a:lstStyle/>
                    <a:p>
                      <a:pPr indent="396000" algn="l">
                        <a:lnSpc>
                          <a:spcPct val="100000"/>
                        </a:lnSpc>
                      </a:pPr>
                      <a:r>
                        <a:rPr lang="ru" sz="1800" dirty="0">
                          <a:solidFill>
                            <a:srgbClr val="000066"/>
                          </a:solidFill>
                          <a:latin typeface="Tahoma"/>
                        </a:rPr>
                        <a:t>Метод языковых гнезд</a:t>
                      </a:r>
                    </a:p>
                  </a:txBody>
                  <a:tcPr marL="0" marR="0" marT="0" marB="0" anchor="ctr">
                    <a:solidFill>
                      <a:srgbClr val="E7E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533">
                <a:tc>
                  <a:txBody>
                    <a:bodyPr/>
                    <a:lstStyle/>
                    <a:p>
                      <a:pPr indent="396000" algn="l">
                        <a:lnSpc>
                          <a:spcPct val="100000"/>
                        </a:lnSpc>
                      </a:pPr>
                      <a:r>
                        <a:rPr lang="ru" sz="1800" dirty="0">
                          <a:solidFill>
                            <a:srgbClr val="000066"/>
                          </a:solidFill>
                          <a:latin typeface="Arial"/>
                        </a:rPr>
                        <a:t>• </a:t>
                      </a:r>
                      <a:r>
                        <a:rPr lang="ru" sz="1800" dirty="0">
                          <a:solidFill>
                            <a:srgbClr val="000066"/>
                          </a:solidFill>
                          <a:latin typeface="Tahoma"/>
                        </a:rPr>
                        <a:t>На грани исчезновения (есть лишь пожилые носители)</a:t>
                      </a:r>
                    </a:p>
                  </a:txBody>
                  <a:tcPr marL="0" marR="0" marT="0" marB="0" anchor="ctr">
                    <a:solidFill>
                      <a:srgbClr val="CBD4FF"/>
                    </a:solidFill>
                  </a:tcPr>
                </a:tc>
                <a:tc>
                  <a:txBody>
                    <a:bodyPr/>
                    <a:lstStyle/>
                    <a:p>
                      <a:pPr indent="396000" algn="l">
                        <a:lnSpc>
                          <a:spcPct val="100000"/>
                        </a:lnSpc>
                      </a:pPr>
                      <a:r>
                        <a:rPr lang="ru" sz="1800" dirty="0">
                          <a:solidFill>
                            <a:srgbClr val="000066"/>
                          </a:solidFill>
                          <a:latin typeface="Tahoma"/>
                        </a:rPr>
                        <a:t>Лингвистическая документация</a:t>
                      </a:r>
                    </a:p>
                  </a:txBody>
                  <a:tcPr marL="0" marR="0" marT="0" marB="0" anchor="ctr">
                    <a:solidFill>
                      <a:srgbClr val="CB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A5BDD5D-C7FB-4230-9EB6-64F9A88DD297}"/>
              </a:ext>
            </a:extLst>
          </p:cNvPr>
          <p:cNvSpPr txBox="1"/>
          <p:nvPr/>
        </p:nvSpPr>
        <p:spPr>
          <a:xfrm>
            <a:off x="1717040" y="530275"/>
            <a:ext cx="955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языков: </a:t>
            </a:r>
          </a:p>
          <a:p>
            <a:pPr algn="ctr"/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рецепты для разных типов языков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7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388089-8847-44FC-AC2B-55924BB56AB6}"/>
              </a:ext>
            </a:extLst>
          </p:cNvPr>
          <p:cNvSpPr/>
          <p:nvPr/>
        </p:nvSpPr>
        <p:spPr>
          <a:xfrm>
            <a:off x="332232" y="1626616"/>
            <a:ext cx="11727688" cy="4845304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0">
            <a:noAutofit/>
          </a:bodyPr>
          <a:lstStyle/>
          <a:p>
            <a:pPr marL="276928" indent="-355600">
              <a:spcAft>
                <a:spcPts val="140"/>
              </a:spcAft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 Научно обоснованная информационная поддержка на государственном уровне культурного и психологического преимущества раннего двуязычия и многоязычия. Русский язык должен усваиваться детьми не вместо этнического языка, а вместе с ним.</a:t>
            </a:r>
          </a:p>
          <a:p>
            <a:pPr marL="276928" indent="-355600">
              <a:spcAft>
                <a:spcPts val="140"/>
              </a:spcAft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Созданная на основе международного опыта и научных знаний методика ревитализации языков - общая для языков РФ, но гибко адаптируемая</a:t>
            </a:r>
          </a:p>
          <a:p>
            <a:pPr marL="276928" indent="-355600">
              <a:spcAft>
                <a:spcPts val="140"/>
              </a:spcAft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 Сеть языковых активистов, которые обеспечивают взаимодействие носителей языка с детьми и должны стать основной движущей силой в программе ревитализации.</a:t>
            </a:r>
          </a:p>
          <a:p>
            <a:pPr marL="276928" indent="-355600">
              <a:spcAft>
                <a:spcPts val="140"/>
              </a:spcAft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 Система финансируемых за счет федеральных средств культурно-языковых центров, привлекающие к регулярной работе носителей языков старшего поколения</a:t>
            </a:r>
          </a:p>
          <a:p>
            <a:pPr marL="276928" indent="-355600">
              <a:spcAft>
                <a:spcPts val="140"/>
              </a:spcAft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Система мер организационной и финансовой поддержки местных языковых активистов и носителей языков, возможно по линии некоммерческих организаций</a:t>
            </a:r>
          </a:p>
          <a:p>
            <a:pPr marL="276928" indent="-355600">
              <a:spcAft>
                <a:spcPts val="140"/>
              </a:spcAft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Целевая поддержка СМИ и интернет-сайтов на коренных языках, включая телевидение, радио, газеты, интернет-издания, социальные сети.</a:t>
            </a:r>
          </a:p>
          <a:p>
            <a:pPr marL="276928" indent="-35560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 Формирование языкового ландшафта на коренных языках, включая вывески, указатели, объявления... Не только на титульных языках регионов, но и на малых языках в местах компактного проживания их носителей.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E112F-1C0F-48B9-9CA1-2AA61A1B8DF1}"/>
              </a:ext>
            </a:extLst>
          </p:cNvPr>
          <p:cNvSpPr txBox="1"/>
          <p:nvPr/>
        </p:nvSpPr>
        <p:spPr>
          <a:xfrm>
            <a:off x="3149600" y="262374"/>
            <a:ext cx="7274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ctr"/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Центральные компоненты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59385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67210E-C55E-44A5-BE56-7EDA2F2E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84" y="982345"/>
            <a:ext cx="10528935" cy="39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5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A835BA-5A4B-4095-9A46-0F5D6029A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519112"/>
            <a:ext cx="107346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036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549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Tahoma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Хохрин</dc:creator>
  <cp:lastModifiedBy>Сергей Хохрин</cp:lastModifiedBy>
  <cp:revision>6</cp:revision>
  <dcterms:created xsi:type="dcterms:W3CDTF">2025-09-14T12:11:20Z</dcterms:created>
  <dcterms:modified xsi:type="dcterms:W3CDTF">2025-09-14T12:57:10Z</dcterms:modified>
</cp:coreProperties>
</file>