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7"/>
  </p:notesMasterIdLst>
  <p:sldIdLst>
    <p:sldId id="256" r:id="rId2"/>
    <p:sldId id="257" r:id="rId3"/>
    <p:sldId id="261" r:id="rId4"/>
    <p:sldId id="328" r:id="rId5"/>
    <p:sldId id="327" r:id="rId6"/>
    <p:sldId id="326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329" r:id="rId15"/>
    <p:sldId id="271" r:id="rId16"/>
    <p:sldId id="272" r:id="rId17"/>
    <p:sldId id="273" r:id="rId18"/>
    <p:sldId id="274" r:id="rId19"/>
    <p:sldId id="331" r:id="rId20"/>
    <p:sldId id="276" r:id="rId21"/>
    <p:sldId id="321" r:id="rId22"/>
    <p:sldId id="323" r:id="rId23"/>
    <p:sldId id="324" r:id="rId24"/>
    <p:sldId id="325" r:id="rId25"/>
    <p:sldId id="277" r:id="rId26"/>
    <p:sldId id="280" r:id="rId27"/>
    <p:sldId id="301" r:id="rId28"/>
    <p:sldId id="281" r:id="rId29"/>
    <p:sldId id="282" r:id="rId30"/>
    <p:sldId id="302" r:id="rId31"/>
    <p:sldId id="283" r:id="rId32"/>
    <p:sldId id="303" r:id="rId33"/>
    <p:sldId id="284" r:id="rId34"/>
    <p:sldId id="304" r:id="rId35"/>
    <p:sldId id="305" r:id="rId36"/>
    <p:sldId id="285" r:id="rId37"/>
    <p:sldId id="307" r:id="rId38"/>
    <p:sldId id="308" r:id="rId39"/>
    <p:sldId id="286" r:id="rId40"/>
    <p:sldId id="309" r:id="rId41"/>
    <p:sldId id="310" r:id="rId42"/>
    <p:sldId id="287" r:id="rId43"/>
    <p:sldId id="311" r:id="rId44"/>
    <p:sldId id="288" r:id="rId45"/>
    <p:sldId id="314" r:id="rId46"/>
    <p:sldId id="312" r:id="rId47"/>
    <p:sldId id="316" r:id="rId48"/>
    <p:sldId id="315" r:id="rId49"/>
    <p:sldId id="289" r:id="rId50"/>
    <p:sldId id="317" r:id="rId51"/>
    <p:sldId id="319" r:id="rId52"/>
    <p:sldId id="318" r:id="rId53"/>
    <p:sldId id="290" r:id="rId54"/>
    <p:sldId id="291" r:id="rId55"/>
    <p:sldId id="333" r:id="rId56"/>
    <p:sldId id="351" r:id="rId57"/>
    <p:sldId id="352" r:id="rId58"/>
    <p:sldId id="334" r:id="rId59"/>
    <p:sldId id="353" r:id="rId60"/>
    <p:sldId id="335" r:id="rId61"/>
    <p:sldId id="354" r:id="rId62"/>
    <p:sldId id="336" r:id="rId63"/>
    <p:sldId id="332" r:id="rId64"/>
    <p:sldId id="292" r:id="rId65"/>
    <p:sldId id="355" r:id="rId66"/>
    <p:sldId id="356" r:id="rId67"/>
    <p:sldId id="357" r:id="rId68"/>
    <p:sldId id="358" r:id="rId69"/>
    <p:sldId id="360" r:id="rId70"/>
    <p:sldId id="361" r:id="rId71"/>
    <p:sldId id="362" r:id="rId72"/>
    <p:sldId id="363" r:id="rId73"/>
    <p:sldId id="364" r:id="rId74"/>
    <p:sldId id="365" r:id="rId75"/>
    <p:sldId id="366" r:id="rId76"/>
    <p:sldId id="367" r:id="rId77"/>
    <p:sldId id="368" r:id="rId78"/>
    <p:sldId id="369" r:id="rId79"/>
    <p:sldId id="370" r:id="rId80"/>
    <p:sldId id="371" r:id="rId81"/>
    <p:sldId id="372" r:id="rId82"/>
    <p:sldId id="373" r:id="rId83"/>
    <p:sldId id="374" r:id="rId84"/>
    <p:sldId id="375" r:id="rId85"/>
    <p:sldId id="381" r:id="rId86"/>
    <p:sldId id="376" r:id="rId87"/>
    <p:sldId id="382" r:id="rId88"/>
    <p:sldId id="390" r:id="rId89"/>
    <p:sldId id="383" r:id="rId90"/>
    <p:sldId id="384" r:id="rId91"/>
    <p:sldId id="385" r:id="rId92"/>
    <p:sldId id="386" r:id="rId93"/>
    <p:sldId id="387" r:id="rId94"/>
    <p:sldId id="391" r:id="rId95"/>
    <p:sldId id="388" r:id="rId9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54549-7D74-43F2-B22D-B22289B1702C}" type="datetimeFigureOut">
              <a:rPr lang="ru-RU" smtClean="0"/>
              <a:pPr/>
              <a:t>30.01.2023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E00FD1-093E-4520-872D-140E9168927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220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E00FD1-093E-4520-872D-140E9168927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896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70D3C-4F23-44E3-92FE-EC113ACD4265}" type="datetime1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62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A133-B85C-4005-84C8-8C55E217DED9}" type="datetime1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0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5532A-01B0-4E45-83D6-2BB32395CBDA}" type="datetime1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318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AE92D-BDD6-4D92-B191-BD94C10C2C08}" type="datetime1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595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558B-F505-409F-91A7-EE645267A3BC}" type="datetime1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417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34220-336F-465B-9EC3-F766D7E27462}" type="datetime1">
              <a:rPr lang="ru-RU" smtClean="0"/>
              <a:pPr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742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A362-85AE-4B58-BBE5-47F64C03B822}" type="datetime1">
              <a:rPr lang="ru-RU" smtClean="0"/>
              <a:pPr/>
              <a:t>30.01.2023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181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CE29C-D7D0-45A8-A600-0EAF3955161C}" type="datetime1">
              <a:rPr lang="ru-RU" smtClean="0"/>
              <a:pPr/>
              <a:t>30.01.2023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395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5425C-08BB-4CBF-B99F-DECB0E23EC19}" type="datetime1">
              <a:rPr lang="ru-RU" smtClean="0"/>
              <a:pPr/>
              <a:t>30.01.2023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273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6D212-BCEE-40BB-8637-0C73D3FF02A3}" type="datetime1">
              <a:rPr lang="ru-RU" smtClean="0"/>
              <a:pPr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48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AC872-BC6E-4C64-89DC-3B550585857B}" type="datetime1">
              <a:rPr lang="ru-RU" smtClean="0"/>
              <a:pPr/>
              <a:t>30.01.2023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361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82F73-0645-4549-B7AB-1E7C6FF94291}" type="datetime1">
              <a:rPr lang="ru-RU" smtClean="0"/>
              <a:pPr/>
              <a:t>30.01.2023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C5EC2-06F2-4896-B3CB-211BA4C2F52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6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ВВЕДЕНИЕ В РЕГЛАМЕНТАЦИЮ И НОРМИРОВАНИЕ ТРУДА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804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Объем необходимых затрат и стимулы их экономии должны быть известны управляемому объекту до начала работы и оставаться стабильными при неизменности условий ее выполнения.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Каждое изменение этих условий и плановых результатов должно сопровождаться соответствующим изменением необходимых затрат. </a:t>
            </a:r>
          </a:p>
          <a:p>
            <a:pPr algn="just"/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025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  <a:endParaRPr lang="ru-R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Производственным называется процесс превращения исходных материалов в готовую продукцию.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Обычно различают 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основные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производственные процессы, назначением которых является выпуск продукции для рынка, и 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вспомогательные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(ремонтные, транспортные и т.п.), обеспечивающие нормальное функционирование предприятия.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24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Каждый производственный процесс можно рассматривать с двух сторон: как совокупность изменений, которые претерпевают предметы труда, и как совокупность действий работников, направленных на целесообразное изменение предметов труда.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первом случае говорят о технологическом процессе, во втором - о трудовом процессе.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34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 hangingPunct="0"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Технологический процесс - это целесообразное изменение формы, размеров, состояния, структуры, места предметов труда. </a:t>
            </a:r>
          </a:p>
          <a:p>
            <a:pPr marL="0" indent="0" algn="just" hangingPunct="0">
              <a:buNone/>
            </a:pP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Технологические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процессы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классифицируются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следующим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основным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признакам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hangingPunct="0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источнику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энергии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hangingPunct="0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еп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ени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непрерывности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hangingPunct="0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способу воздействия на предмет труда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7078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rot="16200000">
            <a:off x="1948318" y="1571194"/>
            <a:ext cx="14658564" cy="47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986315"/>
              </p:ext>
            </p:extLst>
          </p:nvPr>
        </p:nvGraphicFramePr>
        <p:xfrm>
          <a:off x="2214095" y="670560"/>
          <a:ext cx="9848231" cy="5902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Worksheet" r:id="rId2" imgW="5229225" imgH="3838575" progId="Excel.Sheet.8">
                  <p:embed/>
                </p:oleObj>
              </mc:Choice>
              <mc:Fallback>
                <p:oleObj name="Worksheet" r:id="rId2" imgW="5229225" imgH="3838575" progId="Excel.Sheet.8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095" y="670560"/>
                        <a:ext cx="9848231" cy="59029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28346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источнику энергии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технологические процессы можно разделить на пассивные и активные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Пассивные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происходят как природные процессы и не требуют дополнительной, преобразованной человеком энергии для воздействия на предмет труда (например, остывание металла в обычных условиях и т.п.).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Активные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технологические процессы протекают при воздействии человека или средств труда на предмет труда.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87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927080" cy="57404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степени непрерывности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различают непрерывные и дискретные технологические процессы.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непрерывных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характерно отсутствие перерывов для загрузки сырья, выгрузки готовой продукции, контроля за ходом технологического процесса.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дискретных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существуют перерывы в технологическом процессе обработки предмета труда.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213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8480" y="792480"/>
            <a:ext cx="11460480" cy="578104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По способу воздействия на предмет труда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выделяют механические и аппаратурные технологические процессы.</a:t>
            </a: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механических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процессах форма, размер, положение предмета труда изменяются вручную или с помощью машин.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аппаратурных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технологических процессах изменения физико-химических свойств предмета труда происходят под действием химических реакций, тепловой энергии, энергии различных излучений, биологических объектов (грибков, микроорганизмов).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97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9120"/>
            <a:ext cx="10515600" cy="5597843"/>
          </a:xfrm>
        </p:spPr>
        <p:txBody>
          <a:bodyPr/>
          <a:lstStyle/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Под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трудовым процессом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понимается целесообразная совокупность действий работников по изменению свойств предмета труда. </a:t>
            </a:r>
          </a:p>
          <a:p>
            <a:pPr marL="0" indent="0" algn="just" hangingPunc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717040" y="20970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955163"/>
              </p:ext>
            </p:extLst>
          </p:nvPr>
        </p:nvGraphicFramePr>
        <p:xfrm>
          <a:off x="2011680" y="1813115"/>
          <a:ext cx="8168640" cy="4775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Worksheet" r:id="rId2" imgW="5962650" imgH="4229100" progId="Excel.Sheet.8">
                  <p:embed/>
                </p:oleObj>
              </mc:Choice>
              <mc:Fallback>
                <p:oleObj name="Worksheet" r:id="rId2" imgW="5962650" imgH="4229100" progId="Excel.Sheet.8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680" y="1813115"/>
                        <a:ext cx="8168640" cy="47750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97860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Под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трудовым процессом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понимается целесообразная совокупность действий работников по изменению свойств предмета труда. </a:t>
            </a:r>
          </a:p>
          <a:p>
            <a:pPr marL="0" indent="0" algn="just" hangingPunc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hangingPunct="0"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Трудовые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процессы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классифицируются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следующим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признакам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 характеру предмета труда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 степени участия человека в процессе труда.</a:t>
            </a:r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137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18757"/>
            <a:ext cx="10515600" cy="959803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Учебные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8560"/>
            <a:ext cx="10774680" cy="4998403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Схема управления эффективной деятельностью персонала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8980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характеру предмета труда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различают вещественно-энергетические и информационные.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665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степени участия человека в процессе труда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выделяют ручные, машинно-ручные, машинные, аппаратурные и автоматизированные трудовые процессы. 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ручных процессах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воздействие на предмет труда происходит без применения дополнительных источников энергии или с помощью ручного инструмента, который приводится в действие дополнительной энергией (пневматической, электрической и т.п.).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1238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машинно-ручных процессах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воздействие на предмет труда производится с помощью исполнительных механизмов машины, но перемещение инструмента относительно предмета труда или предмета труда относительно инструмента выполняется вручную.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695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машинных процессах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изменение характеристик предмета труда производится машиной, а функции работника заключаются в установке, снятии деталей и управлении работой машины.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0159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Производственные процессы: сущность и классификация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автоматизированных и аппаратурных процессах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все этапы технологического воздействия на предмет труда происходят без участия человека, который лишь контролирует работу оборудования, меняет инструмент, производит настройку режимов работы и т.п.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0341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280" y="589280"/>
            <a:ext cx="11084560" cy="6132195"/>
          </a:xfrm>
        </p:spPr>
        <p:txBody>
          <a:bodyPr/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Основной элемент системы управления персоналом - рабочее место.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Можно выделить две группы задач, в которых требуется определение этого понятия.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Первую составляют технологические, организационные и эргономические задачи, связанные с проектированием рабочих мест, их аттестацией, разработкой технологии, организации труда, оперативным планированием производства.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Вторую - задачи планирования трудовых ресурсов и капитальных вложений.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7648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задачах первой группы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рабочее место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рассматривается как зона трудовой деятельности одного рабочего или звена (бригады), как часть производственного пространства (например, цеха) с приведенным ниже определением. </a:t>
            </a:r>
          </a:p>
          <a:p>
            <a:pPr algn="just" hangingPunct="0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задач второй группы (назовем их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трудоресурсными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рабочее место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надо рассматривать с позиции обеспеченности производства рабочей силой или населения работой.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492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трудоресурсном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аспекте рабочее место - это сфера приложения труда одного работника соответствующей квалификации или совокупность функций, которые он должен выполнять. </a:t>
            </a:r>
          </a:p>
          <a:p>
            <a:pPr algn="just" hangingPunct="0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Например, если для обслуживания станка (агрегата) требуется участие двух рабочих, то в технологическом и эргономическом аспектах данная система будет рассматриваться как одно, коллективное рабочее место, а в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трудоресурсном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аспекте - как два рабочих места в каждую смену.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2852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Рабочее место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ограниченная часть территории или пространства, оснащенная средствами производства, на которой осуществляется трудовая деятельность работника или группы работников.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28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613" y="2905760"/>
            <a:ext cx="9882380" cy="266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4019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endParaRPr lang="ru-RU" dirty="0"/>
          </a:p>
          <a:p>
            <a:pPr algn="just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Оснащение рабочего места −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это обеспечение всеми необходимыми средствами для создания условий эффективного выполнения работником своих функций.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Оснащение рабочих мест зависит от их производственного профиля, специализации и степени механизации и автоматизации технологических процессов.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995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любой системы, в которой совершаются экономические процессы, характерно наличие двух частей: управляющей и управляемой.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2098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Определяющим фактором при оснащении рабочего места выступает </a:t>
            </a:r>
            <a:r>
              <a:rPr lang="ru-RU" sz="3500" b="1" dirty="0">
                <a:latin typeface="Arial" panose="020B0604020202020204" pitchFamily="34" charset="0"/>
                <a:cs typeface="Arial" panose="020B0604020202020204" pitchFamily="34" charset="0"/>
              </a:rPr>
              <a:t>тип производства, а следовательно, и уровень специализации рабочих мест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Все рабочие места в зависимости от типа производства и оснащения, используемого в его процессе, можно разделить на </a:t>
            </a:r>
            <a:r>
              <a:rPr lang="ru-RU" sz="3500" b="1" dirty="0">
                <a:latin typeface="Arial" panose="020B0604020202020204" pitchFamily="34" charset="0"/>
                <a:cs typeface="Arial" panose="020B0604020202020204" pitchFamily="34" charset="0"/>
              </a:rPr>
              <a:t>специальные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 (их применение характерно для массового производства), </a:t>
            </a:r>
            <a:r>
              <a:rPr lang="ru-RU" sz="3500" b="1" dirty="0">
                <a:latin typeface="Arial" panose="020B0604020202020204" pitchFamily="34" charset="0"/>
                <a:cs typeface="Arial" panose="020B0604020202020204" pitchFamily="34" charset="0"/>
              </a:rPr>
              <a:t>специализированные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 (используемые в крупно- и среднесерийном производстве), а также </a:t>
            </a:r>
            <a:r>
              <a:rPr lang="ru-RU" sz="3500" b="1" dirty="0">
                <a:latin typeface="Arial" panose="020B0604020202020204" pitchFamily="34" charset="0"/>
                <a:cs typeface="Arial" panose="020B0604020202020204" pitchFamily="34" charset="0"/>
              </a:rPr>
              <a:t>универсальные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 (в мелкосерийном и единичном производстве).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5546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комплекс работ по оснащению рабочих мест входят следующие составляющие: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основное технологическое оборудование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(станок, агрегат, пульт и т.д.);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вспомогательное оборудование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(подъемно-транспортные устройства, подставки для хранения или квантование деталей и т.д.);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инвентарь и рабочая мебель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(инструментальные шкафы, тумбочки стеллажи, поворотные сиденья, подлокотники и т.д.); </a:t>
            </a:r>
          </a:p>
          <a:p>
            <a:pPr marL="0" inden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0980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0880"/>
            <a:ext cx="10774680" cy="6030595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производственная тара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хранения заготовок, деталей (ящики, контейнеры, кассеты и т.д.);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инструмент и технологическая оснастка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(режущий и измерительный инструмент и т.д.)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организационная оснастка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(устройства связи, сигнализации, приспособления для уборки рабочего места (РМ) и т.д.);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устройства охраны труда, санитарно-гигиенического и культурно-бытового назначения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(ограждения, защитные экраны, вентиляция, освещение, предметы интерьера и т.д.).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5896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Планировка рабочего места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− это схема размещения на определенном участке (рабочем месте) производственной площади всех необходимых элементов его оснащения и создание различных зон для обеспечения удобных и безопасных условий труда основным и вспомогательным рабочим.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9381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659120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Планировка рабочих мест бывает внутренней и внешней. </a:t>
            </a: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Внешняя планировка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рабочего места − это рациональное размещение на рабочем месте основного технологического и вспомогательного оборудования, а также инвентаря и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оргоснастки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Такая планировка призвана обеспечить минимальные траектории перемещения рабочего в процессе выполнения работы, уменьшение лишних движений работника и экономное использование производственной площади.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6461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Внутренняя планировка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рабочего места − это рациональное размещение технологической оснастки и инструментов в соответствующих для этого шкафах, правильное расположение заготовок и деталей.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Внутренняя планировка призвана обеспечивать удобную рабочую позу, равномерное выполнение трудовых движений обеими руками.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7589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/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обслуживания рабочих мест. </a:t>
            </a:r>
          </a:p>
          <a:p>
            <a:pPr algn="just"/>
            <a:endParaRPr lang="ru-RU" sz="3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От эффективности организации системы обслуживания рабочих мест зависит производительность труда работников, ритмичность производства, качество продукции.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Примерно в 70% случаев внутрисменные потери происходят в первую очередь именно из-за плохой организации обслуживания рабочих мест.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6897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360" y="426720"/>
            <a:ext cx="11744960" cy="643128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Обслуживание рабочих мест включает в себя такие функции, как: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производственно-подготовительная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(обеспечение рабочего места технической документацией, заготовками, материалами),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транспортная и погрузочно-разгрузочная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(доставка предметов труда, вывоз готовой продукции и удаление отходов производства),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оснащения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(обеспечение инструментом и приспособлениями)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наладочная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(наладка станков и прочего технологического оборудования),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энергетическая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(обеспечение энергией),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контрольная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(контроль качества сырья, готовой продукции),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межремонтная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(ремонт оборудования),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складская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(складирование, учет, хранение и выдача материалов и готовой продукции),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хозяйственно-бытовая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(поддержание чистоты и порядка на рабочем месте).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478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Основные принципы эффективного обслуживания рабочих мест: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плановость,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предупредительность,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комплексность,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своевременность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экономичность.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0166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Плановость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обслуживания предполагает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согласование основного производственного процесса с оперативным планированием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 предприятии с целью обеспечения четкой последовательной работы вспомогательных служб и рабочих.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3835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rot="15690125">
            <a:off x="2468880" y="217614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471908"/>
              </p:ext>
            </p:extLst>
          </p:nvPr>
        </p:nvGraphicFramePr>
        <p:xfrm>
          <a:off x="1644603" y="1524000"/>
          <a:ext cx="12038900" cy="2185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Worksheet" r:id="rId2" imgW="7029450" imgH="1371600" progId="Excel.Sheet.8">
                  <p:embed/>
                </p:oleObj>
              </mc:Choice>
              <mc:Fallback>
                <p:oleObj name="Worksheet" r:id="rId2" imgW="7029450" imgH="1371600" progId="Excel.Sheet.8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03" y="1524000"/>
                        <a:ext cx="12038900" cy="21859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27278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Предупредительность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представляет собой предварительное комплектование рабочей документации, инструментов и приспособлений, с целью обеспечения непрерывной работы, а также комплексное выполнение наладок оборудования и его профилактического ремонта.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3885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7520" y="792480"/>
            <a:ext cx="11470640" cy="59289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Комплексность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обслуживания − это согласованность во времени всех видов обслуживания. 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Своевременность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обслуживания − это устранение возникающих в процессе работы неполадок в максимально короткие сроки. 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Экономичность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− это минимальные затраты материальных и трудовых ресурсов на обслуживание рабочего места.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7573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Операция – часть производственного процесса, выполняемая над одним предметом труда одним рабочим или их группой на одном рабочем месте.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3817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8480" y="792480"/>
            <a:ext cx="11308080" cy="57607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Производственная операция, как и процесс в целом анализируется как в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технологическом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так и в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трудовом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отношении.</a:t>
            </a:r>
          </a:p>
          <a:p>
            <a:pPr marL="0" indent="0" algn="just"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 технологическом отношении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операция делится на элементы: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установка,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технологический переход,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вспомогательный переход,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рабочий ход,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вспомогательный ход,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позиция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1627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Установка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– часть технологической операции, выполняемая при неизменном закреплении обрабатываемых заготовок или сборочной единицы.</a:t>
            </a:r>
          </a:p>
          <a:p>
            <a:pPr marL="514350" indent="-514350" algn="just">
              <a:buFont typeface="Arial" panose="020B0604020202020204" pitchFamily="34" charset="0"/>
              <a:buAutoNum type="arabicPeriod"/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Технологический переход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– законченная часть технологической операции, характеризуемая постоянством применяемого инструмента и поверхностей, образуемых обработкой или соединяемых при сборке.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5724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3. Вспомогательный переход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- законченная часть технологической операции, состоящая из человека и/или оборудования, которые не сопровождаются изменением формы, размеров, чистоты поверхности предмета труда, но необходимы для выполнения технологического перехода. </a:t>
            </a:r>
          </a:p>
          <a:p>
            <a:pPr marL="0" indent="0" algn="just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(установка заготовки, смена инструмента)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9142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800" b="1" dirty="0">
                <a:latin typeface="Arial" panose="020B0604020202020204" pitchFamily="34" charset="0"/>
                <a:cs typeface="Arial" panose="020B0604020202020204" pitchFamily="34" charset="0"/>
              </a:rPr>
              <a:t>4. Рабочий ход </a:t>
            </a:r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– законченная часть технологического перехода, состоящая из однократного перемещения инструмента относительно заготовки, сопровождающегося изменением формы, размеров, чистоты поверхности или иных свойств предмета труда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5916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5. Вспомогательный ход 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- законченная часть технологического перехода, состоящая из однократного перемещения инструмента относительно заготовки,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не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сопровождающегося изменением формы, размеров, чистоты поверхности или иных свойств предмета труда, но необходимого для выполнения рабочего хода.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96569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6. Позиция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фиксированное положение, занимаемое неизменно закрепленной обрабатываемой заготовкой или собираемой сборочной единицей совместно с приспособлением относительно инструмента или неподвижной части оборудования для выполнения определенной части операции.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57825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трудовом отношении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в производственной операции выделяют: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Трудовое   движение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Трудовое действие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Трудовой прием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Комплекс трудовых приемов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5173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Функции управляющей подсистемы могут выполняться управляющим органом и (или) управляющей средой. </a:t>
            </a:r>
          </a:p>
          <a:p>
            <a:pPr algn="just">
              <a:lnSpc>
                <a:spcPct val="150000"/>
              </a:lnSpc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Управляющий орган обладает определенными административными функциями, его указания обязательны для соответствующих производственных ячеек.</a:t>
            </a:r>
          </a:p>
          <a:p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72884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60832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Трудовое   движение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однократное перемещение рабочего органа человека: руки, ноги, корпуса и т.д.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Трудовое действие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логически завершенная совокупность трудовых движений, выполняемых без перерыва одним или несколькими рабочими органами человека при неизменных предметах и средствах труда.</a:t>
            </a: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(взять заготовку, положить деталь…)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35884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947400" cy="53844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Трудовой прием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совокупность трудовых действий, выполняемых при неизменных предметах и средствах труда, составляющих технологически завершенную часть операции.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(установить заготовку в патрон, закрепить инструмент…)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08558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Комплекс трудовых приемов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– совокупность трудовых приемов, объединенная либо по их технологической последовательности, либо по общности факторов, влияющих на время выполнения. </a:t>
            </a:r>
          </a:p>
          <a:p>
            <a:pPr marL="0" indent="0" algn="just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1251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Рабочее место. Структура производственной операции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53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280" y="912005"/>
            <a:ext cx="11267440" cy="594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47832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Все рабочее время работников на предприятии подразделяется на два вида: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время работы и время перерывов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7528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55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926840" y="1188720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Рабочее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405880" y="2606328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 перерывов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80440" y="2606328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 работы</a:t>
            </a:r>
          </a:p>
        </p:txBody>
      </p:sp>
      <p:cxnSp>
        <p:nvCxnSpPr>
          <p:cNvPr id="13" name="Прямая соединительная линия 12"/>
          <p:cNvCxnSpPr>
            <a:stCxn id="8" idx="2"/>
          </p:cNvCxnSpPr>
          <p:nvPr/>
        </p:nvCxnSpPr>
        <p:spPr>
          <a:xfrm flipH="1">
            <a:off x="3464560" y="1757680"/>
            <a:ext cx="3075940" cy="848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6540500" y="1757680"/>
            <a:ext cx="2479040" cy="848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01055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56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926840" y="794876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Рабочее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398270" y="2305652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Время выполнения производственного задания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398270" y="1536844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 работы</a:t>
            </a:r>
          </a:p>
        </p:txBody>
      </p:sp>
      <p:cxnSp>
        <p:nvCxnSpPr>
          <p:cNvPr id="13" name="Прямая соединительная линия 12"/>
          <p:cNvCxnSpPr>
            <a:stCxn id="8" idx="2"/>
          </p:cNvCxnSpPr>
          <p:nvPr/>
        </p:nvCxnSpPr>
        <p:spPr>
          <a:xfrm flipH="1">
            <a:off x="3599180" y="1363836"/>
            <a:ext cx="2941320" cy="1756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6833870" y="2048834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Время работы необусловленного производственным заданием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8610599" y="3336898"/>
            <a:ext cx="3450589" cy="4853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Непроизводительные работы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8601074" y="2762377"/>
            <a:ext cx="3460115" cy="4685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Случайные работы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737360" y="4572516"/>
            <a:ext cx="4888230" cy="4165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Оперативное вспомогательное время </a:t>
            </a:r>
            <a:r>
              <a:rPr lang="ru-RU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ОП</a:t>
            </a:r>
            <a:r>
              <a:rPr lang="ru-RU" sz="1600" baseline="-25000" dirty="0" err="1">
                <a:solidFill>
                  <a:srgbClr val="000000"/>
                </a:solidFill>
                <a:latin typeface="Arial" panose="020B0604020202020204" pitchFamily="34" charset="0"/>
              </a:rPr>
              <a:t>всп</a:t>
            </a:r>
            <a:endParaRPr lang="ru-RU" sz="1600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98270" y="3002198"/>
            <a:ext cx="5227320" cy="4170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Подготовительно-заключительное время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ПЗ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>
            <a:stCxn id="11" idx="2"/>
            <a:endCxn id="10" idx="0"/>
          </p:cNvCxnSpPr>
          <p:nvPr/>
        </p:nvCxnSpPr>
        <p:spPr>
          <a:xfrm>
            <a:off x="4011930" y="2105804"/>
            <a:ext cx="0" cy="1998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2" idx="0"/>
          </p:cNvCxnSpPr>
          <p:nvPr/>
        </p:nvCxnSpPr>
        <p:spPr>
          <a:xfrm flipH="1" flipV="1">
            <a:off x="6625590" y="1723646"/>
            <a:ext cx="2821940" cy="3251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8167370" y="2617794"/>
            <a:ext cx="1270" cy="106012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25170" y="2517870"/>
            <a:ext cx="19843" cy="2737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741680" y="2517870"/>
            <a:ext cx="65659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16" idx="1"/>
          </p:cNvCxnSpPr>
          <p:nvPr/>
        </p:nvCxnSpPr>
        <p:spPr>
          <a:xfrm flipH="1">
            <a:off x="8167370" y="2996629"/>
            <a:ext cx="433704" cy="5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8176895" y="3680568"/>
            <a:ext cx="433704" cy="5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1737360" y="5546997"/>
            <a:ext cx="4896485" cy="285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Время технического обслуживания </a:t>
            </a:r>
            <a:r>
              <a:rPr lang="ru-RU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ОБС</a:t>
            </a:r>
            <a:r>
              <a:rPr lang="ru-RU" sz="1600" baseline="-25000" dirty="0" err="1">
                <a:solidFill>
                  <a:srgbClr val="000000"/>
                </a:solidFill>
                <a:latin typeface="Arial" panose="020B0604020202020204" pitchFamily="34" charset="0"/>
              </a:rPr>
              <a:t>тех</a:t>
            </a:r>
            <a:endParaRPr lang="ru-RU" sz="1600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737360" y="4031135"/>
            <a:ext cx="4888230" cy="4251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Оперативное основное время </a:t>
            </a:r>
            <a:r>
              <a:rPr lang="ru-RU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ОП</a:t>
            </a:r>
            <a:r>
              <a:rPr lang="ru-RU" sz="1600" baseline="-25000" dirty="0" err="1">
                <a:solidFill>
                  <a:srgbClr val="000000"/>
                </a:solidFill>
                <a:latin typeface="Arial" panose="020B0604020202020204" pitchFamily="34" charset="0"/>
              </a:rPr>
              <a:t>осн</a:t>
            </a:r>
            <a:endParaRPr lang="ru-RU" sz="1600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406525" y="3534850"/>
            <a:ext cx="5227320" cy="3925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Оперативное время ОП</a:t>
            </a: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1484950" y="3925424"/>
            <a:ext cx="16510" cy="90385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stCxn id="46" idx="1"/>
          </p:cNvCxnSpPr>
          <p:nvPr/>
        </p:nvCxnSpPr>
        <p:spPr>
          <a:xfrm flipH="1">
            <a:off x="1520191" y="4243709"/>
            <a:ext cx="217169" cy="66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1520191" y="4829279"/>
            <a:ext cx="2171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741680" y="3336898"/>
            <a:ext cx="65659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H="1">
            <a:off x="764857" y="3721360"/>
            <a:ext cx="62738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1392237" y="5097102"/>
            <a:ext cx="5227320" cy="3162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Время обслуживания рабочего места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ОБС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1737360" y="5933408"/>
            <a:ext cx="4896485" cy="2850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</a:rPr>
              <a:t>Время организационного обслуживания </a:t>
            </a:r>
            <a:r>
              <a:rPr lang="ru-RU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ОБС</a:t>
            </a:r>
            <a:r>
              <a:rPr lang="ru-RU" sz="1600" baseline="-25000" dirty="0" err="1">
                <a:solidFill>
                  <a:srgbClr val="000000"/>
                </a:solidFill>
                <a:latin typeface="Arial" panose="020B0604020202020204" pitchFamily="34" charset="0"/>
              </a:rPr>
              <a:t>орг</a:t>
            </a:r>
            <a:endParaRPr lang="ru-RU" sz="1600" baseline="-25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>
            <a:off x="1476065" y="5440772"/>
            <a:ext cx="8885" cy="6351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flipH="1">
            <a:off x="1501460" y="5758346"/>
            <a:ext cx="2171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 flipH="1">
            <a:off x="1520191" y="6075921"/>
            <a:ext cx="2171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flipH="1">
            <a:off x="753268" y="5258312"/>
            <a:ext cx="627380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22641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57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926840" y="1188720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Рабочее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438900" y="1994823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0000"/>
                </a:solidFill>
                <a:latin typeface="Arial" panose="020B0604020202020204" pitchFamily="34" charset="0"/>
              </a:rPr>
              <a:t>Время перерывов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6540500" y="1757680"/>
            <a:ext cx="2512060" cy="2336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838200" y="2865876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Регламентированные перерывы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РП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817360" y="3831076"/>
            <a:ext cx="4950460" cy="8432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Перерывы связанные с нарушением нормального хода производственного процесса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НПП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68400" y="3831076"/>
            <a:ext cx="492760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Перерывы обусловленные технологией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ТП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540500" y="2865876"/>
            <a:ext cx="522732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Нерегламентированные перерывы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НРП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817360" y="5114789"/>
            <a:ext cx="495046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Перерывы связанные с нарушением трудовой дисциплины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НТД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168400" y="4674356"/>
            <a:ext cx="4927600" cy="5689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Перерывы на отдых и личные надобности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</a:rPr>
              <a:t>ОТЛ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H="1" flipV="1">
            <a:off x="8869680" y="2560320"/>
            <a:ext cx="1148080" cy="2946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endCxn id="12" idx="0"/>
          </p:cNvCxnSpPr>
          <p:nvPr/>
        </p:nvCxnSpPr>
        <p:spPr>
          <a:xfrm flipH="1">
            <a:off x="3451860" y="2255520"/>
            <a:ext cx="2987040" cy="6103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944880" y="3434836"/>
            <a:ext cx="20321" cy="14419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16" idx="1"/>
          </p:cNvCxnSpPr>
          <p:nvPr/>
        </p:nvCxnSpPr>
        <p:spPr>
          <a:xfrm>
            <a:off x="944880" y="4114800"/>
            <a:ext cx="223520" cy="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944880" y="4876044"/>
            <a:ext cx="223520" cy="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590032" y="3434080"/>
            <a:ext cx="3808" cy="19651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593840" y="5399269"/>
            <a:ext cx="223520" cy="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593840" y="4242556"/>
            <a:ext cx="223520" cy="7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0553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Все затраты рабочего времени исполнителя также могут разделяться на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нормируемые и ненормируемые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Нормируемые затраты рабочего времени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включаются в норму труда и представлены подготовительно-заключительным временем; временем оперативной работы; временем обслуживания рабочего места; временем регламентированных перерывов.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0814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Ненормируемые затраты рабочего времени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относятся к прямым потерям рабочего времени и, следовательно, в норму времени не включаются.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59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493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Управляющая среда не имеет административных функций.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Например, управляющей средой может быть совокупность отношений, формируемых рынками продукции и рабочей силы.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52552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расчета норм также существенное значение имеет деление затрат времени на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перекрываемые и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неперекрываемые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Неперекрываемое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время – это время выполнения трудовых приемов.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норму труда включается только время ручной работы и переходы, </a:t>
            </a:r>
            <a:r>
              <a:rPr lang="ru-RU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неперекрываемые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рабочим временем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0272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перекрываемому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относят время выполнения тех элементов трудового процесса, которые осуществляются в период автоматической работы оборудования. </a:t>
            </a:r>
          </a:p>
          <a:p>
            <a:pPr algn="just">
              <a:lnSpc>
                <a:spcPct val="100000"/>
              </a:lnSpc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Следует также учитывать, что время, в течение которого оборудование работает без участия работников, называется свободным машинным (аппаратурным) временем.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76167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Классификация затрат рабочего времени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Таким образом, классификация затрат рабочего времени определяет структуру технически обоснованной нормы времени. </a:t>
            </a:r>
          </a:p>
          <a:p>
            <a:pPr marL="0" indent="0" algn="just">
              <a:buNone/>
            </a:pPr>
            <a:endParaRPr lang="ru-RU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Анализ структуры затрат рабочего времени на основе их классификации позволяет выявить величину потерь рабочего времени, а также нерациональные затраты рабочего времени на рабочем месте.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43190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Важное значение норм в стимулировании эффективной производственной деятельности следует из того, что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на их основе определяется объем ресурсов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(количество станков, численности рабочих, объема запаса материалов и т.д.),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необходимых для достижения заданных производственных результатов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06771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/>
            <a:r>
              <a:rPr lang="ru-RU" sz="3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800" dirty="0"/>
              <a:t>В настоящее время на предприятиях используется система норм труда, отражающая различные стороны трудовой деятельности. </a:t>
            </a:r>
          </a:p>
          <a:p>
            <a:pPr marL="0" indent="0" algn="just">
              <a:buNone/>
            </a:pPr>
            <a:r>
              <a:rPr lang="ru-RU" sz="3800" dirty="0"/>
              <a:t>Наиболее широко применяются нормы времени, выработки, обслуживания, численности, управляемости, нормированные задания. </a:t>
            </a:r>
          </a:p>
          <a:p>
            <a:pPr algn="just"/>
            <a:endParaRPr lang="ru-RU" sz="3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03014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 времени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необходимые затраты времени одного работника или группы на выполнение единицы работы (выпуск единицы продукции).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Нормы времени измеряются в человеко-минутах (человеко-часах).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56857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 выработки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количество единиц продукции, которое должно быть произведено одним работником или их группой за определенный промежуток времени (час, смену и т.д.).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Нормы выработки измеряют в натуральных единицах (штуках, метрах, тоннах и т.д.) и выражают необходимый результат деятельности работников. </a:t>
            </a:r>
          </a:p>
          <a:p>
            <a:pPr algn="just">
              <a:lnSpc>
                <a:spcPct val="150000"/>
              </a:lnSpc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68304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 обслуживания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необходимое количество станков, рабочих мест, единиц производственной площади и других производственных объектов, закрепленных для обслуживания за одним работником или их группой.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63167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634446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3400" u="sng" dirty="0">
                <a:latin typeface="Arial" panose="020B0604020202020204" pitchFamily="34" charset="0"/>
                <a:cs typeface="Arial" panose="020B0604020202020204" pitchFamily="34" charset="0"/>
              </a:rPr>
              <a:t>Норма численности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численность работников, необходимую для выполнения некоторого объема работы.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Например, норма численности определяет численность рабочих, необходимую для обслуживания одного или нескольких агрегатов. </a:t>
            </a:r>
          </a:p>
          <a:p>
            <a:pPr algn="just">
              <a:lnSpc>
                <a:spcPct val="100000"/>
              </a:lnSpc>
            </a:pPr>
            <a:r>
              <a:rPr lang="ru-RU" sz="3400" u="sng" dirty="0">
                <a:latin typeface="Arial" panose="020B0604020202020204" pitchFamily="34" charset="0"/>
                <a:cs typeface="Arial" panose="020B0604020202020204" pitchFamily="34" charset="0"/>
              </a:rPr>
              <a:t>Норма управляемости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количество работников, которое должно быть непосредственно подчинено одному руководителю. 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58140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9120" y="690880"/>
            <a:ext cx="11287760" cy="5933440"/>
          </a:xfrm>
        </p:spPr>
        <p:txBody>
          <a:bodyPr>
            <a:normAutofit/>
          </a:bodyPr>
          <a:lstStyle/>
          <a:p>
            <a:pPr algn="just"/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Нормированное задание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необходимый ассортимент и объем работ, которые должны быть выполнены одним работником или их группой (бригадой) за отрезок времени (смену, сутки, месяц). </a:t>
            </a: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Как и норма выработки, нормированное задание определяет необходимый результат деятельности работников. </a:t>
            </a:r>
          </a:p>
          <a:p>
            <a:pPr marL="0" indent="0" algn="just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Однако, в отличие от нормы выработки, нормированное задание может устанавливаться не только в натуральных единицах, но и в нормо-часах,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нормо-рублях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Поэтому норма выработки может рассматриваться, как частный случай нормированного задания.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69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2280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9440" y="792480"/>
            <a:ext cx="11257280" cy="5923280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условиях предприятия организация эффективной работы осуществляется на основе иерархической структуры, в которой от управляющих подсистем к управляемым передается информация о необходимом уровне эффективности.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Информация о достигнутых характеристиках результатов и затрат передается по каналам обратной связи.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соотношения между необходимыми и фактическими характеристиками эффективности устанавливаются поощрения и санкции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492900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Все названные виды норм устанавливаются исходя из необходимых затрат времени на осуществление элементов производственного процесса. </a:t>
            </a:r>
          </a:p>
          <a:p>
            <a:pPr algn="just">
              <a:lnSpc>
                <a:spcPct val="150000"/>
              </a:lnSpc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Однако работа по установлению норм не сводится лишь к нормированию времени.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87111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общем виде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регламентация и нормирование труда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- это вид деятельности по управлению производством, направленный на установление необходимых затрат и результатов труда, а также необходимых соотношений между численностью работников различных групп и количеством единиц оборудования.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86542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6880" y="792480"/>
            <a:ext cx="11308080" cy="5928995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Во всех приведенных определениях важным является то, что нормы труда устанавливают его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необходимые затраты и результаты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Это означает, что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нормы труда должны соответствовать наиболее эффективным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для конкретных производственных условий вариантам технологического процесса, организации труда и управления, т.е.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нормы труда должны соответствовать наиболее эффективному использованию трудовых и материальных ресурсов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соответствующих производственных подразделений.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27911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040" y="690880"/>
            <a:ext cx="11460480" cy="603059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Таким образом, в общем случае содержание работ по регламентации и нормированию труда заключается в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анализе производственного процесса, разделение его на части,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выборе оптимального варианта технологии и организации труда,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проектировании режимов работы оборудования, приемов и методов труда, систем обслуживания рабочих мест, режимов труда и отдыха,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расчете норм в соответствии с особенностями технологического и трудового процессов, их внедрение и последующая корректировка по мере изменения организационно-технических условий.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71933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Нормирование труда - важнейшее звено как технологической и организационной подготовки производства, так и оперативного управления им. </a:t>
            </a:r>
          </a:p>
          <a:p>
            <a:pPr algn="just"/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Нормирование труда тесно связано с проектированием технологии и организации труда.</a:t>
            </a:r>
          </a:p>
          <a:p>
            <a:pPr algn="just"/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Эта связь настолько сильна, что во многих случаях их трудно разграничить.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33116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Нормы затрат труда и материалов устанавливаются в процессе технологической и организационной подготовки производства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Каждое существенное изменение в технологии, организации труда и производства должно сопровождаться изменением норм. 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36480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настоящее время все выше названные нормы широко используются на практике.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Однако при анализе характеристик трудового процесса следует исходить прежде всего из оценки трудового процесса по его продуктивности, т.е. по соотношению между затратами и результатами труда.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связи с этим выделяются два вида норм труда: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нормы затрат и нормы результатов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труда.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462536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Существуют две формы затрат труда: затраты рабочего времени и затраты рабочей силы (физической и нервной энергии), которым соответствуют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нормы затрат рабочего времени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нормы затрат энергии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работников.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44839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6560" y="792480"/>
            <a:ext cx="11379200" cy="5928995"/>
          </a:xfrm>
        </p:spPr>
        <p:txBody>
          <a:bodyPr>
            <a:normAutofit/>
          </a:bodyPr>
          <a:lstStyle/>
          <a:p>
            <a:pPr algn="just"/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Нормы затрат рабочего времени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устанавливают время для выполнения единицы или определенного объема работы одним или несколькими работниками.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конкретных условий нормы затрат рабочего времени могут определять продолжительность работы, время, затрачиваемое на ее выполнение одним или несколькими работниками, и их численность.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 нормам затрат рабочего времени относятся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нормы длительности и трудоемкости работ (операций) и нормы численности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Нормы длительности и трудоемкости работ - формы выражения нормы времени.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39639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Ho</a:t>
            </a:r>
            <a:r>
              <a:rPr lang="ru-RU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рм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 длительности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время, за которое может быть выполнена единица работы на одном станке или на одном рабочем месте.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Это время включает длительность технологического воздействия на предмет труда и величину объективно неизбежных перерывов, приходящихся в среднем на единицу работы.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Норма длительности измеряется в единицах времени: минутах, часах.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79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951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805160" cy="5384483"/>
          </a:xfrm>
        </p:spPr>
        <p:txBody>
          <a:bodyPr>
            <a:normAutofit lnSpcReduction="10000"/>
          </a:bodyPr>
          <a:lstStyle/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Из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принципа соизмерения затрат и результатов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следует, что для эффективной деятельности любого подразделения предприятия и отдельного сотрудника должны быть определены: </a:t>
            </a:r>
          </a:p>
          <a:p>
            <a:pPr algn="just" hangingPunct="0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границы хозяйственной самостоятельности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(степени свободы в отношении ассортимента продукции, методов ее изготовления, организации оплаты труда и т.д.);</a:t>
            </a:r>
          </a:p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необходимые результаты деятельности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(характеристики изделий, объем и сроки изготовления, экологические параметры и т. д.);</a:t>
            </a:r>
          </a:p>
          <a:p>
            <a:pPr marL="514350" lvl="0" indent="-514350" hangingPunct="0">
              <a:buAutoNum type="arabicPeriod"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36785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/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Ho</a:t>
            </a:r>
            <a:r>
              <a:rPr lang="ru-RU" sz="3200" u="sng" dirty="0" err="1">
                <a:latin typeface="Arial" panose="020B0604020202020204" pitchFamily="34" charset="0"/>
                <a:cs typeface="Arial" panose="020B0604020202020204" pitchFamily="34" charset="0"/>
              </a:rPr>
              <a:t>рм</a:t>
            </a:r>
            <a:r>
              <a:rPr lang="en-US" sz="3200" u="sng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 трудоемкости операции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определяет необходимые затраты времени одного или нескольких работников на выполнение единицы работы или изготовление единицы продукции по данной операции.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Эти затраты зависят не только от продолжительности операции, но и от численности работников, занятых ее выполнением.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Норма трудоемкости измеряется в человеко-минутах (человеко-часах).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74315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Из определения норм времени непосредственно вытекает следующая зависимость: </a:t>
            </a:r>
          </a:p>
          <a:p>
            <a:pPr algn="just" hangingPunct="0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hangingPunct="0">
              <a:buNone/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Ндр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х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Нч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, где </a:t>
            </a:r>
          </a:p>
          <a:p>
            <a:pPr marL="0" indent="0" algn="just" hangingPunc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hangingPunct="0">
              <a:buNone/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Нт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- норма времени (трудоемкости операции); </a:t>
            </a:r>
          </a:p>
          <a:p>
            <a:pPr marL="0" indent="0" algn="just">
              <a:buNone/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Ндр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– норма для работников;</a:t>
            </a:r>
          </a:p>
          <a:p>
            <a:pPr marL="0" indent="0" algn="just">
              <a:buNone/>
            </a:pP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Нч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- норма численности работников, выполняющих данную операцию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02939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Нормы затрат физической и нервной энергии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работников исследованы в значительно меньшей степени.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Эти нормы могут характеризоваться уровнем интенсивности труда, тяжестью труда.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Уровни интенсивности и тяжести труда используются для обоснования времени на отдых, определения компенсаций за неблагоприятные условия труда работников и т.п. 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87440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Нормы результатов труда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характеризуют необходимые в конкретных производственных условиях объемы выполненных работ или количество произведенной продукции. </a:t>
            </a:r>
          </a:p>
          <a:p>
            <a:pPr algn="just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Поэтому к нормам результатов труда прежде всего относятся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нормы выработки и нормированные задания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56593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Таким образом, возможно как узкое, так и широкое толкование понятия «нормы труда». </a:t>
            </a:r>
          </a:p>
          <a:p>
            <a:pPr algn="just" hangingPunct="0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В первом случае к нормам труда будут относиться только рассмотренные выше нормы его затрат и результатов.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75050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Нормы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затрат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труда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8800" y="792480"/>
            <a:ext cx="11277600" cy="5801360"/>
          </a:xfrm>
        </p:spPr>
        <p:txBody>
          <a:bodyPr>
            <a:normAutofit fontScale="85000" lnSpcReduction="10000"/>
          </a:bodyPr>
          <a:lstStyle/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Во втором случае к нормам труда следует отнести следующие: </a:t>
            </a:r>
          </a:p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1. нормы затрат и результатов труда (нормы длительности, трудоемкости, численности, выработки, нормированные задания); </a:t>
            </a:r>
          </a:p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2. нормы структуры трудового процесса (нормы обслуживания и управляемости); </a:t>
            </a:r>
          </a:p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3. нормы сложности труда (разряды работ, категории сложности труда специалистов);</a:t>
            </a:r>
          </a:p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4. нормы оплаты труда (тарифные ставки, оклады, нормы </a:t>
            </a:r>
            <a:r>
              <a:rPr lang="ru-RU" sz="3300" dirty="0" err="1">
                <a:latin typeface="Arial" panose="020B0604020202020204" pitchFamily="34" charset="0"/>
                <a:cs typeface="Arial" panose="020B0604020202020204" pitchFamily="34" charset="0"/>
              </a:rPr>
              <a:t>зарплатоемкости</a:t>
            </a: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 работ); </a:t>
            </a:r>
          </a:p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5. нормы санитарно-гигиенических и эстетических условий труда (нормы освещенности, шума, температуры и других параметров производственной среды, режимы труда и отдыха); </a:t>
            </a:r>
          </a:p>
          <a:p>
            <a:pPr marL="0" indent="0" algn="just" hangingPunct="0">
              <a:buNone/>
            </a:pPr>
            <a:r>
              <a:rPr lang="ru-RU" sz="3300" dirty="0">
                <a:latin typeface="Arial" panose="020B0604020202020204" pitchFamily="34" charset="0"/>
                <a:cs typeface="Arial" panose="020B0604020202020204" pitchFamily="34" charset="0"/>
              </a:rPr>
              <a:t>6. социальные и правовые нормы труда.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76224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Наряду с нормами труда существуют и широко используются нормативные материалы по труду, которые служат для установления норм и выражают зависимости между необходимыми затратами труда и влияющими на них факторами. </a:t>
            </a:r>
          </a:p>
          <a:p>
            <a:pPr algn="just"/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Обычно выделяют два типа нормативных материалов: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нормативы и единые (типовые) нормы.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93086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Первые выражают н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ормативные зависимости для установления составных частей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(слагаемых) норм времени, а также для определения норм численности; вторые представляют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зависимости непосредственно между величиной нормы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(времени, выработки, обслуживания, управляемости)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и влияющими на нее факторами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42644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Основное различие между нормативами и едиными (типовыми) нормами времени заключается в степени дифференциации элементов производственного процесса. </a:t>
            </a:r>
          </a:p>
          <a:p>
            <a:pPr algn="just">
              <a:lnSpc>
                <a:spcPct val="150000"/>
              </a:lnSpc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Поэтому иногда единые (типовые) нормы рассматривают как вид нормативов.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94629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marL="0" indent="0" algn="just">
              <a:buNone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По содержанию нормативы по труду делятся на:</a:t>
            </a: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нормативы режимов работы оборудования, </a:t>
            </a: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времени, </a:t>
            </a: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нормативы темпа работы </a:t>
            </a:r>
          </a:p>
          <a:p>
            <a:pPr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и нормативы численности.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89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87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Схема управления эффективной деятельностью персонала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9280" y="690881"/>
            <a:ext cx="11328400" cy="6030594"/>
          </a:xfrm>
        </p:spPr>
        <p:txBody>
          <a:bodyPr>
            <a:noAutofit/>
          </a:bodyPr>
          <a:lstStyle/>
          <a:p>
            <a:pPr marL="0" lv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необходимые затраты трудовых и материальных ресурсов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определяемые в зависимости от норм затрат ресурсов на единицу продукции и объемов ее выпуска;</a:t>
            </a:r>
          </a:p>
          <a:p>
            <a:pPr marL="0" lvl="0" indent="0" algn="just" hangingPunc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формы и условия стимулирования роста эффективности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(исходя из границ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экономической самостоятельности вытекают возможные стимулы повышения качества, экономии ресурсов, увеличения объема продукции);</a:t>
            </a:r>
          </a:p>
          <a:p>
            <a:pPr marL="0" lvl="0" indent="0" algn="just" hangingPunc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система взаимной ответственности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 выполнение принятых обязательств.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73089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/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Нормативы режимов работы оборудования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содержат параметры оборудования, на основе которых устанавливаются наиболее эффективные режимы технологического процесса, обеспечивающие заданную производительность оборудования с минимальными затратами живого и овеществленного труда. </a:t>
            </a: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соответствии с выбранным режимом работы устанавливается величина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машинного, аппаратурного и машинно-ручного времени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98949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Нормативы времени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содержат регламентированные затраты времени на выполнение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отдельных элементов трудового процесса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(движений, действий, приемов) на изготовление деталей, обслуживание единицы оборудования, рабочего места, единицы производственной площади.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132465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 lnSpcReduction="10000"/>
          </a:bodyPr>
          <a:lstStyle/>
          <a:p>
            <a:pPr algn="just" hangingPunct="0">
              <a:lnSpc>
                <a:spcPct val="150000"/>
              </a:lnSpc>
            </a:pP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Нормативы темпа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устанавливают регламентированный темп выполнения работ. </a:t>
            </a:r>
          </a:p>
          <a:p>
            <a:pPr algn="just" hangingPunct="0">
              <a:lnSpc>
                <a:spcPct val="150000"/>
              </a:lnSpc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3200" u="sng" dirty="0">
                <a:latin typeface="Arial" panose="020B0604020202020204" pitchFamily="34" charset="0"/>
                <a:cs typeface="Arial" panose="020B0604020202020204" pitchFamily="34" charset="0"/>
              </a:rPr>
              <a:t>Нормативы численности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определяют регламентированную численность работников, необходимых для выполнения заданного объема работы.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22888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Различия между нормами и нормативами состоят в следующем: </a:t>
            </a:r>
          </a:p>
          <a:p>
            <a:pPr marL="514350" indent="-514350" algn="just" hangingPunct="0"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норме соответствуют строго определенные значения факторов, определяющие величину ее в конкретных производственных условиях. </a:t>
            </a:r>
          </a:p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отличие от этого нормативы устанавливаются для множества значений факторов. Иначе говоря, норматив следует рассматривать как функцию, которая устанавливает однозначное соответствие между множеством норм и множеством влияющих на них факторов.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53193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515600" cy="5384483"/>
          </a:xfrm>
        </p:spPr>
        <p:txBody>
          <a:bodyPr>
            <a:normAutofit/>
          </a:bodyPr>
          <a:lstStyle/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Эта функция задается в различных формах: аналитически, графически или с помощью таблиц. </a:t>
            </a:r>
          </a:p>
          <a:p>
            <a:pPr algn="just" hangingPunct="0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Норма же представляет значение функции (нормативной зависимости) при фиксированных значениях аргументов (факторов). </a:t>
            </a:r>
          </a:p>
          <a:p>
            <a:pPr algn="just" hangingPunct="0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Таким образом, различие между нормативом и нормой сводится к различию между функцией и одним из ее значений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85976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405"/>
            <a:ext cx="10515600" cy="49847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Нормативы по труду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2480"/>
            <a:ext cx="10896600" cy="5928995"/>
          </a:xfrm>
        </p:spPr>
        <p:txBody>
          <a:bodyPr/>
          <a:lstStyle/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2. нормативы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многократно используются для установления различных норм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 работы данного вида. Норма устанавливается только для конкретной работы</a:t>
            </a:r>
          </a:p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3. нормативы, как правило,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действуют длительное время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(до тех пор пока сохраняется данная зависимость между нормой и факторами). </a:t>
            </a:r>
          </a:p>
          <a:p>
            <a:pPr marL="0" indent="0" algn="just" hangingPunc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hangingPunct="0"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 отличие от этого нормы должны пересматриваться всякий раз при изменении производственных условий, исходя из которых они были установлена.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C5EC2-06F2-4896-B3CB-211BA4C2F52C}" type="slidenum">
              <a:rPr lang="ru-RU" smtClean="0"/>
              <a:pPr/>
              <a:t>95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0645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3613</TotalTime>
  <Words>4601</Words>
  <Application>Microsoft Office PowerPoint</Application>
  <PresentationFormat>Широкоэкранный</PresentationFormat>
  <Paragraphs>479</Paragraphs>
  <Slides>95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95</vt:i4>
      </vt:variant>
    </vt:vector>
  </HeadingPairs>
  <TitlesOfParts>
    <vt:vector size="101" baseType="lpstr">
      <vt:lpstr>Arial</vt:lpstr>
      <vt:lpstr>Calibri</vt:lpstr>
      <vt:lpstr>Calibri Light</vt:lpstr>
      <vt:lpstr>Times New Roman</vt:lpstr>
      <vt:lpstr>Тема Office</vt:lpstr>
      <vt:lpstr>Worksheet</vt:lpstr>
      <vt:lpstr>ВВЕДЕНИЕ В РЕГЛАМЕНТАЦИЮ И НОРМИРОВАНИЕ ТРУДА</vt:lpstr>
      <vt:lpstr>Учебные вопросы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1. Схема управления эффективной деятельностью персонала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2. Производственные процессы: сущность и классификация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3. Рабочее место. Структура производственной операции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4. Классификация затрат рабочего времени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5. Нормы затрат и результатов труда</vt:lpstr>
      <vt:lpstr>6. Нормативы по труду</vt:lpstr>
      <vt:lpstr>6. Нормативы по труду</vt:lpstr>
      <vt:lpstr>6. Нормативы по труду</vt:lpstr>
      <vt:lpstr>6. Нормативы по труду</vt:lpstr>
      <vt:lpstr>6. Нормативы по труду</vt:lpstr>
      <vt:lpstr>6. Нормативы по труду</vt:lpstr>
      <vt:lpstr>6. Нормативы по труду</vt:lpstr>
      <vt:lpstr>6. Нормативы по труду</vt:lpstr>
      <vt:lpstr>6. Нормативы по труду</vt:lpstr>
      <vt:lpstr>6. Нормативы по труду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Mikhail Chistyakov</dc:creator>
  <cp:lastModifiedBy>Сметанин Александр</cp:lastModifiedBy>
  <cp:revision>259</cp:revision>
  <dcterms:created xsi:type="dcterms:W3CDTF">2018-08-05T05:55:05Z</dcterms:created>
  <dcterms:modified xsi:type="dcterms:W3CDTF">2023-01-30T13:14:14Z</dcterms:modified>
</cp:coreProperties>
</file>