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02" r:id="rId3"/>
    <p:sldId id="258" r:id="rId4"/>
    <p:sldId id="317" r:id="rId5"/>
    <p:sldId id="303" r:id="rId6"/>
    <p:sldId id="304" r:id="rId7"/>
    <p:sldId id="318" r:id="rId8"/>
    <p:sldId id="319" r:id="rId9"/>
    <p:sldId id="320" r:id="rId10"/>
    <p:sldId id="321" r:id="rId11"/>
    <p:sldId id="322" r:id="rId12"/>
    <p:sldId id="307" r:id="rId13"/>
    <p:sldId id="323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01" r:id="rId23"/>
    <p:sldId id="26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«Наем персонала и его виды»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6169" y="1691819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Профстандарты нужно применять, когда этого требуют ТК РФ или другие правовые акты.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настоящее время действуют профессиональные стандарты в области управления персоналом: профессиональный стандарт (актуализированный) «Специалист по управлению персоналом» (утв. приказом Минтруда России от 08.04.2022 № 68136); профессиональный стандарт «Специалист по подбору персонала (рекрутер)» (утв. приказом Минтруда России от 09.10.2015 № 717н); профессиональный стандарт « Консультант в области управления персоналом» (утв. приказом Минтруда России от 04.04.2022 № 197н).</a:t>
            </a:r>
          </a:p>
        </p:txBody>
      </p:sp>
    </p:spTree>
    <p:extLst>
      <p:ext uri="{BB962C8B-B14F-4D97-AF65-F5344CB8AC3E}">
        <p14:creationId xmlns:p14="http://schemas.microsoft.com/office/powerpoint/2010/main" val="13229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68685" y="1129807"/>
            <a:ext cx="1001415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Для привлечения кандидатов компания может использовать ряд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источников набора персонала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которые подразделяются на внутренние и внешние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Поиск внутри организации дает возможность подобрать персонал на вакантные должности с наименьшими затратами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Внешними источниками подбора персонала являются: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сотрудники организации (перевод, повышение, кадровый резерв и т.д.);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сайты поиска работы: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hh.ru, superjob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др.;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собственные сайты компаний и база резюме;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социальные сети;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вузы, ссузы, другие учебные заведения и учебные центры (прелиминаринг);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взаимодействие с центром занятости;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конференции и ивенты;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СМИ;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6671" y="1410026"/>
            <a:ext cx="1001415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интернет;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аружная реклама;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адровые агентства, фриланс-рекрутеры, электронные площадки по подбору персонала.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Согласно п.3 ст.25 Закона от 19.04.1991 №1032-1 «О занятости населения в Российской Федерации» все работодатели должны ежемесячно извещат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ь службу занятости населения о вакансиях. Обязанность размещать их исключительно на портале «Работа в России» введена п.5 постановления Правительства РФ от 30.12.2021 №2576 «О порядке представления работодателями сведений и информации» и распространяется: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- на ИП и юрлиц со среднесписочной численностью работников за прошлый календарный год свыше 25 человек;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вновь созданные компании с численностью сотрудников свыше 25 человек;</a:t>
            </a:r>
          </a:p>
          <a:p>
            <a:pPr algn="ctr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3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7174" y="1398827"/>
            <a:ext cx="100141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органы государственной власти РФ;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органы государственной власти субъектов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РФ;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органы местного самоуправления;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осударственные и муниципальные учреждения, ГУПы, МУПы;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рганизации, в уставном капитале которых есть доля участия РФ, субъектов РФ или муниципального образования.</a:t>
            </a:r>
          </a:p>
          <a:p>
            <a:pPr algn="ctr">
              <a:lnSpc>
                <a:spcPct val="1500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Анализ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представленных внешних источников подбора персонала позволяет сделать вывод, что не существует одного оптимального источника, поэтому управление персоналом организации должно владеть всем набором приемов для привлечения кандидатов и использовать их в зависимости от конкретной задачи.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1419" y="1428324"/>
            <a:ext cx="10014154" cy="50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Подбор кандидатов на вакантные должности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происходит путем приема документов от всех кандидатов. На этапе подбора персонала при необходимости может осуществляться профессиональная ориентация.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Профессиональная ориентация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формирование у человека интереса к определенному виду трудовой деятельности, выбор наиболее целесообразной для данного человека профессии с учетом его психофизиологических характеристик, интересов, способностей, а также потребностей народного хозяйства в работниках соответствующих профессий. Профессиональная ориентация осуществляется путем ознакомления людей, особенно учащейся молодежи, со сферами деятельности, профессиями, организацией, условиями и профилем их работы.</a:t>
            </a:r>
          </a:p>
          <a:p>
            <a:pPr algn="just">
              <a:lnSpc>
                <a:spcPct val="1500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8180" y="1439523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современных условиях профориентация решает следующие задачи: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оказание помощи трудоспособному гражданину в выборе видов и форм профессиональной подготовки, в преодолении трудностей в профессиональном обучении;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профессиональное информирование, т.е. оказание помощи трудоспособному гражданину в выборе профессии, соответствующей его интересам и способностям;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психологическая поддержка, т.е. оказание помощи в решении личных и социальных проблем;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переориентация, т.е. оказание помощи трудоспособному человеку в выборе программы профессиональной переподготовки с учетом его профессионального опыта, стажа работы, состояния здоровья, профессиональных интересов и способностей.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5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5664" y="1410027"/>
            <a:ext cx="1001415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6. 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Отбор кандидатов в соответствии с квалификационными требованиями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предполагает следующие этапы: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первичные знакомства с претендентами (прием документов, краткая беседа);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анализ представленных документов;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сбор информации о кандидатах (характеристика с предыдущего места работы по телефону, письменные рекомендации и т.п.);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сопоставление фактических качеств претендентов с квалификационными требованиями к вакантной должности;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проведение собеседования (интервью) с лучшими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кандидатами;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сравнение кандидатов на одни должности и выбор (совместно с линейным руководителем) наиболее подходящих.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2426" y="1321537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Согласно ст. 65 ТК РФ работник при приеме на работу предъявляет следующие документы: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1) паспорт или иной документ, удостоверяющий личность;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2) трудовую книжку;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3) страховое свидетельство государственного пенсионного страхования.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Кроме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того, военнообязанные лица и лица, подлежащие призыву на военную службу, обязаны предъявить документы воинского учета.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Если работа требует от работника определенных специальных знаний, специальной подготовки, то предъявляются также документы об образовании, о квалификации или наличии специальных знаний.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2426" y="1336285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случаях если человек поступает на работу впервые, то трудовая книжка и свидетельство государственного пенсионного страхования оформляются работодателем.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Подача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заявления о приеме на работу не предусмотрена ст. 65 ТК РФ, хотя на практике во многих организациях этот порядок существует. Заявление само по себе не влечет никаких правовых последствий, поэтому в данном вопросе следует исходить из сложившейся в организации практики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Для ряда случаев с учетом специфики работы может быть предусмотрена обязанность предъявления иных документов, не указанных в ст. 65 ТК РФ (например, медицинского заключения о состоянии здоровья или справки из налоговых органов о доходах).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9" y="1542763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Процедуру подбора и отбора персонала в организации целесообразно иметь в виде Положения о наборе персонала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7. 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Тестирование кандидатов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на вакантные должности помогает определить профпригодность и потенциал кандидата к выполнению конкретных задач. Не все организации проводят тестирование кандидатов на вакантные должности, так как надежность тестов составляет менее 50%. Тестирование может проводиться как в письменной форме, так и по телефону, в процессе личного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общения. Тестирование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имеет несколько типов (табл. 1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7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6670" y="2008319"/>
            <a:ext cx="100141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Подбор персонала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система целенаправленных действий по определению необходимого персонала, привлечению на работу кандидатов, обладающих качествами, необходимыми для достижения целей, поставленных организацией.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Отбор персонала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этап, заключающийся в оценке кандидатов, проводимой различными методами, в принятии решения о наиболее подходящем кандидате с последующим предложением ему занять вакантное место.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94942" y="1129807"/>
            <a:ext cx="10014154" cy="142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Типы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тестирований</a:t>
            </a:r>
          </a:p>
          <a:p>
            <a:pPr algn="ctr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88578"/>
              </p:ext>
            </p:extLst>
          </p:nvPr>
        </p:nvGraphicFramePr>
        <p:xfrm>
          <a:off x="929146" y="1840449"/>
          <a:ext cx="10353370" cy="4603548"/>
        </p:xfrm>
        <a:graphic>
          <a:graphicData uri="http://schemas.openxmlformats.org/drawingml/2006/table">
            <a:tbl>
              <a:tblPr/>
              <a:tblGrid>
                <a:gridCol w="5176685">
                  <a:extLst>
                    <a:ext uri="{9D8B030D-6E8A-4147-A177-3AD203B41FA5}">
                      <a16:colId xmlns:a16="http://schemas.microsoft.com/office/drawing/2014/main" val="3092715182"/>
                    </a:ext>
                  </a:extLst>
                </a:gridCol>
                <a:gridCol w="5176685">
                  <a:extLst>
                    <a:ext uri="{9D8B030D-6E8A-4147-A177-3AD203B41FA5}">
                      <a16:colId xmlns:a16="http://schemas.microsoft.com/office/drawing/2014/main" val="39776679"/>
                    </a:ext>
                  </a:extLst>
                </a:gridCol>
              </a:tblGrid>
              <a:tr h="384684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Типы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Содержание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283664"/>
                  </a:ext>
                </a:extLst>
              </a:tr>
              <a:tr h="61171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Когнитивный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Определяет способности кандидата к обучению, анализу и самостоятельному решению задач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934728"/>
                  </a:ext>
                </a:extLst>
              </a:tr>
              <a:tr h="129278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Профессиональный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Помогает оценить потенциальную результативность работы, мотивирующие факторы, лидерские качества и навыки межличностного общения. Тестирование может также выявить степень интереса к работе и ценностные установки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098799"/>
                  </a:ext>
                </a:extLst>
              </a:tr>
              <a:tr h="611710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Личностный (психологический)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Позволяет спрогнозировать, как кандидат будет себя вести при решении рабочих задач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696877"/>
                  </a:ext>
                </a:extLst>
              </a:tr>
              <a:tr h="611710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Специализированный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Оценивает конкретные профессиональные навыки, которые необходимы для данной вакансии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3682"/>
                  </a:ext>
                </a:extLst>
              </a:tr>
              <a:tr h="83873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Проверка физической формы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Если должность подразумевает особые требования к здоровью, а также проверка на алкогольную и наркотическую зависимость</a:t>
                      </a:r>
                    </a:p>
                  </a:txBody>
                  <a:tcPr marL="78829" marR="78829" marT="78829" marB="788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9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04659" y="1584115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8. 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Прохождение медицинского осмотра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для приема в некоторые организации (общепит, торговля) требуется в обязательном порядке.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9. 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Прием на работу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завершающий этап процедуры подбора и отбора персонала. На этом этапе проводится заключительное собеседование с линейным руководителем, который с помощью специалиста по персоналу и штатного психолога на основе сопоставления различных кандидатов выбирает наиболее подходящего из них.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 согласии сторон происходит заключение трудового договора и назначение на должность.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1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97428" y="1221982"/>
            <a:ext cx="109154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Процедура подбора и отбора персонала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Функция подбора и отбора персонала выделяется всеми руководителями организаций как основная. Процедура подбора и отбора персонала состоит из нескольких стадий (рис. 1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8" name="Picture 4" descr="Стадии процедуры подбора и отбора персонал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630" y="2392680"/>
            <a:ext cx="4302544" cy="428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7173" y="1418383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Рассмотрим каждую из стадий процедуры подбора и отбора персонала.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Потребности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от руководителей линейных подразделений в персонале поступают в кадровую службу путем подачи заявки. Полученные от линейных руководителей заявки могут содержать особые требования к кандидатам, которые не содержатся в должностной инструкции.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Определение требований к вакантной должности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является обязательным условием серьезного отбора. Наиболее распространенная форма – подготовка должностной инструкции. В организациях должностная инструкция подготавливается управлением персонала совместно с руководителем подразделения, в котором существует вакантная должность.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9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7173" y="1624861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Основное содержание должностной инструкции – квалификационные требования, функции, права и обязанности работника. Правильно определить суть работы и разработать квалификационные требования к сотрудникам – это значит создать объективные предпосылки для успешной деятельности всей организации. Все функции управления персоналом так или иначе связаны с использованием квалификационных требований к сотрудникам. Они ложатся в основу принятия любых кадровых решений и таких процедур, как отбор, аттестация, служебные перемещения, увольнение, повышение квалификации. Квалификационные требования формируют рабочее поведение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39478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923" y="1514838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Процесс разработки квалификационных требований предполагает конкретизацию того, что составляет суть деятельности сотрудника на определенной должности. Для этого необходимо провести анализ работы с использованием различных методов – наблюдение, фотография рабочего дня, хронометраж рабочего дня, интервью, опросы. Результатом анализа работы будет описание работы с ее специфическими особенностями. Квалификационные требования следует пересматривать по мере необходимости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результате глобальных процессов меняется мир рынка труда, мир работы. Познакомит с перспективными профессиями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«Атлас новых профессий».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6168" y="1154083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Атлас новых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(АНП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 – мультимедийное и книжное издание на основе разработки экспертной группы Агентства стратегических инициатив, Московской школы управления «Сколково» при участии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Минобрнауки России, Минпромторга России, Минтранса России,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WorldSkills Russia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Минтруда России и др. Атлас дает возможность понять устройство рынка труда и происходящие на нем изменения. В нем представлены возможные профессии, которые возникают в ближайшей и отдаленной перспективе в различных сферах деятельности: медицине, финансовом секторе, безопасности, экологии, промышленности, индустрии моды и др.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923" y="1573832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Предлагаемая типология специалистов в области образования «Атласа новых профессий» определяет вектор развития подготовки будущих работников образования: модератор; разработчик образовательных траекторий; организатор проектного обучения; координатор образовательной онлайн-платформы; ментор стартапов; разработчик инструментов обучения состояния сознания и др.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Следовательно, специалистам по управлению персоналом уже сейчас необходимо сделать ориентир на формирование новых должностей, а затем и вакансий в соответствии с предложениями АНП, а учебным заведениям – определиться с запросами рынка труда и начать подготовку специалистов.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923" y="1278864"/>
            <a:ext cx="1001415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 1 июля 2016 года Трудовой Кодекс РФ (ТК РФ) ввел в действие профессиональные стандарты.  В настоящее время работа продолжается.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Профстандарт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это характеристика квалификации, необходимой работнику, чтобы вести определенный вид профессиональной деятельности (ст.195.1 ТК РФ).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Профстандарт поможет работодателю: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формировать кадровую политику, требования к соискателям и работникам;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оставить штатное расписание;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азработать должностные инструкции;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рганизовать обучение работников;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твердить порядок аттестации и присвоение тарифных разрядов;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аписать четкие должностные инструкции.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Для привлечения кандидатов компания может использовать ряд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источников набора персонала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которые подразделяются на внутренние и внешние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Поиск внутри организации дает возможность подобрать персонал на вакантные должности с наименьшими затратами.</a:t>
            </a:r>
          </a:p>
        </p:txBody>
      </p:sp>
    </p:spTree>
    <p:extLst>
      <p:ext uri="{BB962C8B-B14F-4D97-AF65-F5344CB8AC3E}">
        <p14:creationId xmlns:p14="http://schemas.microsoft.com/office/powerpoint/2010/main" val="5454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1266</Words>
  <Application>Microsoft Office PowerPoint</Application>
  <PresentationFormat>Широкоэкранный</PresentationFormat>
  <Paragraphs>105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145</cp:revision>
  <dcterms:created xsi:type="dcterms:W3CDTF">2021-11-29T13:06:40Z</dcterms:created>
  <dcterms:modified xsi:type="dcterms:W3CDTF">2025-04-29T20:30:53Z</dcterms:modified>
</cp:coreProperties>
</file>