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2" r:id="rId1"/>
  </p:sldMasterIdLst>
  <p:sldIdLst>
    <p:sldId id="256" r:id="rId2"/>
    <p:sldId id="257" r:id="rId3"/>
    <p:sldId id="259" r:id="rId4"/>
    <p:sldId id="262" r:id="rId5"/>
    <p:sldId id="258" r:id="rId6"/>
    <p:sldId id="263" r:id="rId7"/>
    <p:sldId id="260" r:id="rId8"/>
    <p:sldId id="261" r:id="rId9"/>
    <p:sldId id="264" r:id="rId10"/>
    <p:sldId id="280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713" autoAdjust="0"/>
  </p:normalViewPr>
  <p:slideViewPr>
    <p:cSldViewPr>
      <p:cViewPr varScale="1">
        <p:scale>
          <a:sx n="106" d="100"/>
          <a:sy n="106" d="100"/>
        </p:scale>
        <p:origin x="138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77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D314D-80FF-4ACC-9454-827BC7AA0123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81C27-D33A-407B-A570-8BA1312200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D314D-80FF-4ACC-9454-827BC7AA0123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81C27-D33A-407B-A570-8BA1312200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D314D-80FF-4ACC-9454-827BC7AA0123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81C27-D33A-407B-A570-8BA1312200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D314D-80FF-4ACC-9454-827BC7AA0123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81C27-D33A-407B-A570-8BA1312200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D314D-80FF-4ACC-9454-827BC7AA0123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81C27-D33A-407B-A570-8BA1312200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D314D-80FF-4ACC-9454-827BC7AA0123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81C27-D33A-407B-A570-8BA1312200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D314D-80FF-4ACC-9454-827BC7AA0123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81C27-D33A-407B-A570-8BA1312200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D314D-80FF-4ACC-9454-827BC7AA0123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81C27-D33A-407B-A570-8BA1312200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D314D-80FF-4ACC-9454-827BC7AA0123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81C27-D33A-407B-A570-8BA1312200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D314D-80FF-4ACC-9454-827BC7AA0123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81C27-D33A-407B-A570-8BA1312200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D314D-80FF-4ACC-9454-827BC7AA0123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4881C27-D33A-407B-A570-8BA13122005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04D314D-80FF-4ACC-9454-827BC7AA0123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4881C27-D33A-407B-A570-8BA13122005F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Исследования в маркетинге персонала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4308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dirty="0" smtClean="0"/>
              <a:t>Маркетинг персонала - в широком смысле - философия и стратегия управления человеческими ресурсами. При этом персонал рассматривается в качестве внешних и внутренних клиентов фирмы.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</a:t>
            </a:r>
            <a:r>
              <a:rPr lang="ru-RU" dirty="0" smtClean="0"/>
              <a:t>Виды маркетинга: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   </a:t>
            </a:r>
            <a:r>
              <a:rPr lang="ru-RU" dirty="0" smtClean="0"/>
              <a:t>Стратегический</a:t>
            </a:r>
            <a:r>
              <a:rPr lang="en-US" dirty="0" smtClean="0"/>
              <a:t>        </a:t>
            </a:r>
            <a:r>
              <a:rPr lang="ru-RU" dirty="0" smtClean="0"/>
              <a:t>Операционный маркетинг</a:t>
            </a:r>
            <a:r>
              <a:rPr lang="en-US" dirty="0" smtClean="0"/>
              <a:t>                    </a:t>
            </a:r>
            <a:r>
              <a:rPr lang="ru-RU" dirty="0" smtClean="0"/>
              <a:t>маркетинг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2800" dirty="0" smtClean="0"/>
              <a:t>		</a:t>
            </a:r>
            <a:r>
              <a:rPr lang="ru-RU" dirty="0" smtClean="0">
                <a:solidFill>
                  <a:schemeClr val="accent1"/>
                </a:solidFill>
              </a:rPr>
              <a:t>Существует 2 подхода к определении</a:t>
            </a:r>
            <a:r>
              <a:rPr lang="en-US" dirty="0" smtClean="0">
                <a:solidFill>
                  <a:schemeClr val="accent1"/>
                </a:solidFill>
              </a:rPr>
              <a:t> 			</a:t>
            </a:r>
            <a:r>
              <a:rPr lang="ru-RU" dirty="0" smtClean="0">
                <a:solidFill>
                  <a:schemeClr val="accent1"/>
                </a:solidFill>
              </a:rPr>
              <a:t>маркетинга персонала:</a:t>
            </a:r>
          </a:p>
          <a:p>
            <a:pPr>
              <a:buNone/>
            </a:pPr>
            <a:r>
              <a:rPr lang="ru-RU" sz="2800" dirty="0" smtClean="0"/>
              <a:t>Рыночный подход </a:t>
            </a:r>
            <a:r>
              <a:rPr lang="en-US" sz="2800" dirty="0" smtClean="0"/>
              <a:t>           </a:t>
            </a:r>
            <a:r>
              <a:rPr lang="ru-RU" sz="2800" dirty="0" smtClean="0"/>
              <a:t>Рыночный подход </a:t>
            </a: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		</a:t>
            </a:r>
            <a:r>
              <a:rPr lang="ru-RU" sz="2800" dirty="0" smtClean="0"/>
              <a:t>(Я. </a:t>
            </a:r>
            <a:r>
              <a:rPr lang="ru-RU" sz="2800" dirty="0" err="1" smtClean="0"/>
              <a:t>Кибанов</a:t>
            </a:r>
            <a:r>
              <a:rPr lang="ru-RU" sz="2800" dirty="0" smtClean="0"/>
              <a:t>).</a:t>
            </a:r>
            <a:r>
              <a:rPr lang="en-US" sz="2800" dirty="0" smtClean="0"/>
              <a:t> 			</a:t>
            </a:r>
            <a:r>
              <a:rPr lang="ru-RU" sz="2800" dirty="0" smtClean="0"/>
              <a:t>(Я. </a:t>
            </a:r>
            <a:r>
              <a:rPr lang="ru-RU" sz="2800" dirty="0" err="1" smtClean="0"/>
              <a:t>Кибанов</a:t>
            </a:r>
            <a:r>
              <a:rPr lang="ru-RU" sz="2800" dirty="0" smtClean="0"/>
              <a:t>).</a:t>
            </a: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						</a:t>
            </a:r>
            <a:endParaRPr lang="ru-RU" sz="2800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Рынок труда и организация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Современный рынок труда требует от работодателя организации взаимодействия с ним:</a:t>
            </a:r>
          </a:p>
          <a:p>
            <a:r>
              <a:rPr lang="ru-RU" sz="2400" dirty="0" smtClean="0"/>
              <a:t>1) потенциальные работники, осуществляющие поиск рабочего места;</a:t>
            </a:r>
          </a:p>
          <a:p>
            <a:r>
              <a:rPr lang="ru-RU" sz="2400" dirty="0" smtClean="0"/>
              <a:t>2) подходы, взаимодействующие с персоналом организации и оценивающие его труд;</a:t>
            </a:r>
          </a:p>
          <a:p>
            <a:r>
              <a:rPr lang="ru-RU" sz="2400" dirty="0" smtClean="0"/>
              <a:t>3) организация, осуществляющая профессиональную подготовку персонала;</a:t>
            </a:r>
          </a:p>
          <a:p>
            <a:r>
              <a:rPr lang="ru-RU" sz="2400" dirty="0" smtClean="0"/>
              <a:t>4) государство и его представители;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5) организация посредников, представляющий персонал;</a:t>
            </a:r>
          </a:p>
          <a:p>
            <a:r>
              <a:rPr lang="ru-RU" dirty="0" smtClean="0"/>
              <a:t>6) организация, занимающаяся информационной поддержкой рынка труда;</a:t>
            </a:r>
          </a:p>
          <a:p>
            <a:r>
              <a:rPr lang="ru-RU" dirty="0" smtClean="0"/>
              <a:t>7) маркетинговые фирмы, проводящие исследования на рынке труда;</a:t>
            </a:r>
          </a:p>
          <a:p>
            <a:r>
              <a:rPr lang="ru-RU" dirty="0" smtClean="0"/>
              <a:t>8) организация конкурентов.</a:t>
            </a:r>
          </a:p>
          <a:p>
            <a:r>
              <a:rPr lang="ru-RU" dirty="0" smtClean="0"/>
              <a:t>Можно сказать, что маркетинг персонала – это деятельность, ориентированная на потребности рынка труда работодателя и работника на основе договорных отношений.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Потребности в персонале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Целью маркетинга персонала является – определение долгосрочной потребности персоналу работодателя и её удовлетворение с помощью маркетинговых инструментов.</a:t>
            </a:r>
          </a:p>
          <a:p>
            <a:endParaRPr lang="ru-RU" dirty="0" smtClean="0"/>
          </a:p>
          <a:p>
            <a:r>
              <a:rPr lang="ru-RU" dirty="0" smtClean="0"/>
              <a:t>Маркетинговая деятельность в области персонала представляет собой комплекс взаимосвязанных этапов ( см. схему. ). Общая методология маркетинга персонала базируется на основных положениях теории «производственного» маркетинга.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Маркетинговой деятельности в области персонала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1800" dirty="0" smtClean="0"/>
              <a:t>Исходную информацию для определения направлений маркетинговой деятельности, формирования плана маркетинга персонала и мероприятий по его реализации дает анализ внешних и внутренних факторов. </a:t>
            </a:r>
          </a:p>
          <a:p>
            <a:r>
              <a:rPr lang="ru-RU" sz="1800" dirty="0" smtClean="0"/>
              <a:t>Под внешними факторами понимаются условия, которые организация как субъект управления, как правило, не может изменить, но должна учитывать для правильного определения качественной и количественной потребности в персонале и оптимальных источников покрытия этой потребности. Учет внешней среды позволяет избежать крупных ошибок при отработке направлений маркетинговой деятельности. </a:t>
            </a:r>
          </a:p>
          <a:p>
            <a:r>
              <a:rPr lang="ru-RU" sz="1800" dirty="0" smtClean="0"/>
              <a:t>Под внутренними подразумевают факторы, которые в значительной степени поддаются управляющему воздействию со стороны организации. Полный и точный учет всех внешних и внутренних факторов определяет уровень и особенности реализации основных направлений маркетинговой деятельности в области персонала.</a:t>
            </a: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 smtClean="0"/>
              <a:t>Потребности в персонале	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1600" dirty="0" smtClean="0"/>
              <a:t>Одном  из важнейших направлений маркетинга персонала, позволяющем установить на заданный период времени качественный и количественный состав персонала.</a:t>
            </a:r>
          </a:p>
          <a:p>
            <a:r>
              <a:rPr lang="ru-RU" sz="1600" dirty="0" smtClean="0"/>
              <a:t>Качественную и количественную потребность в персонале рассчитывают в единстве и взаимосвязи.</a:t>
            </a:r>
          </a:p>
          <a:p>
            <a:r>
              <a:rPr lang="ru-RU" sz="1600" dirty="0" smtClean="0"/>
              <a:t>Качественная потребность , т. е. потребность по категориям, профессиям, специальностям, уровню квалификационных требований к персоналу, рассчитывается на основе: профессионально-квалификационного деления работ, зафиксированных в производственно-технологической документации на рабочий процесс; требований к должностям и рабочим местам, закрепленным в должностных и рабочих инструкциях, описаниях рабочих мест; штатного расписания организации и ее подразделений, где фиксируется состав должностей и рабочих мест; документации, регламентирующей различные организационно-управленческие процессы с выделением требований по профессионально-квалификационному составу исполнителей.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sz="3200" dirty="0" smtClean="0"/>
              <a:t>Качественная потребность в специалистах и руководителях может быть определена путем последовательной разработки следующих организационных документов: система целей как основа организационной структуры управления.</a:t>
            </a:r>
          </a:p>
          <a:p>
            <a:r>
              <a:rPr lang="ru-RU" sz="3200" dirty="0" smtClean="0"/>
              <a:t>Общая организационная структура, а также организационные структуры подразделений; штатное расписание; должностные инструкции и описания рабочих мест.</a:t>
            </a:r>
          </a:p>
          <a:p>
            <a:r>
              <a:rPr lang="ru-RU" sz="3200" dirty="0" smtClean="0"/>
              <a:t>Для определения общей потребности в персонале суммируется количественная потребность по отдельным качественным критериям. Расчет качественной потребности по профессиям и специальностям сопровождается одновременным расчетом количества персонала по каждому критерию качественной потребности.</a:t>
            </a:r>
          </a:p>
          <a:p>
            <a:endParaRPr lang="ru-RU" sz="32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sz="2800" dirty="0" smtClean="0"/>
              <a:t>Задача определения количественной потребности в персонале сводится к выбору метода расчета численности сотрудников, установлению исходных данных для расчета и непосредственному расчету необходимой численности работников на определенный временной период.</a:t>
            </a:r>
          </a:p>
          <a:p>
            <a:r>
              <a:rPr lang="ru-RU" sz="2800" dirty="0" smtClean="0"/>
              <a:t>Следует отметить, что принципиальных различий в подходах к определению численности персонала, принятых в отечественной и зарубежной практике, не наблюдается. Выделяют несколько основных методов расчета количественной потребности в персонале.</a:t>
            </a:r>
          </a:p>
          <a:p>
            <a:r>
              <a:rPr lang="ru-RU" sz="2800" dirty="0" smtClean="0"/>
              <a:t>Метод, основанный на использовании данных о времени трудового процесса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4900" dirty="0" smtClean="0"/>
              <a:t>	Расчет численности рабочих </a:t>
            </a:r>
            <a:r>
              <a:rPr lang="ru-RU" dirty="0" smtClean="0"/>
              <a:t>									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Данные о времени трудового процесса позволяют рассчитать численность рабочих, количество которых определяется непосредственно его трудоемкостью. Для расчета численности рабочих используют следующую типовую зависимость:</a:t>
            </a:r>
            <a:endParaRPr lang="en-US" dirty="0" smtClean="0"/>
          </a:p>
          <a:p>
            <a:endParaRPr lang="ru-RU" dirty="0"/>
          </a:p>
        </p:txBody>
      </p:sp>
      <p:pic>
        <p:nvPicPr>
          <p:cNvPr id="1026" name="Picture 2" descr="C:\Users\Вми\Desktop\OPD.R.02_MARKETING_PERSONALA.pdf - Adobe Reader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4293096"/>
            <a:ext cx="4536504" cy="8400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Содержание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8358" indent="-514350" algn="just">
              <a:buFont typeface="+mj-lt"/>
              <a:buAutoNum type="arabicPeriod"/>
            </a:pPr>
            <a:r>
              <a:rPr lang="ru-RU" dirty="0" smtClean="0"/>
              <a:t>Сущность и направления исследования рынка труда</a:t>
            </a:r>
          </a:p>
          <a:p>
            <a:pPr marL="578358" indent="-514350" algn="just">
              <a:buFont typeface="+mj-lt"/>
              <a:buAutoNum type="arabicPeriod"/>
            </a:pPr>
            <a:r>
              <a:rPr lang="ru-RU" dirty="0" smtClean="0"/>
              <a:t>Анализ отечественной и зарубежной научной концепции маркетинга персонала</a:t>
            </a:r>
          </a:p>
          <a:p>
            <a:pPr marL="578358" indent="-514350" algn="just">
              <a:buFont typeface="+mj-lt"/>
              <a:buAutoNum type="arabicPeriod"/>
            </a:pPr>
            <a:r>
              <a:rPr lang="ru-RU" dirty="0" smtClean="0"/>
              <a:t>Совершенствование системы управления персонала организации в процессе реализации маркетинга персонала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0094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где  Т </a:t>
            </a:r>
            <a:r>
              <a:rPr lang="ru-RU" dirty="0" err="1" smtClean="0"/>
              <a:t>н</a:t>
            </a:r>
            <a:r>
              <a:rPr lang="ru-RU" dirty="0" smtClean="0"/>
              <a:t> — время, необходимое для выполнения заданной программы;</a:t>
            </a:r>
          </a:p>
          <a:p>
            <a:r>
              <a:rPr lang="ru-RU" dirty="0" smtClean="0"/>
              <a:t>        Ф </a:t>
            </a:r>
            <a:r>
              <a:rPr lang="ru-RU" dirty="0" err="1" smtClean="0"/>
              <a:t>t</a:t>
            </a:r>
            <a:r>
              <a:rPr lang="ru-RU" dirty="0" smtClean="0"/>
              <a:t> — нормативный (полезный) фонд рабочего времени одного работника; </a:t>
            </a:r>
          </a:p>
          <a:p>
            <a:r>
              <a:rPr lang="ru-RU" dirty="0" smtClean="0"/>
              <a:t>        </a:t>
            </a:r>
            <a:r>
              <a:rPr lang="ru-RU" dirty="0" err="1" smtClean="0"/>
              <a:t>Кп</a:t>
            </a:r>
            <a:r>
              <a:rPr lang="ru-RU" dirty="0" smtClean="0"/>
              <a:t> — коэффициент пересчета явочной численности в списочную (в нашем случае равен 1,1).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		В свою очередь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ru-RU" dirty="0" smtClean="0"/>
              <a:t>где </a:t>
            </a:r>
            <a:r>
              <a:rPr lang="ru-RU" dirty="0" err="1" smtClean="0"/>
              <a:t>n</a:t>
            </a:r>
            <a:r>
              <a:rPr lang="ru-RU" dirty="0" smtClean="0"/>
              <a:t> - количество номенклатурных позиций изделий в производственной программе; </a:t>
            </a:r>
          </a:p>
          <a:p>
            <a:pPr>
              <a:buNone/>
            </a:pPr>
            <a:r>
              <a:rPr lang="ru-RU" dirty="0" smtClean="0"/>
              <a:t>       </a:t>
            </a:r>
            <a:r>
              <a:rPr lang="ru-RU" dirty="0" err="1" smtClean="0"/>
              <a:t>Nі</a:t>
            </a:r>
            <a:r>
              <a:rPr lang="ru-RU" dirty="0" smtClean="0"/>
              <a:t> - количество изделий;</a:t>
            </a:r>
          </a:p>
          <a:p>
            <a:pPr>
              <a:buNone/>
            </a:pPr>
            <a:r>
              <a:rPr lang="ru-RU" dirty="0" smtClean="0"/>
              <a:t>        </a:t>
            </a:r>
            <a:r>
              <a:rPr lang="ru-RU" dirty="0" err="1" smtClean="0"/>
              <a:t>i</a:t>
            </a:r>
            <a:r>
              <a:rPr lang="ru-RU" dirty="0" smtClean="0"/>
              <a:t> -</a:t>
            </a:r>
            <a:r>
              <a:rPr lang="ru-RU" dirty="0" err="1" smtClean="0"/>
              <a:t>й</a:t>
            </a:r>
            <a:r>
              <a:rPr lang="ru-RU" dirty="0" smtClean="0"/>
              <a:t> номенклатурной позиции;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</a:t>
            </a:r>
            <a:r>
              <a:rPr lang="ru-RU" dirty="0" err="1" smtClean="0"/>
              <a:t>Ті</a:t>
            </a:r>
            <a:r>
              <a:rPr lang="ru-RU" dirty="0" smtClean="0"/>
              <a:t> </a:t>
            </a:r>
            <a:r>
              <a:rPr lang="en-US" dirty="0" smtClean="0"/>
              <a:t>-</a:t>
            </a:r>
            <a:r>
              <a:rPr lang="ru-RU" dirty="0" smtClean="0"/>
              <a:t> время выполнения процесса (части процесса) по изготовлению изделия </a:t>
            </a:r>
            <a:r>
              <a:rPr lang="ru-RU" dirty="0" err="1" smtClean="0"/>
              <a:t>i</a:t>
            </a:r>
            <a:r>
              <a:rPr lang="ru-RU" dirty="0" smtClean="0"/>
              <a:t> -</a:t>
            </a:r>
            <a:r>
              <a:rPr lang="ru-RU" dirty="0" err="1" smtClean="0"/>
              <a:t>й</a:t>
            </a:r>
            <a:r>
              <a:rPr lang="ru-RU" dirty="0" smtClean="0"/>
              <a:t> номенклатурной позиции;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</a:t>
            </a:r>
            <a:r>
              <a:rPr lang="ru-RU" dirty="0" smtClean="0"/>
              <a:t>Т </a:t>
            </a:r>
            <a:r>
              <a:rPr lang="ru-RU" dirty="0" err="1" smtClean="0"/>
              <a:t>н.пр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en-US" dirty="0" smtClean="0"/>
              <a:t>-</a:t>
            </a:r>
            <a:r>
              <a:rPr lang="ru-RU" dirty="0" smtClean="0"/>
              <a:t> время, необходимое для изменения величины незавершенного производства в соответствии с производственным циклом изделий </a:t>
            </a:r>
            <a:r>
              <a:rPr lang="ru-RU" dirty="0" err="1" smtClean="0"/>
              <a:t>i</a:t>
            </a:r>
            <a:r>
              <a:rPr lang="ru-RU" dirty="0" smtClean="0"/>
              <a:t> -</a:t>
            </a:r>
            <a:r>
              <a:rPr lang="ru-RU" dirty="0" err="1" smtClean="0"/>
              <a:t>й</a:t>
            </a:r>
            <a:r>
              <a:rPr lang="ru-RU" dirty="0" smtClean="0"/>
              <a:t> номенклатурной позиции;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</a:t>
            </a:r>
            <a:endParaRPr lang="ru-RU" dirty="0"/>
          </a:p>
        </p:txBody>
      </p:sp>
      <p:pic>
        <p:nvPicPr>
          <p:cNvPr id="2050" name="Picture 2" descr="C:\Users\Вми\Desktop\Папка Ирины\ап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2060848"/>
            <a:ext cx="2621091" cy="8264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err="1" smtClean="0"/>
              <a:t>Kв</a:t>
            </a:r>
            <a:r>
              <a:rPr lang="ru-RU" dirty="0" smtClean="0"/>
              <a:t> </a:t>
            </a:r>
            <a:r>
              <a:rPr lang="en-US" dirty="0" smtClean="0"/>
              <a:t>-</a:t>
            </a:r>
            <a:r>
              <a:rPr lang="ru-RU" dirty="0" smtClean="0"/>
              <a:t> коэффициент выполнения норм времени (в зарубежной литературе </a:t>
            </a:r>
            <a:r>
              <a:rPr lang="en-US" dirty="0" smtClean="0"/>
              <a:t>-</a:t>
            </a:r>
            <a:r>
              <a:rPr lang="ru-RU" dirty="0" smtClean="0"/>
              <a:t> уровень производительности, уровень использования времени), который, в свою очередь, находят по формуле: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3074" name="Picture 2" descr="C:\Users\Вми\Desktop\о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4293096"/>
            <a:ext cx="5976664" cy="5781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Количество рабочих мест может быть определено дифференцированно по профессиональным видам работ, по квалификационной сложности работ при соответствующем выделении исходных данных о времени изготовления изделия в соответствии с качественными параметрами потребности в персонале.</a:t>
            </a:r>
          </a:p>
          <a:p>
            <a:r>
              <a:rPr lang="ru-RU" dirty="0" smtClean="0"/>
              <a:t>В ходе расчетов используют такой показатель, как нормативный (полезный) фонд рабочего времени, разрабатываемый Министерством труда и социальной политики Украины. В случае, когда режим работы на предприятии отличается от разработанного министерством, предприятие самостоятельно рассчитывает фонд рабочего времени на основе баланса рабочего времени одного работника.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700" dirty="0" smtClean="0"/>
              <a:t/>
            </a:r>
            <a:br>
              <a:rPr lang="en-US" sz="2700" dirty="0" smtClean="0"/>
            </a:br>
            <a:r>
              <a:rPr lang="en-US" sz="2700" dirty="0" smtClean="0"/>
              <a:t>									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en-US" sz="2700" dirty="0" smtClean="0"/>
              <a:t>																											</a:t>
            </a:r>
            <a:r>
              <a:rPr lang="ru-RU" sz="3600" dirty="0" smtClean="0"/>
              <a:t>Совершенствование системы управления персонала организации в процессе реализации маркетинга персонала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en-US" sz="2700" dirty="0" smtClean="0"/>
              <a:t>							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pic>
        <p:nvPicPr>
          <p:cNvPr id="4098" name="Picture 2" descr="C:\Users\Вми\Desktop\depositphotos_13383849-Abstract-scheme-of-social-networ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1916832"/>
            <a:ext cx="4464496" cy="44644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Основными направлениями маркетинга персонала являются:</a:t>
            </a:r>
            <a:endParaRPr lang="en-US" dirty="0" smtClean="0"/>
          </a:p>
          <a:p>
            <a:r>
              <a:rPr lang="ru-RU" dirty="0" smtClean="0"/>
              <a:t> разработка требований к персоналу; </a:t>
            </a:r>
            <a:endParaRPr lang="en-US" dirty="0" smtClean="0"/>
          </a:p>
          <a:p>
            <a:r>
              <a:rPr lang="ru-RU" dirty="0" smtClean="0"/>
              <a:t>определение потребности в персонале;</a:t>
            </a:r>
            <a:endParaRPr lang="en-US" dirty="0" smtClean="0"/>
          </a:p>
          <a:p>
            <a:r>
              <a:rPr lang="ru-RU" dirty="0" smtClean="0"/>
              <a:t> расчет затрат на приобретение и дальнейшее использование персонала;</a:t>
            </a:r>
            <a:endParaRPr lang="en-US" dirty="0" smtClean="0"/>
          </a:p>
          <a:p>
            <a:r>
              <a:rPr lang="ru-RU" dirty="0" smtClean="0"/>
              <a:t> выбор путей покрытия потребности в персонале.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Сущность и направления исследования рынка труда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endParaRPr lang="ru-RU" i="1" dirty="0" smtClean="0"/>
          </a:p>
          <a:p>
            <a:pPr algn="just"/>
            <a:endParaRPr lang="ru-RU" dirty="0"/>
          </a:p>
        </p:txBody>
      </p:sp>
      <p:pic>
        <p:nvPicPr>
          <p:cNvPr id="4" name="Рисунок 3" descr="012614_2239_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35696" y="1772816"/>
            <a:ext cx="5472608" cy="4883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1417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sz="2800" i="1" dirty="0" smtClean="0"/>
              <a:t>Рынок труда – это такой рынок, где труд обменивается на заработную плату. Также его можно охарактеризовать как место, где обычно происходит встреча соискателя, занятого поиском работы, с работодателем, который в свою очередь ищет работника, чтобы заключить договор о найме.</a:t>
            </a:r>
          </a:p>
          <a:p>
            <a:pPr algn="just"/>
            <a:r>
              <a:rPr lang="ru-RU" sz="2800" dirty="0" smtClean="0"/>
              <a:t>Предмет изучения рынка труда - весь предназначенный к использованию потенциал рабочей силы. Этот потенциал охватывает как внешний рынок труда, так и уже имеющийся в наличии коллектив, т.е. внутренний рынок труда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Сущность и направления исследования рынка </a:t>
            </a:r>
            <a:r>
              <a:rPr lang="ru-RU" dirty="0" smtClean="0"/>
              <a:t>труда</a:t>
            </a:r>
            <a:endParaRPr lang="ru-RU" dirty="0"/>
          </a:p>
        </p:txBody>
      </p:sp>
      <p:pic>
        <p:nvPicPr>
          <p:cNvPr id="4" name="Содержимое 3" descr="imgre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376612" y="3172619"/>
            <a:ext cx="2390775" cy="1914525"/>
          </a:xfrm>
        </p:spPr>
      </p:pic>
    </p:spTree>
    <p:extLst>
      <p:ext uri="{BB962C8B-B14F-4D97-AF65-F5344CB8AC3E}">
        <p14:creationId xmlns:p14="http://schemas.microsoft.com/office/powerpoint/2010/main" val="21743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196752"/>
            <a:ext cx="8229600" cy="4389120"/>
          </a:xfrm>
        </p:spPr>
        <p:txBody>
          <a:bodyPr>
            <a:normAutofit/>
          </a:bodyPr>
          <a:lstStyle/>
          <a:p>
            <a:pPr algn="just"/>
            <a:r>
              <a:rPr lang="ru-RU" i="1" dirty="0" smtClean="0"/>
              <a:t>Маркетинговое исследование -</a:t>
            </a:r>
            <a:r>
              <a:rPr lang="ru-RU" dirty="0" smtClean="0"/>
              <a:t> любая исследовательская деятельность, обеспечивающая потребности маркетинга, то есть система сбора, обработки, сводки, анализа и прогнозирования данных, необходимых для конкретной маркетинговой деятельности.</a:t>
            </a:r>
          </a:p>
          <a:p>
            <a:pPr algn="just"/>
            <a:r>
              <a:rPr lang="ru-RU" i="1" dirty="0" smtClean="0"/>
              <a:t>Цель проведения подобного исследования</a:t>
            </a:r>
            <a:r>
              <a:rPr lang="ru-RU" dirty="0" smtClean="0"/>
              <a:t> - уменьшение неопределенности, сопутствующей принятию маркетинговых решений.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/>
              <a:t>Предмет изучения рынка труда - весь предназначенный к использованию потенциал рабочей силы. Этот потенциал охватывает как внешний рынок труда, так и уже имеющийся в наличии коллектив, т.е. внутренний рынок труда. Направления анализа внешнего рынка труда: структура рынка труда, в том числе секторная, региональная, возрастная, квалификационная, профессиональная; мобильность рабочей силы; источники покрытия потребности в персонале; пути покрытия потребности в персонале; поведение конкурентов на рынке труда; стоимость рабочей силы. Анализ указанных направлений позволяет установить количественное и качественное состояние таких параметров рынка труда, как спрос на персонал и предложение в области персонала. Исследование внутреннего рынка труда направлено на покрытие потребности в персонале за счет внутриорганизационных источников.</a:t>
            </a:r>
          </a:p>
        </p:txBody>
      </p:sp>
    </p:spTree>
    <p:extLst>
      <p:ext uri="{BB962C8B-B14F-4D97-AF65-F5344CB8AC3E}">
        <p14:creationId xmlns:p14="http://schemas.microsoft.com/office/powerpoint/2010/main" val="100381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389120"/>
          </a:xfrm>
        </p:spPr>
        <p:txBody>
          <a:bodyPr/>
          <a:lstStyle/>
          <a:p>
            <a:pPr algn="just"/>
            <a:r>
              <a:rPr lang="ru-RU" dirty="0"/>
              <a:t>Систематический мониторинг кадрового рынка позволяет составить общую картину рынка - соотношение спроса и предложения, реальных и ожидаемых зарплат, уровней занятости и оплаты труда в различных регионах, а также помогает оценить изменения и получить сравнительные данные.</a:t>
            </a:r>
          </a:p>
        </p:txBody>
      </p:sp>
    </p:spTree>
    <p:extLst>
      <p:ext uri="{BB962C8B-B14F-4D97-AF65-F5344CB8AC3E}">
        <p14:creationId xmlns:p14="http://schemas.microsoft.com/office/powerpoint/2010/main" val="3542394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368152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Анализ отечественной и зарубежной научной концепции маркетинга персонала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916832"/>
            <a:ext cx="8229600" cy="438912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pic>
        <p:nvPicPr>
          <p:cNvPr id="4" name="Picture 3" descr="C:\Users\Вми\Desktop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124744"/>
            <a:ext cx="7086048" cy="51723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194</TotalTime>
  <Words>1154</Words>
  <Application>Microsoft Office PowerPoint</Application>
  <PresentationFormat>Экран (4:3)</PresentationFormat>
  <Paragraphs>81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9" baseType="lpstr">
      <vt:lpstr>Calibri</vt:lpstr>
      <vt:lpstr>Constantia</vt:lpstr>
      <vt:lpstr>Wingdings 2</vt:lpstr>
      <vt:lpstr>Поток</vt:lpstr>
      <vt:lpstr>Исследования в маркетинге персонала</vt:lpstr>
      <vt:lpstr>Содержание</vt:lpstr>
      <vt:lpstr>Сущность и направления исследования рынка труда</vt:lpstr>
      <vt:lpstr>Презентация PowerPoint</vt:lpstr>
      <vt:lpstr>Сущность и направления исследования рынка труда</vt:lpstr>
      <vt:lpstr>Презентация PowerPoint</vt:lpstr>
      <vt:lpstr>Презентация PowerPoint</vt:lpstr>
      <vt:lpstr>Презентация PowerPoint</vt:lpstr>
      <vt:lpstr>Анализ отечественной и зарубежной научной концепции маркетинга персонала </vt:lpstr>
      <vt:lpstr>Презентация PowerPoint</vt:lpstr>
      <vt:lpstr>  Виды маркетинга:</vt:lpstr>
      <vt:lpstr>Рынок труда и организация </vt:lpstr>
      <vt:lpstr>Презентация PowerPoint</vt:lpstr>
      <vt:lpstr>Потребности в персонале</vt:lpstr>
      <vt:lpstr> Маркетинговой деятельности в области персонала </vt:lpstr>
      <vt:lpstr>Потребности в персонале </vt:lpstr>
      <vt:lpstr>Презентация PowerPoint</vt:lpstr>
      <vt:lpstr>Презентация PowerPoint</vt:lpstr>
      <vt:lpstr> Расчет численности рабочих          </vt:lpstr>
      <vt:lpstr>Презентация PowerPoint</vt:lpstr>
      <vt:lpstr>  В свою очередь</vt:lpstr>
      <vt:lpstr>Презентация PowerPoint</vt:lpstr>
      <vt:lpstr>Презентация PowerPoint</vt:lpstr>
      <vt:lpstr>                                      Совершенствование системы управления персонала организации в процессе реализации маркетинга персонала        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Исследования в маркетинге персонала</dc:title>
  <dc:creator>Xenia</dc:creator>
  <cp:lastModifiedBy>User</cp:lastModifiedBy>
  <cp:revision>19</cp:revision>
  <dcterms:created xsi:type="dcterms:W3CDTF">2015-12-09T09:43:55Z</dcterms:created>
  <dcterms:modified xsi:type="dcterms:W3CDTF">2025-11-24T11:40:43Z</dcterms:modified>
</cp:coreProperties>
</file>