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271"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37" autoAdjust="0"/>
  </p:normalViewPr>
  <p:slideViewPr>
    <p:cSldViewPr snapToGrid="0">
      <p:cViewPr varScale="1">
        <p:scale>
          <a:sx n="106" d="100"/>
          <a:sy n="106" d="100"/>
        </p:scale>
        <p:origin x="79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581088-31E8-4289-8F9D-7DC2F0A56686}" type="datetimeFigureOut">
              <a:rPr lang="ru-RU" smtClean="0"/>
              <a:t>25.11.2025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1B32E6-710B-4F39-9CA5-9A12BC047DC8}" type="slidenum">
              <a:rPr lang="ru-RU" smtClean="0"/>
              <a:t>‹#›</a:t>
            </a:fld>
            <a:endParaRPr lang="ru-RU"/>
          </a:p>
        </p:txBody>
      </p:sp>
    </p:spTree>
    <p:extLst>
      <p:ext uri="{BB962C8B-B14F-4D97-AF65-F5344CB8AC3E}">
        <p14:creationId xmlns:p14="http://schemas.microsoft.com/office/powerpoint/2010/main" val="2988519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a:t>
            </a:fld>
            <a:endParaRPr lang="ru-RU"/>
          </a:p>
        </p:txBody>
      </p:sp>
    </p:spTree>
    <p:extLst>
      <p:ext uri="{BB962C8B-B14F-4D97-AF65-F5344CB8AC3E}">
        <p14:creationId xmlns:p14="http://schemas.microsoft.com/office/powerpoint/2010/main" val="206462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10</a:t>
            </a:fld>
            <a:endParaRPr lang="ru-RU"/>
          </a:p>
        </p:txBody>
      </p:sp>
    </p:spTree>
    <p:extLst>
      <p:ext uri="{BB962C8B-B14F-4D97-AF65-F5344CB8AC3E}">
        <p14:creationId xmlns:p14="http://schemas.microsoft.com/office/powerpoint/2010/main" val="197652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11</a:t>
            </a:fld>
            <a:endParaRPr lang="ru-RU"/>
          </a:p>
        </p:txBody>
      </p:sp>
    </p:spTree>
    <p:extLst>
      <p:ext uri="{BB962C8B-B14F-4D97-AF65-F5344CB8AC3E}">
        <p14:creationId xmlns:p14="http://schemas.microsoft.com/office/powerpoint/2010/main" val="239042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12</a:t>
            </a:fld>
            <a:endParaRPr lang="ru-RU"/>
          </a:p>
        </p:txBody>
      </p:sp>
    </p:spTree>
    <p:extLst>
      <p:ext uri="{BB962C8B-B14F-4D97-AF65-F5344CB8AC3E}">
        <p14:creationId xmlns:p14="http://schemas.microsoft.com/office/powerpoint/2010/main" val="44596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13</a:t>
            </a:fld>
            <a:endParaRPr lang="ru-RU"/>
          </a:p>
        </p:txBody>
      </p:sp>
    </p:spTree>
    <p:extLst>
      <p:ext uri="{BB962C8B-B14F-4D97-AF65-F5344CB8AC3E}">
        <p14:creationId xmlns:p14="http://schemas.microsoft.com/office/powerpoint/2010/main" val="3132390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14</a:t>
            </a:fld>
            <a:endParaRPr lang="ru-RU"/>
          </a:p>
        </p:txBody>
      </p:sp>
    </p:spTree>
    <p:extLst>
      <p:ext uri="{BB962C8B-B14F-4D97-AF65-F5344CB8AC3E}">
        <p14:creationId xmlns:p14="http://schemas.microsoft.com/office/powerpoint/2010/main" val="18593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15</a:t>
            </a:fld>
            <a:endParaRPr lang="ru-RU"/>
          </a:p>
        </p:txBody>
      </p:sp>
    </p:spTree>
    <p:extLst>
      <p:ext uri="{BB962C8B-B14F-4D97-AF65-F5344CB8AC3E}">
        <p14:creationId xmlns:p14="http://schemas.microsoft.com/office/powerpoint/2010/main" val="223953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16</a:t>
            </a:fld>
            <a:endParaRPr lang="ru-RU"/>
          </a:p>
        </p:txBody>
      </p:sp>
    </p:spTree>
    <p:extLst>
      <p:ext uri="{BB962C8B-B14F-4D97-AF65-F5344CB8AC3E}">
        <p14:creationId xmlns:p14="http://schemas.microsoft.com/office/powerpoint/2010/main" val="173056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17</a:t>
            </a:fld>
            <a:endParaRPr lang="ru-RU"/>
          </a:p>
        </p:txBody>
      </p:sp>
    </p:spTree>
    <p:extLst>
      <p:ext uri="{BB962C8B-B14F-4D97-AF65-F5344CB8AC3E}">
        <p14:creationId xmlns:p14="http://schemas.microsoft.com/office/powerpoint/2010/main" val="98547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2</a:t>
            </a:fld>
            <a:endParaRPr lang="ru-RU"/>
          </a:p>
        </p:txBody>
      </p:sp>
    </p:spTree>
    <p:extLst>
      <p:ext uri="{BB962C8B-B14F-4D97-AF65-F5344CB8AC3E}">
        <p14:creationId xmlns:p14="http://schemas.microsoft.com/office/powerpoint/2010/main" val="70517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3</a:t>
            </a:fld>
            <a:endParaRPr lang="ru-RU"/>
          </a:p>
        </p:txBody>
      </p:sp>
    </p:spTree>
    <p:extLst>
      <p:ext uri="{BB962C8B-B14F-4D97-AF65-F5344CB8AC3E}">
        <p14:creationId xmlns:p14="http://schemas.microsoft.com/office/powerpoint/2010/main" val="126718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4</a:t>
            </a:fld>
            <a:endParaRPr lang="ru-RU"/>
          </a:p>
        </p:txBody>
      </p:sp>
    </p:spTree>
    <p:extLst>
      <p:ext uri="{BB962C8B-B14F-4D97-AF65-F5344CB8AC3E}">
        <p14:creationId xmlns:p14="http://schemas.microsoft.com/office/powerpoint/2010/main" val="314311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5</a:t>
            </a:fld>
            <a:endParaRPr lang="ru-RU"/>
          </a:p>
        </p:txBody>
      </p:sp>
    </p:spTree>
    <p:extLst>
      <p:ext uri="{BB962C8B-B14F-4D97-AF65-F5344CB8AC3E}">
        <p14:creationId xmlns:p14="http://schemas.microsoft.com/office/powerpoint/2010/main" val="255912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6</a:t>
            </a:fld>
            <a:endParaRPr lang="ru-RU"/>
          </a:p>
        </p:txBody>
      </p:sp>
    </p:spTree>
    <p:extLst>
      <p:ext uri="{BB962C8B-B14F-4D97-AF65-F5344CB8AC3E}">
        <p14:creationId xmlns:p14="http://schemas.microsoft.com/office/powerpoint/2010/main" val="280318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7</a:t>
            </a:fld>
            <a:endParaRPr lang="ru-RU"/>
          </a:p>
        </p:txBody>
      </p:sp>
    </p:spTree>
    <p:extLst>
      <p:ext uri="{BB962C8B-B14F-4D97-AF65-F5344CB8AC3E}">
        <p14:creationId xmlns:p14="http://schemas.microsoft.com/office/powerpoint/2010/main" val="249637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8</a:t>
            </a:fld>
            <a:endParaRPr lang="ru-RU"/>
          </a:p>
        </p:txBody>
      </p:sp>
    </p:spTree>
    <p:extLst>
      <p:ext uri="{BB962C8B-B14F-4D97-AF65-F5344CB8AC3E}">
        <p14:creationId xmlns:p14="http://schemas.microsoft.com/office/powerpoint/2010/main" val="401781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551B32E6-710B-4F39-9CA5-9A12BC047DC8}" type="slidenum">
              <a:rPr lang="ru-RU" smtClean="0"/>
              <a:t>9</a:t>
            </a:fld>
            <a:endParaRPr lang="ru-RU"/>
          </a:p>
        </p:txBody>
      </p:sp>
    </p:spTree>
    <p:extLst>
      <p:ext uri="{BB962C8B-B14F-4D97-AF65-F5344CB8AC3E}">
        <p14:creationId xmlns:p14="http://schemas.microsoft.com/office/powerpoint/2010/main" val="2664185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1134799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305483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9499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3598380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963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4190310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4178454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200748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619678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2664722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3563399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3443797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149172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3141574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36416B9-2F45-46BC-A0E0-5D98DE103C34}" type="datetimeFigureOut">
              <a:rPr lang="ru-RU" smtClean="0"/>
              <a:pPr/>
              <a:t>25.11.2025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97622D-948E-44B2-A739-5721767940DA}" type="slidenum">
              <a:rPr lang="ru-RU" smtClean="0"/>
              <a:pPr/>
              <a:t>‹#›</a:t>
            </a:fld>
            <a:endParaRPr lang="ru-RU"/>
          </a:p>
        </p:txBody>
      </p:sp>
    </p:spTree>
    <p:extLst>
      <p:ext uri="{BB962C8B-B14F-4D97-AF65-F5344CB8AC3E}">
        <p14:creationId xmlns:p14="http://schemas.microsoft.com/office/powerpoint/2010/main" val="2416814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B97622D-948E-44B2-A739-5721767940DA}" type="slidenum">
              <a:rPr lang="ru-RU" smtClean="0"/>
              <a:pPr/>
              <a:t>‹#›</a:t>
            </a:fld>
            <a:endParaRPr lang="ru-RU"/>
          </a:p>
        </p:txBody>
      </p:sp>
      <p:sp>
        <p:nvSpPr>
          <p:cNvPr id="5" name="Date Placeholder 4"/>
          <p:cNvSpPr>
            <a:spLocks noGrp="1"/>
          </p:cNvSpPr>
          <p:nvPr>
            <p:ph type="dt" sz="half" idx="10"/>
          </p:nvPr>
        </p:nvSpPr>
        <p:spPr/>
        <p:txBody>
          <a:bodyPr/>
          <a:lstStyle/>
          <a:p>
            <a:fld id="{E36416B9-2F45-46BC-A0E0-5D98DE103C34}" type="datetimeFigureOut">
              <a:rPr lang="ru-RU" smtClean="0"/>
              <a:pPr/>
              <a:t>25.11.2025</a:t>
            </a:fld>
            <a:endParaRPr lang="ru-RU"/>
          </a:p>
        </p:txBody>
      </p:sp>
    </p:spTree>
    <p:extLst>
      <p:ext uri="{BB962C8B-B14F-4D97-AF65-F5344CB8AC3E}">
        <p14:creationId xmlns:p14="http://schemas.microsoft.com/office/powerpoint/2010/main" val="361845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alphaModFix amt="13000"/>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36416B9-2F45-46BC-A0E0-5D98DE103C34}" type="datetimeFigureOut">
              <a:rPr lang="ru-RU" smtClean="0"/>
              <a:pPr/>
              <a:t>25.11.2025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B97622D-948E-44B2-A739-5721767940DA}" type="slidenum">
              <a:rPr lang="ru-RU" smtClean="0"/>
              <a:pPr/>
              <a:t>‹#›</a:t>
            </a:fld>
            <a:endParaRPr lang="ru-RU"/>
          </a:p>
        </p:txBody>
      </p:sp>
    </p:spTree>
    <p:extLst>
      <p:ext uri="{BB962C8B-B14F-4D97-AF65-F5344CB8AC3E}">
        <p14:creationId xmlns:p14="http://schemas.microsoft.com/office/powerpoint/2010/main" val="27629143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1">
            <a:extLst>
              <a:ext uri="{FF2B5EF4-FFF2-40B4-BE49-F238E27FC236}">
                <a16:creationId xmlns:a16="http://schemas.microsoft.com/office/drawing/2014/main" xmlns="" id="{E367A6D6-4085-4AED-B77F-96F4D6C44F19}"/>
              </a:ext>
            </a:extLst>
          </p:cNvPr>
          <p:cNvSpPr txBox="1">
            <a:spLocks/>
          </p:cNvSpPr>
          <p:nvPr/>
        </p:nvSpPr>
        <p:spPr>
          <a:xfrm>
            <a:off x="1900183" y="2600816"/>
            <a:ext cx="7817507" cy="1931966"/>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ru-RU" sz="4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Сегментирование рынка труда</a:t>
            </a:r>
            <a:r>
              <a:rPr lang="ru-RU" sz="4000" dirty="0">
                <a:latin typeface="Verdana" panose="020B0604030504040204" pitchFamily="34" charset="0"/>
                <a:ea typeface="Verdana" panose="020B0604030504040204" pitchFamily="34" charset="0"/>
                <a:cs typeface="Verdana" panose="020B0604030504040204" pitchFamily="34" charset="0"/>
              </a:rPr>
              <a:t/>
            </a:r>
            <a:br>
              <a:rPr lang="ru-RU" sz="4000" dirty="0">
                <a:latin typeface="Verdana" panose="020B0604030504040204" pitchFamily="34" charset="0"/>
                <a:ea typeface="Verdana" panose="020B0604030504040204" pitchFamily="34" charset="0"/>
                <a:cs typeface="Verdana" panose="020B0604030504040204" pitchFamily="34" charset="0"/>
              </a:rPr>
            </a:br>
            <a:endParaRPr lang="ru-RU" sz="4000"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87051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5ECD06-EBB3-41F8-ABA5-322D9F720316}"/>
              </a:ext>
            </a:extLst>
          </p:cNvPr>
          <p:cNvSpPr>
            <a:spLocks noGrp="1"/>
          </p:cNvSpPr>
          <p:nvPr>
            <p:ph type="title"/>
          </p:nvPr>
        </p:nvSpPr>
        <p:spPr>
          <a:xfrm>
            <a:off x="1619726" y="217714"/>
            <a:ext cx="8596668" cy="1320800"/>
          </a:xfrm>
        </p:spPr>
        <p:txBody>
          <a:bodyPr>
            <a:normAutofit fontScale="90000"/>
          </a:bodyPr>
          <a:lstStyle/>
          <a:p>
            <a:pPr algn="ctr"/>
            <a:r>
              <a:rPr lang="ru-RU" b="1" dirty="0">
                <a:latin typeface="Verdana" panose="020B0604030504040204" pitchFamily="34" charset="0"/>
                <a:ea typeface="Verdana" panose="020B0604030504040204" pitchFamily="34" charset="0"/>
                <a:cs typeface="Verdana" panose="020B0604030504040204" pitchFamily="34" charset="0"/>
              </a:rPr>
              <a:t>2. Массовый, множественный и единичный метод сегментирования рынка труда </a:t>
            </a:r>
            <a:r>
              <a:rPr lang="ru-RU" dirty="0">
                <a:latin typeface="Verdana" panose="020B0604030504040204" pitchFamily="34" charset="0"/>
                <a:ea typeface="Verdana" panose="020B0604030504040204" pitchFamily="34" charset="0"/>
                <a:cs typeface="Verdana" panose="020B0604030504040204" pitchFamily="34" charset="0"/>
              </a:rPr>
              <a:t/>
            </a:r>
            <a:br>
              <a:rPr lang="ru-RU" dirty="0">
                <a:latin typeface="Verdana" panose="020B0604030504040204" pitchFamily="34" charset="0"/>
                <a:ea typeface="Verdana" panose="020B0604030504040204" pitchFamily="34" charset="0"/>
                <a:cs typeface="Verdana" panose="020B0604030504040204" pitchFamily="34" charset="0"/>
              </a:rPr>
            </a:b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3" name="Объект 2">
            <a:extLst>
              <a:ext uri="{FF2B5EF4-FFF2-40B4-BE49-F238E27FC236}">
                <a16:creationId xmlns:a16="http://schemas.microsoft.com/office/drawing/2014/main" xmlns="" id="{C1578807-21FE-4D71-BB94-2ADB9CF207F0}"/>
              </a:ext>
            </a:extLst>
          </p:cNvPr>
          <p:cNvSpPr>
            <a:spLocks noGrp="1"/>
          </p:cNvSpPr>
          <p:nvPr>
            <p:ph idx="1"/>
          </p:nvPr>
        </p:nvSpPr>
        <p:spPr>
          <a:xfrm>
            <a:off x="455533" y="2160589"/>
            <a:ext cx="10925053" cy="4697411"/>
          </a:xfrm>
        </p:spPr>
        <p:txBody>
          <a:bodyPr>
            <a:normAutofit fontScale="85000" lnSpcReduction="20000"/>
          </a:bodyPr>
          <a:lstStyle/>
          <a:p>
            <a:r>
              <a:rPr lang="ru-RU" sz="2300" b="1" dirty="0">
                <a:solidFill>
                  <a:schemeClr val="tx1"/>
                </a:solidFill>
                <a:latin typeface="Verdana" panose="020B0604030504040204" pitchFamily="34" charset="0"/>
                <a:ea typeface="Verdana" panose="020B0604030504040204" pitchFamily="34" charset="0"/>
                <a:cs typeface="Verdana" panose="020B0604030504040204" pitchFamily="34" charset="0"/>
              </a:rPr>
              <a:t>1</a:t>
            </a:r>
            <a:r>
              <a:rPr lang="ru-RU" sz="23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ru-RU" sz="2300" b="1" dirty="0">
                <a:solidFill>
                  <a:schemeClr val="tx1"/>
                </a:solidFill>
                <a:latin typeface="Verdana" panose="020B0604030504040204" pitchFamily="34" charset="0"/>
                <a:ea typeface="Verdana" panose="020B0604030504040204" pitchFamily="34" charset="0"/>
                <a:cs typeface="Verdana" panose="020B0604030504040204" pitchFamily="34" charset="0"/>
              </a:rPr>
              <a:t>Массовый маркетинг</a:t>
            </a:r>
            <a:r>
              <a:rPr lang="ru-RU" sz="2300" dirty="0">
                <a:solidFill>
                  <a:schemeClr val="tx1"/>
                </a:solidFill>
                <a:latin typeface="Verdana" panose="020B0604030504040204" pitchFamily="34" charset="0"/>
                <a:ea typeface="Verdana" panose="020B0604030504040204" pitchFamily="34" charset="0"/>
                <a:cs typeface="Verdana" panose="020B0604030504040204" pitchFamily="34" charset="0"/>
              </a:rPr>
              <a:t> предполагает, что потребители нуждаются в товарах и услугах с аналогичными характеристиками. Например, на рынке труда оцениваются все предложенные вакансии или учитываются все зарегистрированные безработные независимо от того, как они отличаются по профессионально-отраслевой структуре, квалификации и другим признакам. Для такого рода маркетинга типична ситуация разработки единого плана, ориентированного на общее решение проблемы (например, по вопросу трудоустройства тех, кто лишен работы). Но для привлечения внимания работодателей к каким-то отдельным группам работников такой подход недостаточен. Для того, чтобы вакансии были заполнены, необходимы не желающие работать вообще, а работники с конкретным профессиональным профилем. И сами работники чаще всего имеют совершенно определенные потребности в трудоустройстве. Поэтому выделение отличительных черт и свойств на рынке у групп продавцов - наемных работников и групп покупателей - работодателей может способствовать более успешному решению проблемы взаимодействия субъектов рыночных отношений, заранее ориентированных на сферы возможных контактов. </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971423202"/>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1A9DE5A-41AD-4E90-B642-BF094FAAADE0}"/>
              </a:ext>
            </a:extLst>
          </p:cNvPr>
          <p:cNvSpPr>
            <a:spLocks noGrp="1"/>
          </p:cNvSpPr>
          <p:nvPr>
            <p:ph idx="1"/>
          </p:nvPr>
        </p:nvSpPr>
        <p:spPr>
          <a:xfrm>
            <a:off x="677333" y="929391"/>
            <a:ext cx="11329787" cy="5531370"/>
          </a:xfrm>
        </p:spPr>
        <p:txBody>
          <a:bodyPr>
            <a:normAutofit fontScale="92500" lnSpcReduction="10000"/>
          </a:bodyPr>
          <a:lstStyle/>
          <a:p>
            <a:r>
              <a:rPr lang="ru-RU" sz="3200" b="1" dirty="0">
                <a:solidFill>
                  <a:schemeClr val="tx1"/>
                </a:solidFill>
                <a:latin typeface="Verdana" panose="020B0604030504040204" pitchFamily="34" charset="0"/>
                <a:ea typeface="Verdana" panose="020B0604030504040204" pitchFamily="34" charset="0"/>
                <a:cs typeface="Verdana" panose="020B0604030504040204" pitchFamily="34" charset="0"/>
              </a:rPr>
              <a:t>2. Множественная сегментация</a:t>
            </a:r>
            <a:r>
              <a:rPr lang="ru-RU" sz="3200" dirty="0">
                <a:solidFill>
                  <a:schemeClr val="tx1"/>
                </a:solidFill>
                <a:latin typeface="Verdana" panose="020B0604030504040204" pitchFamily="34" charset="0"/>
                <a:ea typeface="Verdana" panose="020B0604030504040204" pitchFamily="34" charset="0"/>
                <a:cs typeface="Verdana" panose="020B0604030504040204" pitchFamily="34" charset="0"/>
              </a:rPr>
              <a:t> связана с учетом возможностей двух и более сегментов, каждый из которых характеризуется отличительными совокупностями, по которым разрабатываются ориентированные на каждый сегмент планы маркетинга. Например, в разнообразных программах содействия занятости населения дается попытка осуществить множественную сегментацию через разработку специальных подпрограмм содействия занятости отдельным группам населения (женщинам, инвалидам). На ее основе формируется множественный маркетинг. </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45691040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2D53BD81-3D8B-43BA-A070-EA1DD380D468}"/>
              </a:ext>
            </a:extLst>
          </p:cNvPr>
          <p:cNvSpPr>
            <a:spLocks noGrp="1"/>
          </p:cNvSpPr>
          <p:nvPr>
            <p:ph idx="1"/>
          </p:nvPr>
        </p:nvSpPr>
        <p:spPr>
          <a:xfrm>
            <a:off x="276118" y="1169540"/>
            <a:ext cx="10837332" cy="4797178"/>
          </a:xfrm>
        </p:spPr>
        <p:txBody>
          <a:bodyPr/>
          <a:lstStyle/>
          <a:p>
            <a:r>
              <a:rPr lang="ru-RU" sz="4000" b="1" dirty="0">
                <a:solidFill>
                  <a:schemeClr val="tx1"/>
                </a:solidFill>
                <a:latin typeface="Verdana" panose="020B0604030504040204" pitchFamily="34" charset="0"/>
                <a:ea typeface="Verdana" panose="020B0604030504040204" pitchFamily="34" charset="0"/>
                <a:cs typeface="Verdana" panose="020B0604030504040204" pitchFamily="34" charset="0"/>
              </a:rPr>
              <a:t>3. Единичная сегментация</a:t>
            </a:r>
            <a:r>
              <a:rPr lang="ru-RU" sz="4000" dirty="0">
                <a:solidFill>
                  <a:schemeClr val="tx1"/>
                </a:solidFill>
                <a:latin typeface="Verdana" panose="020B0604030504040204" pitchFamily="34" charset="0"/>
                <a:ea typeface="Verdana" panose="020B0604030504040204" pitchFamily="34" charset="0"/>
                <a:cs typeface="Verdana" panose="020B0604030504040204" pitchFamily="34" charset="0"/>
              </a:rPr>
              <a:t> делает упор на единственный сегмент рынка (поиск работников с конкретными свойствами рабочей силы) и составляет основу единичного маркетинга.</a:t>
            </a:r>
          </a:p>
          <a:p>
            <a:pPr marL="0" indent="0">
              <a:buNone/>
            </a:pPr>
            <a:endParaRPr lang="ru-RU" sz="4000"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22448260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06DE76-D59E-4B77-BF8E-4F1FB0567211}"/>
              </a:ext>
            </a:extLst>
          </p:cNvPr>
          <p:cNvSpPr>
            <a:spLocks noGrp="1"/>
          </p:cNvSpPr>
          <p:nvPr>
            <p:ph type="title"/>
          </p:nvPr>
        </p:nvSpPr>
        <p:spPr>
          <a:xfrm>
            <a:off x="677333" y="609600"/>
            <a:ext cx="10160555" cy="1320800"/>
          </a:xfrm>
        </p:spPr>
        <p:txBody>
          <a:bodyPr>
            <a:normAutofit fontScale="90000"/>
          </a:bodyPr>
          <a:lstStyle/>
          <a:p>
            <a:pPr algn="ctr"/>
            <a:r>
              <a:rPr lang="ru-RU" b="1" dirty="0">
                <a:latin typeface="Verdana" panose="020B0604030504040204" pitchFamily="34" charset="0"/>
                <a:ea typeface="Verdana" panose="020B0604030504040204" pitchFamily="34" charset="0"/>
                <a:cs typeface="Verdana" panose="020B0604030504040204" pitchFamily="34" charset="0"/>
              </a:rPr>
              <a:t>3. Структура и позиционирование в маркетинге персонала</a:t>
            </a:r>
            <a:r>
              <a:rPr lang="ru-RU" dirty="0">
                <a:latin typeface="Verdana" panose="020B0604030504040204" pitchFamily="34" charset="0"/>
                <a:ea typeface="Verdana" panose="020B0604030504040204" pitchFamily="34" charset="0"/>
                <a:cs typeface="Verdana" panose="020B0604030504040204" pitchFamily="34" charset="0"/>
              </a:rPr>
              <a:t/>
            </a:r>
            <a:br>
              <a:rPr lang="ru-RU" dirty="0">
                <a:latin typeface="Verdana" panose="020B0604030504040204" pitchFamily="34" charset="0"/>
                <a:ea typeface="Verdana" panose="020B0604030504040204" pitchFamily="34" charset="0"/>
                <a:cs typeface="Verdana" panose="020B0604030504040204" pitchFamily="34" charset="0"/>
              </a:rPr>
            </a:b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3" name="Объект 2">
            <a:extLst>
              <a:ext uri="{FF2B5EF4-FFF2-40B4-BE49-F238E27FC236}">
                <a16:creationId xmlns:a16="http://schemas.microsoft.com/office/drawing/2014/main" xmlns="" id="{5EB9FB03-9B20-422F-843A-3E527FB2907A}"/>
              </a:ext>
            </a:extLst>
          </p:cNvPr>
          <p:cNvSpPr>
            <a:spLocks noGrp="1"/>
          </p:cNvSpPr>
          <p:nvPr>
            <p:ph idx="1"/>
          </p:nvPr>
        </p:nvSpPr>
        <p:spPr>
          <a:xfrm>
            <a:off x="677334" y="1930401"/>
            <a:ext cx="10880082" cy="4770202"/>
          </a:xfrm>
        </p:spPr>
        <p:txBody>
          <a:bodyPr>
            <a:normAutofit fontScale="77500" lnSpcReduction="20000"/>
          </a:bodyPr>
          <a:lstStyle/>
          <a:p>
            <a:pPr marL="0" indent="0">
              <a:buNone/>
            </a:pPr>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Рассмотрим группы признаков для проведения </a:t>
            </a:r>
            <a:r>
              <a:rPr lang="ru-RU" sz="2600" u="sng" dirty="0">
                <a:solidFill>
                  <a:schemeClr val="tx1"/>
                </a:solidFill>
                <a:latin typeface="Verdana" panose="020B0604030504040204" pitchFamily="34" charset="0"/>
                <a:ea typeface="Verdana" panose="020B0604030504040204" pitchFamily="34" charset="0"/>
                <a:cs typeface="Verdana" panose="020B0604030504040204" pitchFamily="34" charset="0"/>
              </a:rPr>
              <a:t>сегментации рынка труда</a:t>
            </a:r>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pPr lvl="1"/>
            <a:r>
              <a:rPr lang="ru-RU" sz="2300" dirty="0">
                <a:solidFill>
                  <a:schemeClr val="tx1"/>
                </a:solidFill>
                <a:latin typeface="Verdana" panose="020B0604030504040204" pitchFamily="34" charset="0"/>
                <a:ea typeface="Verdana" panose="020B0604030504040204" pitchFamily="34" charset="0"/>
                <a:cs typeface="Verdana" panose="020B0604030504040204" pitchFamily="34" charset="0"/>
              </a:rPr>
              <a:t>1. </a:t>
            </a:r>
            <a:r>
              <a:rPr lang="ru-RU" sz="2300" i="1" dirty="0">
                <a:solidFill>
                  <a:schemeClr val="tx1"/>
                </a:solidFill>
                <a:latin typeface="Verdana" panose="020B0604030504040204" pitchFamily="34" charset="0"/>
                <a:ea typeface="Verdana" panose="020B0604030504040204" pitchFamily="34" charset="0"/>
                <a:cs typeface="Verdana" panose="020B0604030504040204" pitchFamily="34" charset="0"/>
              </a:rPr>
              <a:t>Профессиональная структура предложения рабочей силы</a:t>
            </a:r>
            <a:r>
              <a:rPr lang="ru-RU" sz="230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а) профессии высококвалифицированного, творческого и интеллектуального   труда, спрос на которые растет;</a:t>
            </a:r>
          </a:p>
          <a:p>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б) массовые сквозные профессии межотраслевого применения стабильного    спроса: потребность производства в этих работниках определяется тенденциями экономики;</a:t>
            </a:r>
          </a:p>
          <a:p>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в) непривлекательные профессии тяжелого, малоквалифицированного ручного и вредного труда, не соответствующие социально-культурным и психофизическим требованиям современной рабочей силы;</a:t>
            </a:r>
          </a:p>
          <a:p>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г) профессии, потребность производства в которых падает в результате структурной и технологической перестройки, и высвобождающиеся работники     должны пройти переподготовку и переквалификацию;</a:t>
            </a:r>
          </a:p>
          <a:p>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 д) </a:t>
            </a:r>
            <a:r>
              <a:rPr lang="ru-RU" sz="2600" dirty="0" err="1">
                <a:solidFill>
                  <a:schemeClr val="tx1"/>
                </a:solidFill>
                <a:latin typeface="Verdana" panose="020B0604030504040204" pitchFamily="34" charset="0"/>
                <a:ea typeface="Verdana" panose="020B0604030504040204" pitchFamily="34" charset="0"/>
                <a:cs typeface="Verdana" panose="020B0604030504040204" pitchFamily="34" charset="0"/>
              </a:rPr>
              <a:t>непристижные</a:t>
            </a:r>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 и малооплачиваемые профессии.</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929564888"/>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5184821-9819-4D8F-B588-AFCA9EFE6F39}"/>
              </a:ext>
            </a:extLst>
          </p:cNvPr>
          <p:cNvSpPr>
            <a:spLocks noGrp="1"/>
          </p:cNvSpPr>
          <p:nvPr>
            <p:ph idx="1"/>
          </p:nvPr>
        </p:nvSpPr>
        <p:spPr>
          <a:xfrm>
            <a:off x="677333" y="609601"/>
            <a:ext cx="10400397" cy="5851160"/>
          </a:xfrm>
        </p:spPr>
        <p:txBody>
          <a:bodyPr>
            <a:normAutofit fontScale="92500"/>
          </a:bodyPr>
          <a:lstStyle/>
          <a:p>
            <a:pPr lvl="1"/>
            <a:r>
              <a:rPr lang="ru-RU" sz="2100" i="1" dirty="0">
                <a:solidFill>
                  <a:schemeClr val="tx1"/>
                </a:solidFill>
                <a:latin typeface="Verdana" panose="020B0604030504040204" pitchFamily="34" charset="0"/>
                <a:ea typeface="Verdana" panose="020B0604030504040204" pitchFamily="34" charset="0"/>
                <a:cs typeface="Verdana" panose="020B0604030504040204" pitchFamily="34" charset="0"/>
              </a:rPr>
              <a:t> 2. Отраслевая структура</a:t>
            </a:r>
            <a:r>
              <a:rPr lang="ru-RU" sz="2100" dirty="0">
                <a:solidFill>
                  <a:schemeClr val="tx1"/>
                </a:solidFill>
                <a:latin typeface="Verdana" panose="020B0604030504040204" pitchFamily="34" charset="0"/>
                <a:ea typeface="Verdana" panose="020B0604030504040204" pitchFamily="34" charset="0"/>
                <a:cs typeface="Verdana" panose="020B0604030504040204" pitchFamily="34" charset="0"/>
              </a:rPr>
              <a:t>:</a:t>
            </a:r>
          </a:p>
          <a:p>
            <a:r>
              <a:rPr lang="ru-RU" sz="2300" dirty="0">
                <a:solidFill>
                  <a:schemeClr val="tx1"/>
                </a:solidFill>
                <a:latin typeface="Verdana" panose="020B0604030504040204" pitchFamily="34" charset="0"/>
                <a:ea typeface="Verdana" panose="020B0604030504040204" pitchFamily="34" charset="0"/>
                <a:cs typeface="Verdana" panose="020B0604030504040204" pitchFamily="34" charset="0"/>
              </a:rPr>
              <a:t>а) рынок, охватывающий быстрорастущие наукоемкие производства и отрасли сферы услуг с гораздо меньшим средним уровнем концентрации и смешанной в квалификационном отношении рабочей силой;</a:t>
            </a:r>
          </a:p>
          <a:p>
            <a:r>
              <a:rPr lang="ru-RU" sz="2300" dirty="0">
                <a:solidFill>
                  <a:schemeClr val="tx1"/>
                </a:solidFill>
                <a:latin typeface="Verdana" panose="020B0604030504040204" pitchFamily="34" charset="0"/>
                <a:ea typeface="Verdana" panose="020B0604030504040204" pitchFamily="34" charset="0"/>
                <a:cs typeface="Verdana" panose="020B0604030504040204" pitchFamily="34" charset="0"/>
              </a:rPr>
              <a:t> б) рынок в старых, традиционных секторах экономики, бывших в недавнем прошлом главными.</a:t>
            </a:r>
          </a:p>
          <a:p>
            <a:r>
              <a:rPr lang="ru-RU" sz="2300" i="1" dirty="0">
                <a:solidFill>
                  <a:schemeClr val="tx1"/>
                </a:solidFill>
                <a:latin typeface="Verdana" panose="020B0604030504040204" pitchFamily="34" charset="0"/>
                <a:ea typeface="Verdana" panose="020B0604030504040204" pitchFamily="34" charset="0"/>
                <a:cs typeface="Verdana" panose="020B0604030504040204" pitchFamily="34" charset="0"/>
              </a:rPr>
              <a:t>Позиционирование в области управления персоналом</a:t>
            </a:r>
            <a:r>
              <a:rPr lang="ru-RU" sz="2300" dirty="0">
                <a:solidFill>
                  <a:schemeClr val="tx1"/>
                </a:solidFill>
                <a:latin typeface="Verdana" panose="020B0604030504040204" pitchFamily="34" charset="0"/>
                <a:ea typeface="Verdana" panose="020B0604030504040204" pitchFamily="34" charset="0"/>
                <a:cs typeface="Verdana" panose="020B0604030504040204" pitchFamily="34" charset="0"/>
              </a:rPr>
              <a:t> — это процесс поиска такой рыночной позиции для продукта (персонала) и компании, которая будет выгодно отличать его от положения конкурентов. Однако следует помнить, что данный процесс чаще основывается на эмоциональных и субъективных факторах и не всегда зависит от конкретных компетенций сотрудника (кандидата) или четких критериев оценки компании. </a:t>
            </a:r>
          </a:p>
          <a:p>
            <a:r>
              <a:rPr lang="ru-RU" sz="2300" dirty="0">
                <a:solidFill>
                  <a:schemeClr val="tx1"/>
                </a:solidFill>
                <a:latin typeface="Verdana" panose="020B0604030504040204" pitchFamily="34" charset="0"/>
                <a:ea typeface="Verdana" panose="020B0604030504040204" pitchFamily="34" charset="0"/>
                <a:cs typeface="Verdana" panose="020B0604030504040204" pitchFamily="34" charset="0"/>
              </a:rPr>
              <a:t>Можно воспользоваться методикой позиционирования для деления сотрудников (кандидатов) на группы А, В и С (см. табл. 7.1).</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416141290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736D2E6E-5F3C-4E18-B8D9-F760E80E69EC}"/>
              </a:ext>
            </a:extLst>
          </p:cNvPr>
          <p:cNvGraphicFramePr>
            <a:graphicFrameLocks noGrp="1"/>
          </p:cNvGraphicFramePr>
          <p:nvPr>
            <p:ph idx="1"/>
            <p:extLst>
              <p:ext uri="{D42A27DB-BD31-4B8C-83A1-F6EECF244321}">
                <p14:modId xmlns:p14="http://schemas.microsoft.com/office/powerpoint/2010/main" val="3484211183"/>
              </p:ext>
            </p:extLst>
          </p:nvPr>
        </p:nvGraphicFramePr>
        <p:xfrm>
          <a:off x="404734" y="707932"/>
          <a:ext cx="11392525" cy="5857760"/>
        </p:xfrm>
        <a:graphic>
          <a:graphicData uri="http://schemas.openxmlformats.org/drawingml/2006/table">
            <a:tbl>
              <a:tblPr firstRow="1" firstCol="1" lastRow="1" lastCol="1" bandRow="1" bandCol="1">
                <a:tableStyleId>{5C22544A-7EE6-4342-B048-85BDC9FD1C3A}</a:tableStyleId>
              </a:tblPr>
              <a:tblGrid>
                <a:gridCol w="884420">
                  <a:extLst>
                    <a:ext uri="{9D8B030D-6E8A-4147-A177-3AD203B41FA5}">
                      <a16:colId xmlns:a16="http://schemas.microsoft.com/office/drawing/2014/main" xmlns="" val="217684097"/>
                    </a:ext>
                  </a:extLst>
                </a:gridCol>
                <a:gridCol w="2516845">
                  <a:extLst>
                    <a:ext uri="{9D8B030D-6E8A-4147-A177-3AD203B41FA5}">
                      <a16:colId xmlns:a16="http://schemas.microsoft.com/office/drawing/2014/main" xmlns="" val="313192443"/>
                    </a:ext>
                  </a:extLst>
                </a:gridCol>
                <a:gridCol w="4228729">
                  <a:extLst>
                    <a:ext uri="{9D8B030D-6E8A-4147-A177-3AD203B41FA5}">
                      <a16:colId xmlns:a16="http://schemas.microsoft.com/office/drawing/2014/main" xmlns="" val="87548554"/>
                    </a:ext>
                  </a:extLst>
                </a:gridCol>
                <a:gridCol w="3762531">
                  <a:extLst>
                    <a:ext uri="{9D8B030D-6E8A-4147-A177-3AD203B41FA5}">
                      <a16:colId xmlns:a16="http://schemas.microsoft.com/office/drawing/2014/main" xmlns="" val="659083157"/>
                    </a:ext>
                  </a:extLst>
                </a:gridCol>
              </a:tblGrid>
              <a:tr h="886153">
                <a:tc>
                  <a:txBody>
                    <a:bodyPr/>
                    <a:lstStyle/>
                    <a:p>
                      <a:pPr algn="ctr">
                        <a:lnSpc>
                          <a:spcPct val="115000"/>
                        </a:lnSpc>
                        <a:spcAft>
                          <a:spcPts val="0"/>
                        </a:spcAft>
                      </a:pPr>
                      <a:r>
                        <a:rPr lang="ru-RU" sz="1600" b="1" dirty="0">
                          <a:solidFill>
                            <a:schemeClr val="tx1"/>
                          </a:solidFill>
                          <a:effectLst/>
                        </a:rPr>
                        <a:t>Группа</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solidFill>
                      <a:schemeClr val="accent1">
                        <a:lumMod val="40000"/>
                        <a:lumOff val="60000"/>
                      </a:schemeClr>
                    </a:solidFill>
                  </a:tcPr>
                </a:tc>
                <a:tc>
                  <a:txBody>
                    <a:bodyPr/>
                    <a:lstStyle/>
                    <a:p>
                      <a:pPr algn="ctr">
                        <a:lnSpc>
                          <a:spcPct val="115000"/>
                        </a:lnSpc>
                        <a:spcAft>
                          <a:spcPts val="0"/>
                        </a:spcAft>
                      </a:pPr>
                      <a:r>
                        <a:rPr lang="ru-RU" sz="1600" b="1" dirty="0">
                          <a:solidFill>
                            <a:schemeClr val="tx1"/>
                          </a:solidFill>
                          <a:effectLst/>
                        </a:rPr>
                        <a:t>Структура оплаты труда</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solidFill>
                      <a:schemeClr val="accent1">
                        <a:lumMod val="40000"/>
                        <a:lumOff val="60000"/>
                      </a:schemeClr>
                    </a:solidFill>
                  </a:tcPr>
                </a:tc>
                <a:tc>
                  <a:txBody>
                    <a:bodyPr/>
                    <a:lstStyle/>
                    <a:p>
                      <a:pPr algn="ctr">
                        <a:lnSpc>
                          <a:spcPct val="115000"/>
                        </a:lnSpc>
                        <a:spcAft>
                          <a:spcPts val="0"/>
                        </a:spcAft>
                      </a:pPr>
                      <a:r>
                        <a:rPr lang="ru-RU" sz="1600" b="1" dirty="0">
                          <a:solidFill>
                            <a:schemeClr val="tx1"/>
                          </a:solidFill>
                          <a:effectLst/>
                        </a:rPr>
                        <a:t>Позиционирование работника работодателем</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solidFill>
                      <a:schemeClr val="accent1">
                        <a:lumMod val="40000"/>
                        <a:lumOff val="60000"/>
                      </a:schemeClr>
                    </a:solidFill>
                  </a:tcPr>
                </a:tc>
                <a:tc>
                  <a:txBody>
                    <a:bodyPr/>
                    <a:lstStyle/>
                    <a:p>
                      <a:pPr algn="ctr">
                        <a:lnSpc>
                          <a:spcPct val="115000"/>
                        </a:lnSpc>
                        <a:spcAft>
                          <a:spcPts val="0"/>
                        </a:spcAft>
                      </a:pPr>
                      <a:r>
                        <a:rPr lang="ru-RU" sz="1600" b="1" dirty="0">
                          <a:solidFill>
                            <a:schemeClr val="tx1"/>
                          </a:solidFill>
                          <a:effectLst/>
                        </a:rPr>
                        <a:t>Позиционирование работника самого себя</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solidFill>
                      <a:schemeClr val="accent1">
                        <a:lumMod val="40000"/>
                        <a:lumOff val="60000"/>
                      </a:schemeClr>
                    </a:solidFill>
                  </a:tcPr>
                </a:tc>
                <a:extLst>
                  <a:ext uri="{0D108BD9-81ED-4DB2-BD59-A6C34878D82A}">
                    <a16:rowId xmlns:a16="http://schemas.microsoft.com/office/drawing/2014/main" xmlns="" val="1620633137"/>
                  </a:ext>
                </a:extLst>
              </a:tr>
              <a:tr h="1791649">
                <a:tc>
                  <a:txBody>
                    <a:bodyPr/>
                    <a:lstStyle/>
                    <a:p>
                      <a:pPr algn="just">
                        <a:lnSpc>
                          <a:spcPct val="115000"/>
                        </a:lnSpc>
                        <a:spcAft>
                          <a:spcPts val="0"/>
                        </a:spcAft>
                      </a:pPr>
                      <a:r>
                        <a:rPr lang="ru-RU" sz="1600" b="1" dirty="0">
                          <a:solidFill>
                            <a:schemeClr val="tx1"/>
                          </a:solidFill>
                          <a:effectLst/>
                        </a:rPr>
                        <a:t>А</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solidFill>
                      <a:schemeClr val="accent1">
                        <a:lumMod val="40000"/>
                        <a:lumOff val="60000"/>
                      </a:schemeClr>
                    </a:solidFill>
                  </a:tcPr>
                </a:tc>
                <a:tc>
                  <a:txBody>
                    <a:bodyPr/>
                    <a:lstStyle/>
                    <a:p>
                      <a:pPr>
                        <a:lnSpc>
                          <a:spcPct val="115000"/>
                        </a:lnSpc>
                        <a:spcAft>
                          <a:spcPts val="0"/>
                        </a:spcAft>
                      </a:pPr>
                      <a:r>
                        <a:rPr lang="ru-RU" sz="1600" b="1" dirty="0">
                          <a:solidFill>
                            <a:schemeClr val="tx1"/>
                          </a:solidFill>
                          <a:effectLst/>
                        </a:rPr>
                        <a:t>- высокий оклад (80 %)</a:t>
                      </a:r>
                      <a:endParaRPr lang="ru-RU" sz="1200" b="1" dirty="0">
                        <a:solidFill>
                          <a:schemeClr val="tx1"/>
                        </a:solidFill>
                        <a:effectLst/>
                      </a:endParaRPr>
                    </a:p>
                    <a:p>
                      <a:pPr>
                        <a:lnSpc>
                          <a:spcPct val="115000"/>
                        </a:lnSpc>
                        <a:spcAft>
                          <a:spcPts val="0"/>
                        </a:spcAft>
                      </a:pPr>
                      <a:r>
                        <a:rPr lang="ru-RU" sz="1600" b="1" dirty="0">
                          <a:solidFill>
                            <a:schemeClr val="tx1"/>
                          </a:solidFill>
                          <a:effectLst/>
                        </a:rPr>
                        <a:t>- малая переменная составляющая (20 %)</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noFill/>
                  </a:tcPr>
                </a:tc>
                <a:tc>
                  <a:txBody>
                    <a:bodyPr/>
                    <a:lstStyle/>
                    <a:p>
                      <a:pPr>
                        <a:lnSpc>
                          <a:spcPct val="115000"/>
                        </a:lnSpc>
                        <a:spcAft>
                          <a:spcPts val="0"/>
                        </a:spcAft>
                      </a:pPr>
                      <a:r>
                        <a:rPr lang="ru-RU" sz="1600" b="1" dirty="0">
                          <a:solidFill>
                            <a:schemeClr val="tx1"/>
                          </a:solidFill>
                          <a:effectLst/>
                        </a:rPr>
                        <a:t>А - высококвалифицированные специалисты и менеджеры, которые должны и могут выполнять сложные интеллектуальные (управленческие) задачи, так как результат растянут по времени</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noFill/>
                  </a:tcPr>
                </a:tc>
                <a:tc>
                  <a:txBody>
                    <a:bodyPr/>
                    <a:lstStyle/>
                    <a:p>
                      <a:pPr>
                        <a:lnSpc>
                          <a:spcPct val="115000"/>
                        </a:lnSpc>
                        <a:spcAft>
                          <a:spcPts val="0"/>
                        </a:spcAft>
                      </a:pPr>
                      <a:r>
                        <a:rPr lang="ru-RU" sz="1600" b="1" dirty="0">
                          <a:solidFill>
                            <a:schemeClr val="tx1"/>
                          </a:solidFill>
                          <a:effectLst/>
                        </a:rPr>
                        <a:t>Сотрудники, которые позиционируют себя в группу А, предпочитают стабильность</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noFill/>
                  </a:tcPr>
                </a:tc>
                <a:extLst>
                  <a:ext uri="{0D108BD9-81ED-4DB2-BD59-A6C34878D82A}">
                    <a16:rowId xmlns:a16="http://schemas.microsoft.com/office/drawing/2014/main" xmlns="" val="2208499096"/>
                  </a:ext>
                </a:extLst>
              </a:tr>
              <a:tr h="1489817">
                <a:tc>
                  <a:txBody>
                    <a:bodyPr/>
                    <a:lstStyle/>
                    <a:p>
                      <a:pPr algn="just">
                        <a:lnSpc>
                          <a:spcPct val="115000"/>
                        </a:lnSpc>
                        <a:spcAft>
                          <a:spcPts val="0"/>
                        </a:spcAft>
                      </a:pPr>
                      <a:r>
                        <a:rPr lang="ru-RU" sz="1600" b="1" dirty="0">
                          <a:solidFill>
                            <a:schemeClr val="tx1"/>
                          </a:solidFill>
                          <a:effectLst/>
                        </a:rPr>
                        <a:t>B</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solidFill>
                      <a:schemeClr val="accent1">
                        <a:lumMod val="40000"/>
                        <a:lumOff val="60000"/>
                      </a:schemeClr>
                    </a:solidFill>
                  </a:tcPr>
                </a:tc>
                <a:tc>
                  <a:txBody>
                    <a:bodyPr/>
                    <a:lstStyle/>
                    <a:p>
                      <a:pPr>
                        <a:lnSpc>
                          <a:spcPct val="115000"/>
                        </a:lnSpc>
                        <a:spcAft>
                          <a:spcPts val="0"/>
                        </a:spcAft>
                      </a:pPr>
                      <a:r>
                        <a:rPr lang="ru-RU" sz="1600" b="1" dirty="0">
                          <a:solidFill>
                            <a:schemeClr val="tx1"/>
                          </a:solidFill>
                          <a:effectLst/>
                        </a:rPr>
                        <a:t>- средний оклад (60 %)</a:t>
                      </a:r>
                      <a:endParaRPr lang="ru-RU" sz="1200" b="1" dirty="0">
                        <a:solidFill>
                          <a:schemeClr val="tx1"/>
                        </a:solidFill>
                        <a:effectLst/>
                      </a:endParaRPr>
                    </a:p>
                    <a:p>
                      <a:pPr>
                        <a:lnSpc>
                          <a:spcPct val="115000"/>
                        </a:lnSpc>
                        <a:spcAft>
                          <a:spcPts val="0"/>
                        </a:spcAft>
                      </a:pPr>
                      <a:r>
                        <a:rPr lang="ru-RU" sz="1600" b="1" dirty="0">
                          <a:solidFill>
                            <a:schemeClr val="tx1"/>
                          </a:solidFill>
                          <a:effectLst/>
                        </a:rPr>
                        <a:t>- средняя переменная составляющая (40 %)</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noFill/>
                  </a:tcPr>
                </a:tc>
                <a:tc>
                  <a:txBody>
                    <a:bodyPr/>
                    <a:lstStyle/>
                    <a:p>
                      <a:pPr>
                        <a:lnSpc>
                          <a:spcPct val="115000"/>
                        </a:lnSpc>
                        <a:spcAft>
                          <a:spcPts val="0"/>
                        </a:spcAft>
                      </a:pPr>
                      <a:r>
                        <a:rPr lang="ru-RU" sz="1600" b="1" dirty="0">
                          <a:solidFill>
                            <a:schemeClr val="tx1"/>
                          </a:solidFill>
                          <a:effectLst/>
                        </a:rPr>
                        <a:t>В - менеджеры и специалисты, выполняющие конкретные задачи, результат работы которых обозрим в течение 3 месяцев (1 квартала)</a:t>
                      </a:r>
                      <a:endParaRPr lang="ru-RU" sz="1200" b="1" dirty="0">
                        <a:solidFill>
                          <a:schemeClr val="tx1"/>
                        </a:solidFill>
                        <a:effectLst/>
                      </a:endParaRPr>
                    </a:p>
                    <a:p>
                      <a:pPr>
                        <a:lnSpc>
                          <a:spcPct val="115000"/>
                        </a:lnSpc>
                        <a:spcAft>
                          <a:spcPts val="0"/>
                        </a:spcAft>
                      </a:pPr>
                      <a:r>
                        <a:rPr lang="ru-RU" sz="1600" b="1" dirty="0">
                          <a:solidFill>
                            <a:schemeClr val="tx1"/>
                          </a:solidFill>
                          <a:effectLst/>
                        </a:rPr>
                        <a:t> </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noFill/>
                  </a:tcPr>
                </a:tc>
                <a:tc>
                  <a:txBody>
                    <a:bodyPr/>
                    <a:lstStyle/>
                    <a:p>
                      <a:pPr>
                        <a:lnSpc>
                          <a:spcPct val="115000"/>
                        </a:lnSpc>
                        <a:spcAft>
                          <a:spcPts val="0"/>
                        </a:spcAft>
                      </a:pPr>
                      <a:r>
                        <a:rPr lang="ru-RU" sz="1600" b="1" dirty="0">
                          <a:solidFill>
                            <a:schemeClr val="tx1"/>
                          </a:solidFill>
                          <a:effectLst/>
                        </a:rPr>
                        <a:t>Сотрудники группы В - знают свои возможности и желают иметь более высокий доход</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noFill/>
                  </a:tcPr>
                </a:tc>
                <a:extLst>
                  <a:ext uri="{0D108BD9-81ED-4DB2-BD59-A6C34878D82A}">
                    <a16:rowId xmlns:a16="http://schemas.microsoft.com/office/drawing/2014/main" xmlns="" val="1473632251"/>
                  </a:ext>
                </a:extLst>
              </a:tr>
              <a:tr h="1690141">
                <a:tc>
                  <a:txBody>
                    <a:bodyPr/>
                    <a:lstStyle/>
                    <a:p>
                      <a:pPr algn="just">
                        <a:lnSpc>
                          <a:spcPct val="115000"/>
                        </a:lnSpc>
                        <a:spcAft>
                          <a:spcPts val="0"/>
                        </a:spcAft>
                      </a:pPr>
                      <a:r>
                        <a:rPr lang="ru-RU" sz="1600" b="1" dirty="0">
                          <a:solidFill>
                            <a:schemeClr val="tx1"/>
                          </a:solidFill>
                          <a:effectLst/>
                        </a:rPr>
                        <a:t>C</a:t>
                      </a:r>
                      <a:endParaRPr lang="ru-RU" sz="1200" b="1" dirty="0">
                        <a:solidFill>
                          <a:schemeClr val="tx1"/>
                        </a:solidFill>
                        <a:effectLst/>
                      </a:endParaRPr>
                    </a:p>
                    <a:p>
                      <a:pPr algn="just">
                        <a:lnSpc>
                          <a:spcPct val="115000"/>
                        </a:lnSpc>
                        <a:spcAft>
                          <a:spcPts val="0"/>
                        </a:spcAft>
                      </a:pPr>
                      <a:r>
                        <a:rPr lang="ru-RU" sz="1600" b="1" dirty="0">
                          <a:solidFill>
                            <a:schemeClr val="tx1"/>
                          </a:solidFill>
                          <a:effectLst/>
                        </a:rPr>
                        <a:t> </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solidFill>
                      <a:schemeClr val="accent1">
                        <a:lumMod val="40000"/>
                        <a:lumOff val="60000"/>
                      </a:schemeClr>
                    </a:solidFill>
                  </a:tcPr>
                </a:tc>
                <a:tc>
                  <a:txBody>
                    <a:bodyPr/>
                    <a:lstStyle/>
                    <a:p>
                      <a:pPr>
                        <a:lnSpc>
                          <a:spcPct val="115000"/>
                        </a:lnSpc>
                        <a:spcAft>
                          <a:spcPts val="0"/>
                        </a:spcAft>
                      </a:pPr>
                      <a:r>
                        <a:rPr lang="ru-RU" sz="1600" b="1" dirty="0">
                          <a:solidFill>
                            <a:schemeClr val="tx1"/>
                          </a:solidFill>
                          <a:effectLst/>
                        </a:rPr>
                        <a:t>- малый оклад (20 %)</a:t>
                      </a:r>
                      <a:endParaRPr lang="ru-RU" sz="1200" b="1" dirty="0">
                        <a:solidFill>
                          <a:schemeClr val="tx1"/>
                        </a:solidFill>
                        <a:effectLst/>
                      </a:endParaRPr>
                    </a:p>
                    <a:p>
                      <a:pPr>
                        <a:lnSpc>
                          <a:spcPct val="115000"/>
                        </a:lnSpc>
                        <a:spcAft>
                          <a:spcPts val="0"/>
                        </a:spcAft>
                      </a:pPr>
                      <a:r>
                        <a:rPr lang="ru-RU" sz="1600" b="1" dirty="0">
                          <a:solidFill>
                            <a:schemeClr val="tx1"/>
                          </a:solidFill>
                          <a:effectLst/>
                        </a:rPr>
                        <a:t>- высокая переменная составляющая (80 %)</a:t>
                      </a:r>
                      <a:endParaRPr lang="ru-RU" sz="1200" b="1" dirty="0">
                        <a:solidFill>
                          <a:schemeClr val="tx1"/>
                        </a:solidFill>
                        <a:effectLst/>
                        <a:latin typeface="Calibri" panose="020F0502020204030204" pitchFamily="34" charset="0"/>
                        <a:ea typeface="+mn-ea"/>
                        <a:cs typeface="Times New Roman" panose="02020603050405020304" pitchFamily="18" charset="0"/>
                      </a:endParaRPr>
                    </a:p>
                  </a:txBody>
                  <a:tcPr marL="49312" marR="49312" marT="0" marB="0">
                    <a:noFill/>
                  </a:tcPr>
                </a:tc>
                <a:tc>
                  <a:txBody>
                    <a:bodyPr/>
                    <a:lstStyle/>
                    <a:p>
                      <a:pPr>
                        <a:lnSpc>
                          <a:spcPct val="115000"/>
                        </a:lnSpc>
                        <a:spcAft>
                          <a:spcPts val="0"/>
                        </a:spcAft>
                      </a:pPr>
                      <a:r>
                        <a:rPr lang="ru-RU" sz="1600" b="1" dirty="0">
                          <a:solidFill>
                            <a:schemeClr val="tx1"/>
                          </a:solidFill>
                          <a:effectLst/>
                        </a:rPr>
                        <a:t>С - сотрудники, занимающиеся продажами</a:t>
                      </a: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noFill/>
                  </a:tcPr>
                </a:tc>
                <a:tc>
                  <a:txBody>
                    <a:bodyPr/>
                    <a:lstStyle/>
                    <a:p>
                      <a:pPr>
                        <a:lnSpc>
                          <a:spcPct val="115000"/>
                        </a:lnSpc>
                        <a:spcAft>
                          <a:spcPts val="0"/>
                        </a:spcAft>
                      </a:pPr>
                      <a:r>
                        <a:rPr lang="ru-RU" sz="1600" b="1" dirty="0">
                          <a:solidFill>
                            <a:schemeClr val="tx1"/>
                          </a:solidFill>
                          <a:effectLst/>
                        </a:rPr>
                        <a:t>Так позиционируют себя сотрудники, готовые "зарабатывать"</a:t>
                      </a:r>
                      <a:br>
                        <a:rPr lang="ru-RU" sz="1600" b="1" dirty="0">
                          <a:solidFill>
                            <a:schemeClr val="tx1"/>
                          </a:solidFill>
                          <a:effectLst/>
                        </a:rPr>
                      </a:br>
                      <a:endParaRPr lang="ru-RU" sz="12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12" marR="49312" marT="0" marB="0">
                    <a:noFill/>
                  </a:tcPr>
                </a:tc>
                <a:extLst>
                  <a:ext uri="{0D108BD9-81ED-4DB2-BD59-A6C34878D82A}">
                    <a16:rowId xmlns:a16="http://schemas.microsoft.com/office/drawing/2014/main" xmlns="" val="1882640913"/>
                  </a:ext>
                </a:extLst>
              </a:tr>
            </a:tbl>
          </a:graphicData>
        </a:graphic>
      </p:graphicFrame>
      <p:sp>
        <p:nvSpPr>
          <p:cNvPr id="5" name="Rectangle 1">
            <a:extLst>
              <a:ext uri="{FF2B5EF4-FFF2-40B4-BE49-F238E27FC236}">
                <a16:creationId xmlns:a16="http://schemas.microsoft.com/office/drawing/2014/main" xmlns="" id="{DE877293-E391-4FB9-92C0-60DD82BEA31F}"/>
              </a:ext>
            </a:extLst>
          </p:cNvPr>
          <p:cNvSpPr>
            <a:spLocks noChangeArrowheads="1"/>
          </p:cNvSpPr>
          <p:nvPr/>
        </p:nvSpPr>
        <p:spPr bwMode="auto">
          <a:xfrm>
            <a:off x="4547338" y="59323"/>
            <a:ext cx="3097323" cy="33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Табл. </a:t>
            </a:r>
            <a:r>
              <a:rPr kumimoji="0" lang="ru-RU" altLang="ru-RU" sz="1600" b="0" i="1" u="none" strike="noStrike" cap="none" normalizeH="0" baseline="0" dirty="0" smtClean="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1</a:t>
            </a:r>
            <a:r>
              <a:rPr kumimoji="0" lang="ru-RU" altLang="ru-RU" sz="1600" b="0"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Группы персонала</a:t>
            </a:r>
            <a:endParaRPr kumimoji="0" lang="ru-RU" altLang="ru-RU" sz="18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418491942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7277B168-DC42-4C65-BEFC-B15A5883C708}"/>
              </a:ext>
            </a:extLst>
          </p:cNvPr>
          <p:cNvSpPr>
            <a:spLocks noGrp="1"/>
          </p:cNvSpPr>
          <p:nvPr>
            <p:ph idx="1"/>
          </p:nvPr>
        </p:nvSpPr>
        <p:spPr>
          <a:xfrm>
            <a:off x="341431" y="609600"/>
            <a:ext cx="10955033" cy="5638799"/>
          </a:xfrm>
        </p:spPr>
        <p:txBody>
          <a:bodyPr>
            <a:normAutofit fontScale="92500" lnSpcReduction="10000"/>
          </a:bodyPr>
          <a:lstStyle/>
          <a:p>
            <a:pPr marL="0" indent="0">
              <a:buNone/>
            </a:pPr>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Компания должна ответить на вопрос: какие же сотрудники ей необходимы?</a:t>
            </a:r>
            <a:b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Для решения задачи, стоящей перед компанией, ей следует пользоваться методами сфокусированного позиционирования, инструментом которого является PR, основные правила которого звучат так:</a:t>
            </a:r>
          </a:p>
          <a:p>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1) тратить больше сил на внутреннее позиционирование, особенно на первом этапе. Сотрудники компании при переводе на новую должность дают выработку 80 %, а вновь принятые на первоначальном этапе только 20 % (период адаптации, узнавание культуры компании, ее коллектива, правил и т.д.);</a:t>
            </a:r>
          </a:p>
          <a:p>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2) постоянно отслеживать изменяющийся рынок труда для корректирования кадровой политики и охвата PR-кампанией города, региона (подбор персонала). Все зависит от месторасположения целевой группы воздействия.</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46726634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DA454BA-F440-4059-AEE1-CFACCB7EFBDF}"/>
              </a:ext>
            </a:extLst>
          </p:cNvPr>
          <p:cNvSpPr>
            <a:spLocks noGrp="1"/>
          </p:cNvSpPr>
          <p:nvPr>
            <p:ph idx="1"/>
          </p:nvPr>
        </p:nvSpPr>
        <p:spPr>
          <a:xfrm>
            <a:off x="320248" y="326036"/>
            <a:ext cx="10625250" cy="6205927"/>
          </a:xfrm>
        </p:spPr>
        <p:txBody>
          <a:bodyPr>
            <a:normAutofit fontScale="92500" lnSpcReduction="20000"/>
          </a:bodyPr>
          <a:lstStyle/>
          <a:p>
            <a:pPr marL="0" indent="0">
              <a:buNone/>
            </a:pPr>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Дополнительного внимания HR-менеджера и руководителей подразделений заслуживают и </a:t>
            </a:r>
            <a:r>
              <a:rPr lang="ru-RU" sz="2600" u="sng" dirty="0">
                <a:solidFill>
                  <a:schemeClr val="tx1"/>
                </a:solidFill>
                <a:latin typeface="Verdana" panose="020B0604030504040204" pitchFamily="34" charset="0"/>
                <a:ea typeface="Verdana" panose="020B0604030504040204" pitchFamily="34" charset="0"/>
                <a:cs typeface="Verdana" panose="020B0604030504040204" pitchFamily="34" charset="0"/>
              </a:rPr>
              <a:t>факторы влияния внешнего рынка</a:t>
            </a:r>
            <a:r>
              <a:rPr lang="ru-RU" sz="2600" dirty="0">
                <a:solidFill>
                  <a:schemeClr val="tx1"/>
                </a:solidFill>
                <a:latin typeface="Verdana" panose="020B0604030504040204" pitchFamily="34" charset="0"/>
                <a:ea typeface="Verdana" panose="020B0604030504040204" pitchFamily="34" charset="0"/>
                <a:cs typeface="Verdana" panose="020B0604030504040204" pitchFamily="34" charset="0"/>
              </a:rPr>
              <a:t>, которые могут представлять интерес для сотрудников компании, в особенности для ключевых (с которыми компания не готова расставаться):</a:t>
            </a:r>
          </a:p>
          <a:p>
            <a:pPr lvl="1"/>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ситуация на рынке труда — востребованность конкретной должности, уровень заработных плат, трудовое законодательство;</a:t>
            </a:r>
          </a:p>
          <a:p>
            <a:pPr lvl="1"/>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сезон;</a:t>
            </a:r>
          </a:p>
          <a:p>
            <a:pPr lvl="1"/>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демографическая ситуация в стране («вымывание» специалистов среднего возраста и «утечка мозгов»);</a:t>
            </a:r>
          </a:p>
          <a:p>
            <a:pPr lvl="1"/>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развитие технологий (совершенствование оборудования и появление новых информационных технологий, оптимизация бизнес-процессов приводят к уменьшению сроков исполнения заданий, появлению новых профессий, изменениям требований к квалификации, деловым качествам и компетенциям);</a:t>
            </a:r>
          </a:p>
          <a:p>
            <a:pPr lvl="1"/>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развитие сферы образования и наличие подготовленных специалистов на рынке;</a:t>
            </a:r>
          </a:p>
          <a:p>
            <a:pPr lvl="1"/>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кадровая политика компаний-конкурентов.</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41965912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A12B921-3A06-40AD-9229-D46EA3DC76A5}"/>
              </a:ext>
            </a:extLst>
          </p:cNvPr>
          <p:cNvSpPr>
            <a:spLocks noGrp="1"/>
          </p:cNvSpPr>
          <p:nvPr>
            <p:ph type="title"/>
          </p:nvPr>
        </p:nvSpPr>
        <p:spPr>
          <a:xfrm>
            <a:off x="137688" y="324787"/>
            <a:ext cx="11029984" cy="1320800"/>
          </a:xfrm>
        </p:spPr>
        <p:txBody>
          <a:bodyPr>
            <a:normAutofit fontScale="90000"/>
          </a:bodyPr>
          <a:lstStyle/>
          <a:p>
            <a:pPr algn="ctr"/>
            <a:r>
              <a:rPr lang="en-US" b="1" dirty="0">
                <a:latin typeface="Verdana" panose="020B0604030504040204" pitchFamily="34" charset="0"/>
                <a:ea typeface="Verdana" panose="020B0604030504040204" pitchFamily="34" charset="0"/>
                <a:cs typeface="Verdana" panose="020B0604030504040204" pitchFamily="34" charset="0"/>
              </a:rPr>
              <a:t>1. </a:t>
            </a:r>
            <a:r>
              <a:rPr lang="ru-RU" b="1" dirty="0">
                <a:latin typeface="Verdana" panose="020B0604030504040204" pitchFamily="34" charset="0"/>
                <a:ea typeface="Verdana" panose="020B0604030504040204" pitchFamily="34" charset="0"/>
                <a:cs typeface="Verdana" panose="020B0604030504040204" pitchFamily="34" charset="0"/>
              </a:rPr>
              <a:t>Сегментирование рынка труда: понятие, объекты, цели и принципы</a:t>
            </a:r>
            <a:r>
              <a:rPr lang="ru-RU" dirty="0">
                <a:latin typeface="Verdana" panose="020B0604030504040204" pitchFamily="34" charset="0"/>
                <a:ea typeface="Verdana" panose="020B0604030504040204" pitchFamily="34" charset="0"/>
                <a:cs typeface="Verdana" panose="020B0604030504040204" pitchFamily="34" charset="0"/>
              </a:rPr>
              <a:t/>
            </a:r>
            <a:br>
              <a:rPr lang="ru-RU" dirty="0">
                <a:latin typeface="Verdana" panose="020B0604030504040204" pitchFamily="34" charset="0"/>
                <a:ea typeface="Verdana" panose="020B0604030504040204" pitchFamily="34" charset="0"/>
                <a:cs typeface="Verdana" panose="020B0604030504040204" pitchFamily="34" charset="0"/>
              </a:rPr>
            </a:b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3" name="Объект 2">
            <a:extLst>
              <a:ext uri="{FF2B5EF4-FFF2-40B4-BE49-F238E27FC236}">
                <a16:creationId xmlns:a16="http://schemas.microsoft.com/office/drawing/2014/main" xmlns="" id="{0FDB5C70-1387-43EB-BA8C-C760A5431C16}"/>
              </a:ext>
            </a:extLst>
          </p:cNvPr>
          <p:cNvSpPr>
            <a:spLocks noGrp="1"/>
          </p:cNvSpPr>
          <p:nvPr>
            <p:ph idx="1"/>
          </p:nvPr>
        </p:nvSpPr>
        <p:spPr>
          <a:xfrm>
            <a:off x="677333" y="2160589"/>
            <a:ext cx="10370417" cy="3880773"/>
          </a:xfrm>
        </p:spPr>
        <p:txBody>
          <a:bodyPr>
            <a:normAutofit fontScale="92500" lnSpcReduction="20000"/>
          </a:bodyPr>
          <a:lstStyle/>
          <a:p>
            <a:r>
              <a:rPr lang="ru-RU" sz="3000" b="1" dirty="0">
                <a:solidFill>
                  <a:schemeClr val="tx1"/>
                </a:solidFill>
                <a:latin typeface="Verdana" panose="020B0604030504040204" pitchFamily="34" charset="0"/>
                <a:ea typeface="Verdana" panose="020B0604030504040204" pitchFamily="34" charset="0"/>
                <a:cs typeface="Verdana" panose="020B0604030504040204" pitchFamily="34" charset="0"/>
              </a:rPr>
              <a:t>Сегментирование (сегментация) рынка труда</a:t>
            </a:r>
            <a:r>
              <a:rPr lang="ru-RU" sz="3000" dirty="0">
                <a:solidFill>
                  <a:schemeClr val="tx1"/>
                </a:solidFill>
                <a:latin typeface="Verdana" panose="020B0604030504040204" pitchFamily="34" charset="0"/>
                <a:ea typeface="Verdana" panose="020B0604030504040204" pitchFamily="34" charset="0"/>
                <a:cs typeface="Verdana" panose="020B0604030504040204" pitchFamily="34" charset="0"/>
              </a:rPr>
              <a:t> – это его разбивка на отдельные группы, характеризующиеся различиями в потребностях и поведении работников. Эти группы состоят из людей, одинаково проявляющих себя при определении предложения и спроса на рабочую силу. Поэтому можно сказать, что сегментирование рынка труда – это выделение отдельных групп работников и работодателей по объединяющим признакам.</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90762620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артинки по запросу сегментирование рынка">
            <a:extLst>
              <a:ext uri="{FF2B5EF4-FFF2-40B4-BE49-F238E27FC236}">
                <a16:creationId xmlns:a16="http://schemas.microsoft.com/office/drawing/2014/main" xmlns="" id="{0939BA84-CBE5-4B8E-8A65-4172EF3E47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091" b="9091"/>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Parallelogram 70">
            <a:extLst>
              <a:ext uri="{FF2B5EF4-FFF2-40B4-BE49-F238E27FC236}">
                <a16:creationId xmlns:a16="http://schemas.microsoft.com/office/drawing/2014/main" xmlns="" id="{23370524-0FE7-41B4-ABCF-7FB26B6CF1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24188" y="0"/>
            <a:ext cx="9372600" cy="6858000"/>
          </a:xfrm>
          <a:prstGeom prst="parallelogram">
            <a:avLst>
              <a:gd name="adj" fmla="val 14937"/>
            </a:avLst>
          </a:prstGeom>
          <a:solidFill>
            <a:schemeClr val="bg1">
              <a:alpha val="9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cxnSp>
        <p:nvCxnSpPr>
          <p:cNvPr id="73" name="Straight Connector 72">
            <a:extLst>
              <a:ext uri="{FF2B5EF4-FFF2-40B4-BE49-F238E27FC236}">
                <a16:creationId xmlns:a16="http://schemas.microsoft.com/office/drawing/2014/main" xmlns="" id="{E0A9CA40-1F57-4A6D-ACDA-F720AA468CF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xmlns="" id="{B2A94EDB-B0FE-4678-8E69-0F137AE3BE6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xmlns="" id="{4E93B92B-0DD5-4277-9D69-972ABADC35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5">
            <a:extLst>
              <a:ext uri="{FF2B5EF4-FFF2-40B4-BE49-F238E27FC236}">
                <a16:creationId xmlns:a16="http://schemas.microsoft.com/office/drawing/2014/main" xmlns="" id="{7CE87768-354E-4E3F-8202-9F387CF505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xmlns="" id="{09E5B98F-BD75-4A30-BF72-0A91074702F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7">
            <a:extLst>
              <a:ext uri="{FF2B5EF4-FFF2-40B4-BE49-F238E27FC236}">
                <a16:creationId xmlns:a16="http://schemas.microsoft.com/office/drawing/2014/main" xmlns="" id="{8AAB91E3-41BE-4478-BF23-A24D43E146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8">
            <a:extLst>
              <a:ext uri="{FF2B5EF4-FFF2-40B4-BE49-F238E27FC236}">
                <a16:creationId xmlns:a16="http://schemas.microsoft.com/office/drawing/2014/main" xmlns="" id="{96DFC7EA-8516-41F1-8ED9-C0A8E1E0862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29">
            <a:extLst>
              <a:ext uri="{FF2B5EF4-FFF2-40B4-BE49-F238E27FC236}">
                <a16:creationId xmlns:a16="http://schemas.microsoft.com/office/drawing/2014/main" xmlns="" id="{E24E972C-8744-4CFA-B783-41EA3CC3819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Isosceles Triangle 88">
            <a:extLst>
              <a:ext uri="{FF2B5EF4-FFF2-40B4-BE49-F238E27FC236}">
                <a16:creationId xmlns:a16="http://schemas.microsoft.com/office/drawing/2014/main" xmlns="" id="{C7C88F2E-E233-48BA-B85F-D06BA522B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Isosceles Triangle 90">
            <a:extLst>
              <a:ext uri="{FF2B5EF4-FFF2-40B4-BE49-F238E27FC236}">
                <a16:creationId xmlns:a16="http://schemas.microsoft.com/office/drawing/2014/main" xmlns="" id="{2A4588C6-4069-4731-BFB4-10F1E6D378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Объект 2">
            <a:extLst>
              <a:ext uri="{FF2B5EF4-FFF2-40B4-BE49-F238E27FC236}">
                <a16:creationId xmlns:a16="http://schemas.microsoft.com/office/drawing/2014/main" xmlns="" id="{9021E6F3-1CF3-4935-953C-5468F410B643}"/>
              </a:ext>
            </a:extLst>
          </p:cNvPr>
          <p:cNvSpPr>
            <a:spLocks noGrp="1"/>
          </p:cNvSpPr>
          <p:nvPr>
            <p:ph idx="1"/>
          </p:nvPr>
        </p:nvSpPr>
        <p:spPr>
          <a:xfrm>
            <a:off x="1480457" y="1190171"/>
            <a:ext cx="8752114" cy="5486400"/>
          </a:xfrm>
        </p:spPr>
        <p:txBody>
          <a:bodyPr>
            <a:normAutofit/>
          </a:bodyPr>
          <a:lstStyle/>
          <a:p>
            <a:pPr marL="0" indent="0">
              <a:buNone/>
            </a:pPr>
            <a:r>
              <a:rPr lang="ru-RU" sz="2800" u="sng" dirty="0">
                <a:latin typeface="Verdana" panose="020B0604030504040204" pitchFamily="34" charset="0"/>
                <a:ea typeface="Verdana" panose="020B0604030504040204" pitchFamily="34" charset="0"/>
                <a:cs typeface="Verdana" panose="020B0604030504040204" pitchFamily="34" charset="0"/>
              </a:rPr>
              <a:t>Объектами сегментирования на рынке труда</a:t>
            </a:r>
            <a:r>
              <a:rPr lang="ru-RU" sz="2800" dirty="0">
                <a:latin typeface="Verdana" panose="020B0604030504040204" pitchFamily="34" charset="0"/>
                <a:ea typeface="Verdana" panose="020B0604030504040204" pitchFamily="34" charset="0"/>
                <a:cs typeface="Verdana" panose="020B0604030504040204" pitchFamily="34" charset="0"/>
              </a:rPr>
              <a:t> выступают:</a:t>
            </a:r>
          </a:p>
          <a:p>
            <a:pPr lvl="1"/>
            <a:r>
              <a:rPr lang="ru-RU" sz="2400" dirty="0">
                <a:latin typeface="Verdana" panose="020B0604030504040204" pitchFamily="34" charset="0"/>
                <a:ea typeface="Verdana" panose="020B0604030504040204" pitchFamily="34" charset="0"/>
                <a:cs typeface="Verdana" panose="020B0604030504040204" pitchFamily="34" charset="0"/>
              </a:rPr>
              <a:t>работодатели. Сегментация рынка с позиции работодателей позволяет оценить их потребности и наилучшим образом к ним адаптироваться. </a:t>
            </a:r>
          </a:p>
          <a:p>
            <a:pPr lvl="1"/>
            <a:r>
              <a:rPr lang="ru-RU" sz="2400" dirty="0">
                <a:latin typeface="Verdana" panose="020B0604030504040204" pitchFamily="34" charset="0"/>
                <a:ea typeface="Verdana" panose="020B0604030504040204" pitchFamily="34" charset="0"/>
                <a:cs typeface="Verdana" panose="020B0604030504040204" pitchFamily="34" charset="0"/>
              </a:rPr>
              <a:t>наемные работники. В тех случаях, когда объектом сегментации выступают наемные работники, формируется представление о тех группах, которые характеризуют их совокупность (по качественным и количественным характеристикам, поведенческим функциям и т.п.). </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85204938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xmlns="" id="{4815A7B4-532E-48C9-AC24-D78ACF3339DB}"/>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8467"/>
            <a:ext cx="12192000" cy="6866467"/>
            <a:chOff x="0" y="-8467"/>
            <a:chExt cx="12192000" cy="6866467"/>
          </a:xfrm>
        </p:grpSpPr>
        <p:sp>
          <p:nvSpPr>
            <p:cNvPr id="73" name="Freeform 14">
              <a:extLst>
                <a:ext uri="{FF2B5EF4-FFF2-40B4-BE49-F238E27FC236}">
                  <a16:creationId xmlns:a16="http://schemas.microsoft.com/office/drawing/2014/main" xmlns="" id="{D40109F4-CE5C-45F4-856E-F3F69C9FD4E1}"/>
                </a:ext>
              </a:extLst>
            </p:cNvPr>
            <p:cNvSpPr/>
            <p:nvPr>
              <p:extLst>
                <p:ext uri="{386F3935-93C4-4BCD-93E2-E3B085C9AB24}">
                  <p16:designElem xmlns:p16="http://schemas.microsoft.com/office/powerpoint/2015/main" xmlns=""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74" name="Straight Connector 73">
              <a:extLst>
                <a:ext uri="{FF2B5EF4-FFF2-40B4-BE49-F238E27FC236}">
                  <a16:creationId xmlns:a16="http://schemas.microsoft.com/office/drawing/2014/main" xmlns="" id="{3CBAA4DE-3D7B-460B-AE98-D9F9990C0B62}"/>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xmlns="" id="{7BF1ED3E-4F80-4AF6-A41B-44F53DDE610D}"/>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xmlns="" id="{C0B2D747-3E31-45C5-9A98-A9710A585FBB}"/>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xmlns="" id="{A15FD4BA-3020-462D-8BE8-B3A65B8E492A}"/>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xmlns="" id="{A304284A-7318-4DD5-898C-2F6B23C778FA}"/>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xmlns="" id="{9DF48E66-B635-4509-B115-E0987C014EBC}"/>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xmlns="" id="{E3B96D94-5F5A-4F4C-810C-917BF4D266C3}"/>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xmlns="" id="{7F3782D6-BFF8-4389-9D39-A023ADAA92C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xmlns="" id="{ECE162D4-FCAE-441B-B5E9-C91DE62124EF}"/>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Объект 4">
            <a:extLst>
              <a:ext uri="{FF2B5EF4-FFF2-40B4-BE49-F238E27FC236}">
                <a16:creationId xmlns:a16="http://schemas.microsoft.com/office/drawing/2014/main" xmlns="" id="{910F85D9-F5DC-491A-AFD6-0CD0B19C3E1D}"/>
              </a:ext>
            </a:extLst>
          </p:cNvPr>
          <p:cNvSpPr>
            <a:spLocks noGrp="1"/>
          </p:cNvSpPr>
          <p:nvPr>
            <p:ph idx="1"/>
          </p:nvPr>
        </p:nvSpPr>
        <p:spPr>
          <a:xfrm>
            <a:off x="1096030" y="627166"/>
            <a:ext cx="9799526" cy="6239301"/>
          </a:xfrm>
        </p:spPr>
        <p:txBody>
          <a:bodyPr>
            <a:normAutofit fontScale="92500" lnSpcReduction="20000"/>
          </a:bodyPr>
          <a:lstStyle/>
          <a:p>
            <a:pPr marL="0" indent="0">
              <a:buNone/>
            </a:pPr>
            <a:r>
              <a:rPr lang="ru-RU" sz="2800" b="1" dirty="0">
                <a:solidFill>
                  <a:schemeClr val="tx1"/>
                </a:solidFill>
                <a:latin typeface="Verdana" panose="020B0604030504040204" pitchFamily="34" charset="0"/>
                <a:ea typeface="Verdana" panose="020B0604030504040204" pitchFamily="34" charset="0"/>
                <a:cs typeface="Verdana" panose="020B0604030504040204" pitchFamily="34" charset="0"/>
              </a:rPr>
              <a:t>Цели сегментация рынка труда:</a:t>
            </a:r>
            <a:endParaRPr lang="ru-RU"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r>
              <a:rPr lang="ru-RU" sz="2800" dirty="0">
                <a:solidFill>
                  <a:schemeClr val="tx1"/>
                </a:solidFill>
                <a:latin typeface="Verdana" panose="020B0604030504040204" pitchFamily="34" charset="0"/>
                <a:ea typeface="Verdana" panose="020B0604030504040204" pitchFamily="34" charset="0"/>
                <a:cs typeface="Verdana" panose="020B0604030504040204" pitchFamily="34" charset="0"/>
              </a:rPr>
              <a:t>1. Проводится для анализа рыночных возможностей. Методы сегментации позволяют выявить имеющиеся возможности со стороны предложения рабочей силы и спроса на нее и оценить открывающиеся перспективы для развития рынка труда. Эти результаты выступают основой для последующего замера существующей емкости рынка труда и прогноза спроса на рабочую силу. Анализ отдельных сегментов рынка труда дает возможность не только глубже изучить состояние рынка труда, но и детально обосновать перспективы его развития по отдельным признакам и критериям, образующим сегменты рынка. Тем самым сегментация позволяет формировать общую модель функционирования и развития рынка труда.</a:t>
            </a:r>
          </a:p>
          <a:p>
            <a:pPr marL="0" indent="0">
              <a:buNone/>
            </a:pPr>
            <a:r>
              <a:rPr lang="en-US" sz="2000" dirty="0">
                <a:latin typeface="Verdana" panose="020B0604030504040204" pitchFamily="34" charset="0"/>
                <a:ea typeface="Verdana" panose="020B0604030504040204" pitchFamily="34" charset="0"/>
                <a:cs typeface="Verdana" panose="020B0604030504040204" pitchFamily="34" charset="0"/>
              </a:rPr>
              <a:t> </a:t>
            </a:r>
            <a:endParaRPr lang="ru-RU" sz="2000"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21934153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6AC8C9A1-758C-4CAD-BCBC-68BBD922ACE7}"/>
              </a:ext>
            </a:extLst>
          </p:cNvPr>
          <p:cNvSpPr>
            <a:spLocks noGrp="1"/>
          </p:cNvSpPr>
          <p:nvPr>
            <p:ph idx="1"/>
          </p:nvPr>
        </p:nvSpPr>
        <p:spPr>
          <a:xfrm>
            <a:off x="354563" y="242597"/>
            <a:ext cx="11160103" cy="6615404"/>
          </a:xfrm>
        </p:spPr>
        <p:txBody>
          <a:bodyPr>
            <a:normAutofit fontScale="55000" lnSpcReduction="20000"/>
          </a:bodyPr>
          <a:lstStyle/>
          <a:p>
            <a:r>
              <a:rPr lang="ru-RU" sz="3800" dirty="0">
                <a:solidFill>
                  <a:schemeClr val="tx1"/>
                </a:solidFill>
                <a:latin typeface="Verdana" panose="020B0604030504040204" pitchFamily="34" charset="0"/>
                <a:ea typeface="Verdana" panose="020B0604030504040204" pitchFamily="34" charset="0"/>
                <a:cs typeface="Verdana" panose="020B0604030504040204" pitchFamily="34" charset="0"/>
              </a:rPr>
              <a:t>2. Открывает возможности в изучении рынка труда как с точки зрения его величины, так и с точки зрения исследования его характера. Для этого необходимо осуществить группировку рынка труда по его отдельным сегментам, а затем провести отбор целевых сегментов. Группировки, как и само выделение сегментов рынка, осуществляются по различным признакам и критериям. В результате могут быть достаточно достоверно оценены, например, </a:t>
            </a:r>
            <a:r>
              <a:rPr lang="ru-RU" sz="3800" dirty="0" err="1">
                <a:solidFill>
                  <a:schemeClr val="tx1"/>
                </a:solidFill>
                <a:latin typeface="Verdana" panose="020B0604030504040204" pitchFamily="34" charset="0"/>
                <a:ea typeface="Verdana" panose="020B0604030504040204" pitchFamily="34" charset="0"/>
                <a:cs typeface="Verdana" panose="020B0604030504040204" pitchFamily="34" charset="0"/>
              </a:rPr>
              <a:t>трудодифицитные</a:t>
            </a:r>
            <a:r>
              <a:rPr lang="ru-RU" sz="3800" dirty="0">
                <a:solidFill>
                  <a:schemeClr val="tx1"/>
                </a:solidFill>
                <a:latin typeface="Verdana" panose="020B0604030504040204" pitchFamily="34" charset="0"/>
                <a:ea typeface="Verdana" panose="020B0604030504040204" pitchFamily="34" charset="0"/>
                <a:cs typeface="Verdana" panose="020B0604030504040204" pitchFamily="34" charset="0"/>
              </a:rPr>
              <a:t> и </a:t>
            </a:r>
            <a:r>
              <a:rPr lang="ru-RU" sz="3800" dirty="0" err="1">
                <a:solidFill>
                  <a:schemeClr val="tx1"/>
                </a:solidFill>
                <a:latin typeface="Verdana" panose="020B0604030504040204" pitchFamily="34" charset="0"/>
                <a:ea typeface="Verdana" panose="020B0604030504040204" pitchFamily="34" charset="0"/>
                <a:cs typeface="Verdana" panose="020B0604030504040204" pitchFamily="34" charset="0"/>
              </a:rPr>
              <a:t>трудонасыщенные</a:t>
            </a:r>
            <a:r>
              <a:rPr lang="ru-RU" sz="3800" dirty="0">
                <a:solidFill>
                  <a:schemeClr val="tx1"/>
                </a:solidFill>
                <a:latin typeface="Verdana" panose="020B0604030504040204" pitchFamily="34" charset="0"/>
                <a:ea typeface="Verdana" panose="020B0604030504040204" pitchFamily="34" charset="0"/>
                <a:cs typeface="Verdana" panose="020B0604030504040204" pitchFamily="34" charset="0"/>
              </a:rPr>
              <a:t> географические районы; группы населения по различным возрастным критериям, уровню профессиональной и квалификационной подготовки; лица, нуждающиеся в мероприятиях специальной программы содействия занятости; группы населения, представляющие разнообразные мотивы поведения в выборе вакансий рабочих мест, отношения к процессам высвобождения рабочей силы, переподготовки и другим процессам в сфере занятости.</a:t>
            </a:r>
          </a:p>
          <a:p>
            <a:r>
              <a:rPr lang="ru-RU" sz="3800" dirty="0">
                <a:solidFill>
                  <a:schemeClr val="tx1"/>
                </a:solidFill>
                <a:latin typeface="Verdana" panose="020B0604030504040204" pitchFamily="34" charset="0"/>
                <a:ea typeface="Verdana" panose="020B0604030504040204" pitchFamily="34" charset="0"/>
                <a:cs typeface="Verdana" panose="020B0604030504040204" pitchFamily="34" charset="0"/>
              </a:rPr>
              <a:t>3. Позволяет обосновать проведение мероприятий политики занятости с учетом интересов различных групп населения, работодателей, государства и других общественных институтов. Тем самым, создаются возможности для ранжирования этих мероприятий, что особенно важно для формирующегося рынка труда России при ограниченности финансовых возможностей развития занятости в условиях экономического кризиса в стране.</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24189975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3B003DC1-321F-41CD-81FE-887DB83C2FF8}"/>
              </a:ext>
            </a:extLst>
          </p:cNvPr>
          <p:cNvSpPr>
            <a:spLocks noGrp="1"/>
          </p:cNvSpPr>
          <p:nvPr>
            <p:ph idx="1"/>
          </p:nvPr>
        </p:nvSpPr>
        <p:spPr>
          <a:xfrm>
            <a:off x="0" y="421407"/>
            <a:ext cx="11812248" cy="6370819"/>
          </a:xfrm>
        </p:spPr>
        <p:txBody>
          <a:bodyPr>
            <a:normAutofit fontScale="92500" lnSpcReduction="20000"/>
          </a:bodyPr>
          <a:lstStyle/>
          <a:p>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4. Следствием сегментирования является обоснование программ подготовки и переподготовки кадров, сохранения и расширения рабочих мест, географической мобильности, разработки методов стимулирования труда и спроса на рабочую силу в наиболее выгодном для данного момента направлении развития рынка труда. Не менее значимой представляется возможность решения при помощи сегментирования рынка труда таких задач, как обоснование наиболее эффективного подхода в распределении финансовых средств, обеспечивающих осуществление политики занятости.</a:t>
            </a:r>
          </a:p>
          <a:p>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5. Результаты сегментирования позволяют решать вопросы позиционирования на целевых рынках труда (например, рынках труда отдельных географических районов, отдельных специальностей, отраслей производства и т. п.). Позиционирование на рынке - это обеспечение товару (применительно к рынку труда - услугам труда, рабочей силе) четко отличного от другого места на рынке. Эта проблема приобретает особое значение как в условиях конкурентности предложения рабочей силы, так и в случаях конкурентности спроса на нее.</a:t>
            </a:r>
          </a:p>
          <a:p>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6. Сегментация рынка труда имеет значение и с точки зрения стимулирования активности определенного контингента работников. Ведь конкуренция на рынке труда носит дифференцированно избирательный характер и проявляется в рамках отдельных сегментов.</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733755243"/>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68610C8-0D3A-49A7-B166-5A595FCC85E2}"/>
              </a:ext>
            </a:extLst>
          </p:cNvPr>
          <p:cNvSpPr>
            <a:spLocks noGrp="1"/>
          </p:cNvSpPr>
          <p:nvPr>
            <p:ph type="title"/>
          </p:nvPr>
        </p:nvSpPr>
        <p:spPr>
          <a:xfrm>
            <a:off x="966582" y="77755"/>
            <a:ext cx="8596668" cy="1320800"/>
          </a:xfrm>
        </p:spPr>
        <p:txBody>
          <a:bodyPr>
            <a:normAutofit fontScale="90000"/>
          </a:bodyPr>
          <a:lstStyle/>
          <a:p>
            <a:r>
              <a:rPr lang="ru-RU" b="1" dirty="0">
                <a:latin typeface="Verdana" panose="020B0604030504040204" pitchFamily="34" charset="0"/>
                <a:ea typeface="Verdana" panose="020B0604030504040204" pitchFamily="34" charset="0"/>
                <a:cs typeface="Verdana" panose="020B0604030504040204" pitchFamily="34" charset="0"/>
              </a:rPr>
              <a:t>Принципы сегментации рынка труда</a:t>
            </a:r>
            <a:r>
              <a:rPr lang="ru-RU" dirty="0">
                <a:latin typeface="Verdana" panose="020B0604030504040204" pitchFamily="34" charset="0"/>
                <a:ea typeface="Verdana" panose="020B0604030504040204" pitchFamily="34" charset="0"/>
                <a:cs typeface="Verdana" panose="020B0604030504040204" pitchFamily="34" charset="0"/>
              </a:rPr>
              <a:t>:</a:t>
            </a:r>
            <a:br>
              <a:rPr lang="ru-RU" dirty="0">
                <a:latin typeface="Verdana" panose="020B0604030504040204" pitchFamily="34" charset="0"/>
                <a:ea typeface="Verdana" panose="020B0604030504040204" pitchFamily="34" charset="0"/>
                <a:cs typeface="Verdana" panose="020B0604030504040204" pitchFamily="34" charset="0"/>
              </a:rPr>
            </a:br>
            <a:endParaRPr lang="ru-RU" dirty="0">
              <a:latin typeface="Verdana" panose="020B0604030504040204" pitchFamily="34" charset="0"/>
              <a:ea typeface="Verdana" panose="020B0604030504040204" pitchFamily="34" charset="0"/>
              <a:cs typeface="Verdana" panose="020B0604030504040204" pitchFamily="34" charset="0"/>
            </a:endParaRPr>
          </a:p>
        </p:txBody>
      </p:sp>
      <p:sp>
        <p:nvSpPr>
          <p:cNvPr id="3" name="Объект 2">
            <a:extLst>
              <a:ext uri="{FF2B5EF4-FFF2-40B4-BE49-F238E27FC236}">
                <a16:creationId xmlns:a16="http://schemas.microsoft.com/office/drawing/2014/main" xmlns="" id="{22E10422-1E53-42AF-93DF-CA87614A96B8}"/>
              </a:ext>
            </a:extLst>
          </p:cNvPr>
          <p:cNvSpPr>
            <a:spLocks noGrp="1"/>
          </p:cNvSpPr>
          <p:nvPr>
            <p:ph idx="1"/>
          </p:nvPr>
        </p:nvSpPr>
        <p:spPr>
          <a:xfrm>
            <a:off x="327794" y="1474389"/>
            <a:ext cx="11214863" cy="5448925"/>
          </a:xfrm>
        </p:spPr>
        <p:txBody>
          <a:bodyPr>
            <a:normAutofit fontScale="92500" lnSpcReduction="20000"/>
          </a:bodyPr>
          <a:lstStyle/>
          <a:p>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1. Каждый из выбираемых сегментов должен быть достаточно </a:t>
            </a:r>
            <a:r>
              <a:rPr lang="ru-RU" sz="2400" u="sng" dirty="0">
                <a:solidFill>
                  <a:schemeClr val="tx1"/>
                </a:solidFill>
                <a:latin typeface="Verdana" panose="020B0604030504040204" pitchFamily="34" charset="0"/>
                <a:ea typeface="Verdana" panose="020B0604030504040204" pitchFamily="34" charset="0"/>
                <a:cs typeface="Verdana" panose="020B0604030504040204" pitchFamily="34" charset="0"/>
              </a:rPr>
              <a:t>четко очерчен</a:t>
            </a:r>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Это создает уверенность в том, что для рассматриваемых сегментов будет существовать необходимая информационная база исследования и методология его измерения. В противном случае затраты на сбор необходимой информации и разработки могут превысить результаты от данных исследовательских мероприятий. Например, молодежный сегмент рынка труда можно четко отделить от других сегментов, которые длительно заняты на рынке труда или уходят из него.</a:t>
            </a:r>
          </a:p>
          <a:p>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2. Сегмент должен иметь определенные </a:t>
            </a:r>
            <a:r>
              <a:rPr lang="ru-RU" sz="2400" u="sng" dirty="0">
                <a:solidFill>
                  <a:schemeClr val="tx1"/>
                </a:solidFill>
                <a:latin typeface="Verdana" panose="020B0604030504040204" pitchFamily="34" charset="0"/>
                <a:ea typeface="Verdana" panose="020B0604030504040204" pitchFamily="34" charset="0"/>
                <a:cs typeface="Verdana" panose="020B0604030504040204" pitchFamily="34" charset="0"/>
              </a:rPr>
              <a:t>количественные параметры</a:t>
            </a:r>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т.е. обладать определенной емкостью. Например, он должен представлять четкую информацию о том, сколько работников могут быть трудоустроены на данном сегменте, с какой заработной платой, какое имеется число потенциальных работодателей и вакансий, как территориально они размещены и т. п. Исходя из этих параметров, можно оценить процесс подготовки специалистов, сформировать его профессионально квалификационную структуру с учетом потребностей рынка. </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05255648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1D58A7D-F15A-4E8F-8258-AF7CD95F8983}"/>
              </a:ext>
            </a:extLst>
          </p:cNvPr>
          <p:cNvSpPr>
            <a:spLocks noGrp="1"/>
          </p:cNvSpPr>
          <p:nvPr>
            <p:ph idx="1"/>
          </p:nvPr>
        </p:nvSpPr>
        <p:spPr>
          <a:xfrm>
            <a:off x="677333" y="719528"/>
            <a:ext cx="11104935" cy="5846163"/>
          </a:xfrm>
        </p:spPr>
        <p:txBody>
          <a:bodyPr>
            <a:normAutofit fontScale="92500" lnSpcReduction="20000"/>
          </a:bodyPr>
          <a:lstStyle/>
          <a:p>
            <a:r>
              <a:rPr lang="ru-RU" sz="2800" dirty="0">
                <a:solidFill>
                  <a:schemeClr val="tx1"/>
                </a:solidFill>
                <a:latin typeface="Verdana" panose="020B0604030504040204" pitchFamily="34" charset="0"/>
                <a:ea typeface="Verdana" panose="020B0604030504040204" pitchFamily="34" charset="0"/>
                <a:cs typeface="Verdana" panose="020B0604030504040204" pitchFamily="34" charset="0"/>
              </a:rPr>
              <a:t>3. </a:t>
            </a:r>
            <a:r>
              <a:rPr lang="ru-RU" sz="2800" u="sng" dirty="0">
                <a:solidFill>
                  <a:schemeClr val="tx1"/>
                </a:solidFill>
                <a:latin typeface="Verdana" panose="020B0604030504040204" pitchFamily="34" charset="0"/>
                <a:ea typeface="Verdana" panose="020B0604030504040204" pitchFamily="34" charset="0"/>
                <a:cs typeface="Verdana" panose="020B0604030504040204" pitchFamily="34" charset="0"/>
              </a:rPr>
              <a:t>Существенность сегмента</a:t>
            </a:r>
            <a:r>
              <a:rPr lang="ru-RU" sz="2800" dirty="0">
                <a:solidFill>
                  <a:schemeClr val="tx1"/>
                </a:solidFill>
                <a:latin typeface="Verdana" panose="020B0604030504040204" pitchFamily="34" charset="0"/>
                <a:ea typeface="Verdana" panose="020B0604030504040204" pitchFamily="34" charset="0"/>
                <a:cs typeface="Verdana" panose="020B0604030504040204" pitchFamily="34" charset="0"/>
              </a:rPr>
              <a:t>, т.е. определить, насколько реально ту или иную группу предприятий ли незанятых можно рассматривать как сегменты рынка, насколько она устойчива по своим признакам. Важно определить, является ли данный сегмент растущим, устойчивым или уменьшающимся (например, группы руководящих работников различного ранга), стоит ли ориентировать на этот сегмент рынка его участников или, напротив, следует перепрофилировать их на другие сегменты. </a:t>
            </a:r>
          </a:p>
          <a:p>
            <a:r>
              <a:rPr lang="ru-RU" sz="2800" dirty="0">
                <a:solidFill>
                  <a:schemeClr val="tx1"/>
                </a:solidFill>
                <a:latin typeface="Verdana" panose="020B0604030504040204" pitchFamily="34" charset="0"/>
                <a:ea typeface="Verdana" panose="020B0604030504040204" pitchFamily="34" charset="0"/>
                <a:cs typeface="Verdana" panose="020B0604030504040204" pitchFamily="34" charset="0"/>
              </a:rPr>
              <a:t>4. Выделяемый сегмент должен быть </a:t>
            </a:r>
            <a:r>
              <a:rPr lang="ru-RU" sz="2800" u="sng" dirty="0">
                <a:solidFill>
                  <a:schemeClr val="tx1"/>
                </a:solidFill>
                <a:latin typeface="Verdana" panose="020B0604030504040204" pitchFamily="34" charset="0"/>
                <a:ea typeface="Verdana" panose="020B0604030504040204" pitchFamily="34" charset="0"/>
                <a:cs typeface="Verdana" panose="020B0604030504040204" pitchFamily="34" charset="0"/>
              </a:rPr>
              <a:t>доступен</a:t>
            </a:r>
            <a:r>
              <a:rPr lang="ru-RU" sz="2800" dirty="0">
                <a:solidFill>
                  <a:schemeClr val="tx1"/>
                </a:solidFill>
                <a:latin typeface="Verdana" panose="020B0604030504040204" pitchFamily="34" charset="0"/>
                <a:ea typeface="Verdana" panose="020B0604030504040204" pitchFamily="34" charset="0"/>
                <a:cs typeface="Verdana" panose="020B0604030504040204" pitchFamily="34" charset="0"/>
              </a:rPr>
              <a:t> для работодателей и наемных работников по использованию каналов информации (в том числе государственной службы занятости) для обеспечения незанятых рабочих мест, трудоустройства безработных и т.д. С этой позиции сегментация дает возможность нацелить работу службы занятости на более эффективное использование имеющихся и открытие новых информационных каналов рынка труда. </a:t>
            </a:r>
          </a:p>
        </p:txBody>
      </p:sp>
    </p:spTree>
    <p:custDataLst>
      <p:tags r:id="rId1"/>
    </p:custDataLst>
    <p:extLst>
      <p:ext uri="{BB962C8B-B14F-4D97-AF65-F5344CB8AC3E}">
        <p14:creationId xmlns:p14="http://schemas.microsoft.com/office/powerpoint/2010/main" val="421210484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74D34A9-7BF0-47AB-83AB-F38DA4F31291}"/>
              </a:ext>
            </a:extLst>
          </p:cNvPr>
          <p:cNvSpPr>
            <a:spLocks noGrp="1"/>
          </p:cNvSpPr>
          <p:nvPr>
            <p:ph idx="1"/>
          </p:nvPr>
        </p:nvSpPr>
        <p:spPr>
          <a:xfrm>
            <a:off x="210804" y="66844"/>
            <a:ext cx="10837332" cy="6483245"/>
          </a:xfrm>
        </p:spPr>
        <p:txBody>
          <a:bodyPr>
            <a:normAutofit fontScale="92500" lnSpcReduction="20000"/>
          </a:bodyPr>
          <a:lstStyle/>
          <a:p>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5. Сегмент должен характеризоваться неудовлетворенной потребностью (представлять вакансии, выражать желание найма или перемены работы и т.п.). Это делает его привлекательным для участников рыночных отношений и оправдывает </a:t>
            </a:r>
            <a:r>
              <a:rPr lang="ru-RU" sz="2400" u="sng" dirty="0">
                <a:solidFill>
                  <a:schemeClr val="tx1"/>
                </a:solidFill>
                <a:latin typeface="Verdana" panose="020B0604030504040204" pitchFamily="34" charset="0"/>
                <a:ea typeface="Verdana" panose="020B0604030504040204" pitchFamily="34" charset="0"/>
                <a:cs typeface="Verdana" panose="020B0604030504040204" pitchFamily="34" charset="0"/>
              </a:rPr>
              <a:t>целесообразность</a:t>
            </a:r>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его выделения.</a:t>
            </a:r>
          </a:p>
          <a:p>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6. Критерий выражает </a:t>
            </a:r>
            <a:r>
              <a:rPr lang="ru-RU" sz="2400" u="sng" dirty="0">
                <a:solidFill>
                  <a:schemeClr val="tx1"/>
                </a:solidFill>
                <a:latin typeface="Verdana" panose="020B0604030504040204" pitchFamily="34" charset="0"/>
                <a:ea typeface="Verdana" panose="020B0604030504040204" pitchFamily="34" charset="0"/>
                <a:cs typeface="Verdana" panose="020B0604030504040204" pitchFamily="34" charset="0"/>
              </a:rPr>
              <a:t>совместимость</a:t>
            </a:r>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сегмента с рынком основных конкурентов. По нему следует определять, насколько действия на выбранном сегменте затронут интересы других конкурентов (других работодателей или других наемных работников), оценивать, к каким последствиям может привести совпадение интересов различных конкурирующих сторон.</a:t>
            </a:r>
          </a:p>
          <a:p>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7. Выбираемый сегмент должен быть </a:t>
            </a:r>
            <a:r>
              <a:rPr lang="ru-RU" sz="2400" u="sng" dirty="0">
                <a:solidFill>
                  <a:schemeClr val="tx1"/>
                </a:solidFill>
                <a:latin typeface="Verdana" panose="020B0604030504040204" pitchFamily="34" charset="0"/>
                <a:ea typeface="Verdana" panose="020B0604030504040204" pitchFamily="34" charset="0"/>
                <a:cs typeface="Verdana" panose="020B0604030504040204" pitchFamily="34" charset="0"/>
              </a:rPr>
              <a:t>защищенным от конкурентов</a:t>
            </a:r>
            <a:r>
              <a:rPr lang="ru-RU" sz="2400" dirty="0">
                <a:solidFill>
                  <a:schemeClr val="tx1"/>
                </a:solidFill>
                <a:latin typeface="Verdana" panose="020B0604030504040204" pitchFamily="34" charset="0"/>
                <a:ea typeface="Verdana" panose="020B0604030504040204" pitchFamily="34" charset="0"/>
                <a:cs typeface="Verdana" panose="020B0604030504040204" pitchFamily="34" charset="0"/>
              </a:rPr>
              <a:t>. Этот критерий тесно связан с предыдущим. Важно оценить возможность выстоять в конкурентной борьбе с возможными конкурентами на выбранном сегменте. Учет потенциальных конкурентов, перспектив их развития позволяет развивать свои собственные достоинства и работать над устранением недостатков. К примеру, для отдельного работника подобный критерий может быть реализован через обретение дополнительных знаний (иностранные языки, владение компьютером), обеспечивающих ему усиление его конкурентоспособного положения на рынке.</a:t>
            </a:r>
          </a:p>
          <a:p>
            <a:endParaRPr lang="ru-RU" dirty="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572050519"/>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ISPRING_UUID" val="{FE0454FF-E226-40EB-9623-AE3AD5AB3A82}"/>
  <p:tag name="ISPRING_RESOURCE_FOLDER" val="D:\Савченко\Мультимедиа Маркетинг персонала\СЕГМЕНТИРОВАНИЕ РЫНКА ТРУДА (2)\"/>
  <p:tag name="ISPRING_PRESENTATION_PATH" val="D:\Савченко\Мультимедиа Маркетинг персонала\СЕГМЕНТИРОВАНИЕ РЫНКА ТРУДА (2).pptx"/>
  <p:tag name="ISPRING_PROJECT_FOLDER_UPDATED" val="1"/>
  <p:tag name="ISPRING_SCREEN_RECS_UPDATED" val="D:\Савченко\Мультимедиа Маркетинг персонала\СЕГМЕНТИРОВАНИЕ РЫНКА ТРУДА (2)\"/>
  <p:tag name="FLASHSPRING_ZOOM_TAG" val="71"/>
  <p:tag name="ISPRING_PRESENTATION_INFO_2" val="&lt;?xml version=&quot;1.0&quot; encoding=&quot;UTF-8&quot; standalone=&quot;no&quot; ?&gt;&#10;&lt;presentation2&gt;&#10;&#10;  &lt;slides&gt;&#10;    &lt;slide id=&quot;{00E98ED0-B994-4CA2-AD16-FE847D458B29}&quot; pptId=&quot;256&quot;/&gt;&#10;    &lt;slide id=&quot;{6ABF579F-E99B-4B1A-A245-40EE8FCFA50A}&quot; pptId=&quot;271&quot;/&gt;&#10;    &lt;slide id=&quot;{3686157F-305D-4B92-8597-41C9F3CDB51D}&quot; pptId=&quot;258&quot;/&gt;&#10;    &lt;slide id=&quot;{71DA66AD-7E4E-4618-BCC8-F60815878CCF}&quot; pptId=&quot;259&quot;/&gt;&#10;    &lt;slide id=&quot;{8D03C267-9BBB-4C27-A687-E9F1DF49DF21}&quot; pptId=&quot;260&quot;/&gt;&#10;    &lt;slide id=&quot;{5A12143C-36D2-411F-9E30-CCA09BFB7381}&quot; pptId=&quot;261&quot;/&gt;&#10;    &lt;slide id=&quot;{39520DC9-EED9-4294-BC51-01C03E288568}&quot; pptId=&quot;262&quot;/&gt;&#10;    &lt;slide id=&quot;{BF3EB3D5-EB7D-444A-ACDD-F3F71923F65B}&quot; pptId=&quot;263&quot;/&gt;&#10;    &lt;slide id=&quot;{5B29F28A-9895-4753-9CCB-C170F2403630}&quot; pptId=&quot;264&quot;/&gt;&#10;    &lt;slide id=&quot;{2566D9F2-DDC1-495C-B57D-0365B9569F81}&quot; pptId=&quot;265&quot;/&gt;&#10;    &lt;slide id=&quot;{CAA7DDF8-0C89-472B-AF8A-B8ADAE4C846D}&quot; pptId=&quot;266&quot;/&gt;&#10;    &lt;slide id=&quot;{641ABB3D-609E-4A8B-BF7D-79AB2782FAF7}&quot; pptId=&quot;267&quot;/&gt;&#10;    &lt;slide id=&quot;{29EA155E-F8AA-46C1-AE4D-A25E7C7D15F9}&quot; pptId=&quot;268&quot;/&gt;&#10;    &lt;slide id=&quot;{5D9D5921-1BD2-4355-B6F9-F96861D21C02}&quot; pptId=&quot;269&quot;/&gt;&#10;    &lt;slide id=&quot;{97D3B116-B1BE-4171-AC36-62A0DF71A93A}&quot; pptId=&quot;270&quot;/&gt;&#10;    &lt;slide id=&quot;{6A7E645D-7387-4225-943B-D2BFB165ED25}&quot; pptId=&quot;272&quot;/&gt;&#10;    &lt;slide id=&quot;{945D673E-384A-464B-928D-32DDBEA38B32}&quot; pptId=&quot;273&quot;/&gt;&#10;  &lt;/slides&gt;&#10;&#10;  &lt;narration&gt;&#10;    &lt;audioTracks&gt;&#10;      &lt;audioTrack muted=&quot;false&quot; name=&quot;Аудио 1&quot; resource=&quot;958774a4&quot; slideId=&quot;{00E98ED0-B994-4CA2-AD16-FE847D458B29}&quot; startTime=&quot;0&quot; volume=&quot;1&quot;&gt;&#10;        &lt;audio channels=&quot;1&quot; format=&quot;s16&quot; sampleRate=&quot;44100&quot;/&gt;&#10;      &lt;/audioTrack&gt;&#10;      &lt;audioTrack muted=&quot;false&quot; name=&quot;Аудио 2&quot; resource=&quot;b4566a44&quot; slideId=&quot;{6ABF579F-E99B-4B1A-A245-40EE8FCFA50A}&quot; startTime=&quot;0&quot; volume=&quot;1&quot;&gt;&#10;        &lt;audio channels=&quot;1&quot; format=&quot;s16&quot; sampleRate=&quot;44100&quot;/&gt;&#10;      &lt;/audioTrack&gt;&#10;      &lt;audioTrack muted=&quot;false&quot; name=&quot;Аудио 3&quot; resource=&quot;6ebc1cd9&quot; slideId=&quot;{3686157F-305D-4B92-8597-41C9F3CDB51D}&quot; startTime=&quot;0&quot; volume=&quot;1&quot;&gt;&#10;        &lt;audio channels=&quot;1&quot; format=&quot;s16&quot; sampleRate=&quot;44100&quot;/&gt;&#10;      &lt;/audioTrack&gt;&#10;      &lt;audioTrack muted=&quot;false&quot; name=&quot;Аудио 4&quot; resource=&quot;db70bc7d&quot; slideId=&quot;{71DA66AD-7E4E-4618-BCC8-F60815878CCF}&quot; startTime=&quot;0&quot; volume=&quot;1&quot;&gt;&#10;        &lt;audio channels=&quot;1&quot; format=&quot;s16&quot; sampleRate=&quot;44100&quot;/&gt;&#10;      &lt;/audioTrack&gt;&#10;      &lt;audioTrack muted=&quot;false&quot; name=&quot;Аудио 5&quot; resource=&quot;510b6e1f&quot; slideId=&quot;{8D03C267-9BBB-4C27-A687-E9F1DF49DF21}&quot; startTime=&quot;0&quot; volume=&quot;1&quot;&gt;&#10;        &lt;audio channels=&quot;1&quot; format=&quot;s16&quot; sampleRate=&quot;44100&quot;/&gt;&#10;      &lt;/audioTrack&gt;&#10;      &lt;audioTrack muted=&quot;false&quot; name=&quot;Аудио 6&quot; resource=&quot;413f004f&quot; slideId=&quot;{5A12143C-36D2-411F-9E30-CCA09BFB7381}&quot; startTime=&quot;0&quot; volume=&quot;1&quot;&gt;&#10;        &lt;audio channels=&quot;1&quot; format=&quot;s16&quot; sampleRate=&quot;44100&quot;/&gt;&#10;      &lt;/audioTrack&gt;&#10;      &lt;audioTrack muted=&quot;false&quot; name=&quot;Аудио 7&quot; resource=&quot;e743abe0&quot; slideId=&quot;{39520DC9-EED9-4294-BC51-01C03E288568}&quot; startTime=&quot;0&quot; volume=&quot;1&quot;&gt;&#10;        &lt;audio channels=&quot;1&quot; format=&quot;s16&quot; sampleRate=&quot;44100&quot;/&gt;&#10;      &lt;/audioTrack&gt;&#10;      &lt;audioTrack muted=&quot;false&quot; name=&quot;Аудио 8&quot; resource=&quot;5fa83e4d&quot; slideId=&quot;{BF3EB3D5-EB7D-444A-ACDD-F3F71923F65B}&quot; startTime=&quot;0&quot; volume=&quot;1&quot;&gt;&#10;        &lt;audio channels=&quot;1&quot; format=&quot;s16&quot; sampleRate=&quot;44100&quot;/&gt;&#10;      &lt;/audioTrack&gt;&#10;      &lt;audioTrack muted=&quot;false&quot; name=&quot;Аудио 9&quot; resource=&quot;c44c2ccf&quot; slideId=&quot;{5B29F28A-9895-4753-9CCB-C170F2403630}&quot; startTime=&quot;0&quot; volume=&quot;1&quot;&gt;&#10;        &lt;audio channels=&quot;1&quot; format=&quot;s16&quot; sampleRate=&quot;44100&quot;/&gt;&#10;      &lt;/audioTrack&gt;&#10;      &lt;audioTrack muted=&quot;false&quot; name=&quot;Аудио 10&quot; resource=&quot;2cd142fd&quot; slideId=&quot;{2566D9F2-DDC1-495C-B57D-0365B9569F81}&quot; startTime=&quot;0&quot; volume=&quot;1&quot;&gt;&#10;        &lt;audio channels=&quot;1&quot; format=&quot;s16&quot; sampleRate=&quot;44100&quot;/&gt;&#10;      &lt;/audioTrack&gt;&#10;      &lt;audioTrack muted=&quot;false&quot; name=&quot;Аудио 11&quot; resource=&quot;ae739887&quot; slideId=&quot;{CAA7DDF8-0C89-472B-AF8A-B8ADAE4C846D}&quot; startTime=&quot;0&quot; volume=&quot;1&quot;&gt;&#10;        &lt;audio channels=&quot;1&quot; format=&quot;s16&quot; sampleRate=&quot;44100&quot;/&gt;&#10;      &lt;/audioTrack&gt;&#10;      &lt;audioTrack muted=&quot;false&quot; name=&quot;Аудио 12&quot; resource=&quot;3e7213ed&quot; slideId=&quot;{641ABB3D-609E-4A8B-BF7D-79AB2782FAF7}&quot; startTime=&quot;0&quot; volume=&quot;1&quot;&gt;&#10;        &lt;audio channels=&quot;1&quot; format=&quot;s16&quot; sampleRate=&quot;44100&quot;/&gt;&#10;      &lt;/audioTrack&gt;&#10;      &lt;audioTrack muted=&quot;false&quot; name=&quot;Аудио 13&quot; resource=&quot;b8689bc0&quot; slideId=&quot;{29EA155E-F8AA-46C1-AE4D-A25E7C7D15F9}&quot; startTime=&quot;0&quot; volume=&quot;1&quot;&gt;&#10;        &lt;audio channels=&quot;1&quot; format=&quot;s16&quot; sampleRate=&quot;44100&quot;/&gt;&#10;      &lt;/audioTrack&gt;&#10;      &lt;audioTrack muted=&quot;false&quot; name=&quot;Аудио 14&quot; resource=&quot;266df1b4&quot; slideId=&quot;{5D9D5921-1BD2-4355-B6F9-F96861D21C02}&quot; startTime=&quot;0&quot; volume=&quot;1&quot;&gt;&#10;        &lt;audio channels=&quot;1&quot; format=&quot;s16&quot; sampleRate=&quot;44100&quot;/&gt;&#10;      &lt;/audioTrack&gt;&#10;      &lt;audioTrack muted=&quot;false&quot; name=&quot;Аудио 15&quot; resource=&quot;8d6dfcfd&quot; slideId=&quot;{97D3B116-B1BE-4171-AC36-62A0DF71A93A}&quot; startTime=&quot;0&quot; volume=&quot;1&quot;&gt;&#10;        &lt;audio channels=&quot;1&quot; format=&quot;s16&quot; sampleRate=&quot;44100&quot;/&gt;&#10;      &lt;/audioTrack&gt;&#10;      &lt;audioTrack muted=&quot;false&quot; name=&quot;Аудио 16&quot; resource=&quot;ece4fc93&quot; slideId=&quot;{6A7E645D-7387-4225-943B-D2BFB165ED25}&quot; startTime=&quot;0&quot; volume=&quot;1&quot;&gt;&#10;        &lt;audio channels=&quot;1&quot; format=&quot;s16&quot; sampleRate=&quot;44100&quot;/&gt;&#10;      &lt;/audioTrack&gt;&#10;      &lt;audioTrack muted=&quot;false&quot; name=&quot;Аудио 17&quot; resource=&quot;1f46fa92&quot; slideId=&quot;{945D673E-384A-464B-928D-32DDBEA38B32}&quot; startTime=&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B29F28A-9895-4753-9CCB-C170F2403630}"/>
  <p:tag name="GENSWF_ADVANCE_TIME" val="58.20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566D9F2-DDC1-495C-B57D-0365B9569F81}"/>
  <p:tag name="GENSWF_ADVANCE_TIME" val="63.401"/>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AA7DDF8-0C89-472B-AF8A-B8ADAE4C846D}"/>
  <p:tag name="GENSWF_ADVANCE_TIME" val="15.901"/>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41ABB3D-609E-4A8B-BF7D-79AB2782FAF7}"/>
  <p:tag name="GENSWF_ADVANCE_TIME" val="12.901"/>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9EA155E-F8AA-46C1-AE4D-A25E7C7D15F9}"/>
  <p:tag name="GENSWF_ADVANCE_TIME" val="90.90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D9D5921-1BD2-4355-B6F9-F96861D21C02}"/>
  <p:tag name="GENSWF_ADVANCE_TIME" val="59.901"/>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7D3B116-B1BE-4171-AC36-62A0DF71A93A}"/>
  <p:tag name="GENSWF_ADVANCE_TIME" val="51.401"/>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A7E645D-7387-4225-943B-D2BFB165ED25}"/>
  <p:tag name="GENSWF_ADVANCE_TIME" val="47.501"/>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45D673E-384A-464B-928D-32DDBEA38B32}"/>
  <p:tag name="GENSWF_ADVANCE_TIME" val="31.301"/>
</p:tagLst>
</file>

<file path=ppt/tags/tag2.xml><?xml version="1.0" encoding="utf-8"?>
<p:tagLst xmlns:a="http://schemas.openxmlformats.org/drawingml/2006/main" xmlns:r="http://schemas.openxmlformats.org/officeDocument/2006/relationships" xmlns:p="http://schemas.openxmlformats.org/presentationml/2006/main">
  <p:tag name="GENSWF_ADVANCE_TIME" val="21.183"/>
  <p:tag name="ISPRING_CUSTOM_TIMING_USED" val="1"/>
  <p:tag name="ISPRING_SLIDE_ID_2" val="{00E98ED0-B994-4CA2-AD16-FE847D458B29}"/>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ABF579F-E99B-4B1A-A245-40EE8FCFA50A}"/>
  <p:tag name="GENSWF_ADVANCE_TIME" val="29.401"/>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686157F-305D-4B92-8597-41C9F3CDB51D}"/>
  <p:tag name="GENSWF_ADVANCE_TIME" val="28.89"/>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1DA66AD-7E4E-4618-BCC8-F60815878CCF}"/>
  <p:tag name="GENSWF_ADVANCE_TIME" val="22.019"/>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D03C267-9BBB-4C27-A687-E9F1DF49DF21}"/>
  <p:tag name="GENSWF_ADVANCE_TIME" val="50.564"/>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A12143C-36D2-411F-9E30-CCA09BFB7381}"/>
  <p:tag name="GENSWF_ADVANCE_TIME" val="64.17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9520DC9-EED9-4294-BC51-01C03E288568}"/>
  <p:tag name="GENSWF_ADVANCE_TIME" val="39.101"/>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F3EB3D5-EB7D-444A-ACDD-F3F71923F65B}"/>
  <p:tag name="GENSWF_ADVANCE_TIME" val="39.498"/>
</p:tagLst>
</file>

<file path=ppt/theme/theme1.xml><?xml version="1.0" encoding="utf-8"?>
<a:theme xmlns:a="http://schemas.openxmlformats.org/drawingml/2006/main" name="Аспект">
  <a:themeElements>
    <a:clrScheme name="Фиолетовый">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77</TotalTime>
  <Words>1584</Words>
  <Application>Microsoft Office PowerPoint</Application>
  <PresentationFormat>Широкоэкранный</PresentationFormat>
  <Paragraphs>88</Paragraphs>
  <Slides>17</Slides>
  <Notes>17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Arial</vt:lpstr>
      <vt:lpstr>Calibri</vt:lpstr>
      <vt:lpstr>Times New Roman</vt:lpstr>
      <vt:lpstr>Trebuchet MS</vt:lpstr>
      <vt:lpstr>Verdana</vt:lpstr>
      <vt:lpstr>Wingdings 3</vt:lpstr>
      <vt:lpstr>Аспект</vt:lpstr>
      <vt:lpstr>Презентация PowerPoint</vt:lpstr>
      <vt:lpstr>1. Сегментирование рынка труда: понятие, объекты, цели и принципы </vt:lpstr>
      <vt:lpstr>Презентация PowerPoint</vt:lpstr>
      <vt:lpstr>Презентация PowerPoint</vt:lpstr>
      <vt:lpstr>Презентация PowerPoint</vt:lpstr>
      <vt:lpstr>Презентация PowerPoint</vt:lpstr>
      <vt:lpstr>Принципы сегментации рынка труда: </vt:lpstr>
      <vt:lpstr>Презентация PowerPoint</vt:lpstr>
      <vt:lpstr>Презентация PowerPoint</vt:lpstr>
      <vt:lpstr>2. Массовый, множественный и единичный метод сегментирования рынка труда  </vt:lpstr>
      <vt:lpstr>Презентация PowerPoint</vt:lpstr>
      <vt:lpstr>Презентация PowerPoint</vt:lpstr>
      <vt:lpstr>3. Структура и позиционирование в маркетинге персонала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СЕГМЕНТИРОВАНИЕ РЫНКА ТРУДА</dc:title>
  <dc:creator>kristina mars</dc:creator>
  <cp:lastModifiedBy>User</cp:lastModifiedBy>
  <cp:revision>13</cp:revision>
  <dcterms:created xsi:type="dcterms:W3CDTF">2018-01-19T13:16:21Z</dcterms:created>
  <dcterms:modified xsi:type="dcterms:W3CDTF">2025-11-25T09:09:54Z</dcterms:modified>
</cp:coreProperties>
</file>