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302" r:id="rId3"/>
    <p:sldId id="319" r:id="rId4"/>
    <p:sldId id="320" r:id="rId5"/>
    <p:sldId id="321" r:id="rId6"/>
    <p:sldId id="322" r:id="rId7"/>
    <p:sldId id="323" r:id="rId8"/>
    <p:sldId id="301" r:id="rId9"/>
    <p:sldId id="261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48E"/>
    <a:srgbClr val="00BCBC"/>
    <a:srgbClr val="039EA5"/>
    <a:srgbClr val="096A7E"/>
    <a:srgbClr val="C6F0F0"/>
    <a:srgbClr val="284E94"/>
    <a:srgbClr val="4D4DB5"/>
    <a:srgbClr val="009ADE"/>
    <a:srgbClr val="008755"/>
    <a:srgbClr val="006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1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4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490414-13A5-447A-A40C-1A25F747D4FD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757F3-55D1-4D00-BBEE-CD4C5A18E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521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7C18A-2F8C-4AE4-9D7A-AD848A4431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44FC9BA-E3B6-4315-84B5-61B98C4A28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3BC46-3F9D-4CF9-8A1F-AA231139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A71EF0-84C0-4F28-BFE5-86A85B75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308E39-11AC-4F2B-B55D-938A17B77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09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21B626-2FD8-4B35-AD75-9C4A9A71D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9953EC-66FC-4FE7-A205-C0AC93B7CF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32A692-F710-415C-9823-05A47C1A7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06D45F-A676-4D3E-BE61-E18BD72BB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7C8B60B-F54E-41D3-ACD5-CFDDE5D18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95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324241-86B1-491D-ABF1-1445992AC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A4A3DFB-CF11-456C-8B40-63C14D912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07D8AF-2B4B-4397-AB1A-1CD701C4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6B5B7F-50D9-422E-9F4A-EE1AE90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B224B-7875-4078-BE3E-72C952C1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56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7DA795-10CB-437B-8052-BB0BE08CA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AF0FE2-C935-4B46-AD8B-29309A5212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9F92BF-8099-49C9-8A42-1C1EA379B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9BE9BA7-CE5C-4876-9ACC-9F1F8886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7E6BB4-601D-416B-BBF8-0AC32E1C7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969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A93F0-CABB-42AC-84CE-97B5B3196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DEF6A0C-3090-45C5-B555-668455010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45B77C-28E5-4092-93B1-CFFD26B6D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46D322-0D45-45B8-A7E8-B82C88F44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63172B-96DF-488B-959B-CC63B86E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972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E13B6C-CB9B-4A5F-99A7-6E9027EFC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43C3A5-9706-4114-AA45-D870C0E35B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982222B-5C14-4756-BFF7-76EADAC2D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B947BE-439E-4B2D-A3D3-BC1912B0B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BC7AB9-92F7-419A-B1F9-18400EA6C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04BFE1-FD7E-42D0-A01D-3272B715D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43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EFCCEB-1BA8-4549-A1AB-2D7DAA6E8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E36495-482B-4B2C-92EF-E684414F9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10C5EA2-3F47-4025-9231-71F398C230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40A6A12-D259-4FC7-A919-829D9BA67D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3686FD3-3CC8-4F26-8AAA-F65D907FFD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FB85271-9B6B-4EDF-A774-5D17EE48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AF317B-3F3D-416A-AB10-FEE68EB0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1A3314E-E3C2-49B9-B921-85F8EA783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36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80410F-3169-498A-82E6-1EE6796F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9D48A53-4C92-4810-B89B-3C08D082E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3E7FAC-4E17-4EA2-BC1B-526524BCC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C36069-7FEE-4981-9849-85FB55BA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05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626CCF-1158-4FC9-9FB9-A68F4E307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449070F-A678-48A6-8E41-4DEDB80A0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24885C2-61A7-4E71-AE38-27DFEC230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65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7CB046-8889-4750-97EE-92FA49960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67B980-4942-4DF6-831B-E3D5DB065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DFCC3ED-7119-4C7C-824D-C4AF8357C9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37090D-AA1E-4844-92D4-FBB313CD5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B8ED671-A8F2-4011-AD65-3D07D76DD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6F249E2-1E51-4A13-85A4-FDD57F49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0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25909E-9A26-4384-BDA7-9B6B21879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EEA5224-E849-4855-906A-9FD3B8CE54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7D6143-26BF-47B2-BB3D-F00BD205FF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7AB686F-55C3-4A0B-91E9-1F4D12DC2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F91DE-AC79-4989-B51E-0AA5E11CB3D1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F18A565-F983-4859-8ED8-7726F3775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33EDF3-52F4-4AE6-9B43-B28A2141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017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32DE68-4D6C-496F-BBAE-88D098F87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5BF3775-4F6C-4F45-AA14-9BDC03133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4F35A96-F00A-4146-8EFB-8423BA6FE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F91DE-AC79-4989-B51E-0AA5E11CB3D1}" type="datetimeFigureOut">
              <a:rPr lang="ru-RU" smtClean="0"/>
              <a:t>09.05.2025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7F164D-7499-4009-8BC9-D2C57BE66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8415251-25DD-4979-8FCE-C3DFCF504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6FEA-A664-4935-89DC-F6AF32DAD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4085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650139" y="2121204"/>
            <a:ext cx="87445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Тема: </a:t>
            </a:r>
          </a:p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«Адаптация и введение персонала в организацию»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ctr"/>
            <a:endParaRPr lang="ru-RU" sz="40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1" name="Рисунок 10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E602AFED-D232-450C-84BA-526C21FF7E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79" y="1118681"/>
            <a:ext cx="4113621" cy="579039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780192" y="914400"/>
            <a:ext cx="1001415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Понятие адаптации</a:t>
            </a:r>
          </a:p>
          <a:p>
            <a:pPr algn="just">
              <a:lnSpc>
                <a:spcPct val="150000"/>
              </a:lnSpc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После зачисления в организацию происходит введение нового работника в должность, которое представляет собой совокупность процедур, имеющих цель сократить период адаптации в коллективе.</a:t>
            </a:r>
          </a:p>
          <a:p>
            <a:pPr algn="just">
              <a:lnSpc>
                <a:spcPct val="150000"/>
              </a:lnSpc>
            </a:pP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Трудовая адаптация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 – процесс приспособления работника к содержанию и условиям трудовой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внешней и внутренней среды организации. Работника, проходящего адаптационный период, называю адаптантом.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Факторы трудовой адаптации – это совокупность условий и обстоятельств, которые влияют и определяют уровень, устойчивость, темпы и результат адаптации. К ним относятся: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характеристики производственной среды;</a:t>
            </a:r>
          </a:p>
          <a:p>
            <a:pPr marL="457200" indent="-457200" algn="just">
              <a:lnSpc>
                <a:spcPct val="150000"/>
              </a:lnSpc>
              <a:buAutoNum type="arabicParenR"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словия профессионального обучения, повышение квалификации и продвижения по работе;</a:t>
            </a:r>
          </a:p>
          <a:p>
            <a:pPr algn="just">
              <a:lnSpc>
                <a:spcPct val="150000"/>
              </a:lnSpc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90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32707" y="1023054"/>
            <a:ext cx="1001415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3) уровень межличностных отношений в коллективе и морально-психологический климат и др.;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4) социально-демографические признаки и социальные свойства личности (пол, возраст, семейное положение, образование и степень его соответствия выполняемой работе, профессия, квалификация);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5) поведенческие факторы, из которых особенно значимы мотивы выбора профессии и места работы, ориентации установки в труде.</a:t>
            </a:r>
          </a:p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Виды трудовой адаптации: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Активная (деятельное стремление работника освоить особенности среды);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Пассивная (при первоначальном вхождении человека в трудовую деятельность);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Первичная (при первоначальном вхождении человека в трудовую деятельность);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12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32707" y="1023054"/>
            <a:ext cx="1001415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Виды трудовой адаптации: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Вторичная (при переходе работника на другое место или при существенных изменениях производственной среды);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Профессиональная (овладение профессиональными навыками, изучение документации и требований компании, формирование профессиональных качеств личности);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Психофизиологическая (освоение всей совокупности условий, оказывающих воздействие на работника, и в первую очередь режимы труда и отдыха);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Социально-психологическая (включение работника в сложившуюся систему взаимоотношений в коллективе с его традициями, нормами и правилами);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Культурно-бытовая (освоение быта, традиций проведения свободного времени в коллективе);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01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98178" y="1129807"/>
            <a:ext cx="1001415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Виды трудовой адаптации: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Экономическая (знакомство с экономическими механизмами управления компанией, условиями оплаты труды, действующей системой мотивации и стимулирования труда); 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Общественная (приспособление к общественной деятельности в рамках компании: профсоюзы, сообщества и по интересам).</a:t>
            </a: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Как правило, трудовая адаптация работника в организации совпадает с его испытательным сроком. Испытательный срок – это мера, направленная на выявление соответствия профессиональных качеств вновь принятого работника занимаемой им должности. Период испытания длится до трех месяцев, и в течение него трудовой договор с испытуемым может быть расторгнут в любое время, согласно ст. 70 «Испытание при приеме на работу» ТК РФ.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endParaRPr lang="ru-RU" sz="20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8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089906" y="1926220"/>
            <a:ext cx="10014154" cy="3267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Для эффективного проведения процесса трудовой адаптации следует сформировать локальный нормативный документ «Положение о трудовой адаптации работников», где нужно изложить цели, задачи, этапы и их содержание, проведение этой процедуры. Отдельным разделом определить обязанности и ответственность должностных лиц за процесс подготовки и проведения трудовой адаптации новых работников.</a:t>
            </a:r>
          </a:p>
          <a:p>
            <a:pPr algn="just">
              <a:lnSpc>
                <a:spcPct val="150000"/>
              </a:lnSpc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45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7091464" y="698993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599853"/>
              </p:ext>
            </p:extLst>
          </p:nvPr>
        </p:nvGraphicFramePr>
        <p:xfrm>
          <a:off x="1415845" y="1985841"/>
          <a:ext cx="9512709" cy="3573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55845">
                  <a:extLst>
                    <a:ext uri="{9D8B030D-6E8A-4147-A177-3AD203B41FA5}">
                      <a16:colId xmlns:a16="http://schemas.microsoft.com/office/drawing/2014/main" val="3468540055"/>
                    </a:ext>
                  </a:extLst>
                </a:gridCol>
                <a:gridCol w="4756864">
                  <a:extLst>
                    <a:ext uri="{9D8B030D-6E8A-4147-A177-3AD203B41FA5}">
                      <a16:colId xmlns:a16="http://schemas.microsoft.com/office/drawing/2014/main" val="32231293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Разделы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Содержание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7305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1. Общие положения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Краткие сведения о компании, цели и задачи процесса адаптации </a:t>
                      </a:r>
                      <a:endParaRPr lang="ru-RU" sz="140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42448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2. График прохождения адаптации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Собеседование с руководителем и наставником, порядок формирования плана работника, наставника, руководителя подразделения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5419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3. Индивидуальный план работы на испытательный срок и работа по нему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Совместное составление индивидуального плана работника, наставника, руководителя и его выполнение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7302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4. Подведение итогов испытательного срока адаптации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Georgia" panose="02040502050405020303" pitchFamily="18" charset="0"/>
                          <a:cs typeface="Times New Roman" panose="02020603050405020304" pitchFamily="18" charset="0"/>
                        </a:rPr>
                        <a:t>За одну неделю до окончания испытательного срока подводятся итоги в виде адаптационного листа и встреча (в виде беседы) с руководителем подразделения. Работник службы управления персоналом получает информацию об итогах прохождения испытательного срока работника</a:t>
                      </a:r>
                      <a:endParaRPr lang="ru-RU" sz="1400" dirty="0">
                        <a:effectLst/>
                        <a:latin typeface="Georgia" panose="020405020504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3377948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15845" y="5686151"/>
            <a:ext cx="10169976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Такое Положение будет иметь статус локального нормативного документа, если будет сформировано и оформлено в установленном порядке.</a:t>
            </a:r>
            <a:endPara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latin typeface="Georgia" panose="02040502050405020303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50131" y="1212346"/>
            <a:ext cx="85098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 структуры «Положения о трудовой адаптации работников»</a:t>
            </a:r>
            <a:endParaRPr lang="ru-RU" altLang="ru-RU" sz="1600" dirty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149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FA7FCA1-6379-4180-A251-8E2C0A92F4B0}"/>
              </a:ext>
            </a:extLst>
          </p:cNvPr>
          <p:cNvSpPr/>
          <p:nvPr/>
        </p:nvSpPr>
        <p:spPr>
          <a:xfrm>
            <a:off x="6531025" y="805941"/>
            <a:ext cx="5100536" cy="430814"/>
          </a:xfrm>
          <a:prstGeom prst="rect">
            <a:avLst/>
          </a:prstGeom>
          <a:solidFill>
            <a:srgbClr val="00BC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914" y="242925"/>
            <a:ext cx="1691716" cy="56301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55408" y="1955716"/>
            <a:ext cx="102501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Список литературы:</a:t>
            </a:r>
          </a:p>
          <a:p>
            <a:pPr algn="just">
              <a:lnSpc>
                <a:spcPct val="150000"/>
              </a:lnSpc>
            </a:pPr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1. Маслова В.М.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Управление персоналом : учебник и практикум для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вузов/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В. М.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Маслова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5-е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изд., перераб. и доп.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Москва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: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Издательство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Юрайт,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2025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. — </a:t>
            </a:r>
            <a:r>
              <a:rPr lang="ru-RU" sz="2000" dirty="0" smtClean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451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 panose="02040502050405020303" pitchFamily="18" charset="0"/>
              </a:rPr>
              <a:t>с. </a:t>
            </a:r>
            <a:endParaRPr lang="ru-RU" sz="2000" dirty="0" smtClean="0">
              <a:solidFill>
                <a:schemeClr val="accent1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692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EBA2DD4F-BF22-407D-BBD9-6D0007029EED}"/>
              </a:ext>
            </a:extLst>
          </p:cNvPr>
          <p:cNvSpPr txBox="1"/>
          <p:nvPr/>
        </p:nvSpPr>
        <p:spPr>
          <a:xfrm>
            <a:off x="1887569" y="3764183"/>
            <a:ext cx="84168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1C448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Спасибо за внимание!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73A6B1D-8BEA-460D-950C-3411AD2BC0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7184" y="587971"/>
            <a:ext cx="3419994" cy="11382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05"/>
          <a:stretch/>
        </p:blipFill>
        <p:spPr>
          <a:xfrm>
            <a:off x="1596609" y="0"/>
            <a:ext cx="8998781" cy="186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38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561</Words>
  <Application>Microsoft Office PowerPoint</Application>
  <PresentationFormat>Широкоэкранный</PresentationFormat>
  <Paragraphs>42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Аделина Йовик</dc:creator>
  <cp:lastModifiedBy>ielie</cp:lastModifiedBy>
  <cp:revision>147</cp:revision>
  <dcterms:created xsi:type="dcterms:W3CDTF">2021-11-29T13:06:40Z</dcterms:created>
  <dcterms:modified xsi:type="dcterms:W3CDTF">2025-05-08T19:45:11Z</dcterms:modified>
</cp:coreProperties>
</file>