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7" r:id="rId2"/>
    <p:sldId id="302" r:id="rId3"/>
    <p:sldId id="303" r:id="rId4"/>
    <p:sldId id="304" r:id="rId5"/>
    <p:sldId id="305" r:id="rId6"/>
    <p:sldId id="306" r:id="rId7"/>
    <p:sldId id="307" r:id="rId8"/>
    <p:sldId id="308" r:id="rId9"/>
    <p:sldId id="309" r:id="rId10"/>
    <p:sldId id="310" r:id="rId11"/>
    <p:sldId id="311" r:id="rId12"/>
    <p:sldId id="312" r:id="rId13"/>
    <p:sldId id="313" r:id="rId14"/>
    <p:sldId id="314" r:id="rId15"/>
    <p:sldId id="315" r:id="rId16"/>
    <p:sldId id="316" r:id="rId17"/>
    <p:sldId id="317" r:id="rId18"/>
    <p:sldId id="318" r:id="rId19"/>
    <p:sldId id="319" r:id="rId20"/>
    <p:sldId id="321" r:id="rId21"/>
    <p:sldId id="320" r:id="rId22"/>
    <p:sldId id="322" r:id="rId23"/>
    <p:sldId id="323" r:id="rId24"/>
    <p:sldId id="324" r:id="rId25"/>
    <p:sldId id="325" r:id="rId26"/>
    <p:sldId id="326" r:id="rId27"/>
    <p:sldId id="301" r:id="rId28"/>
    <p:sldId id="261" r:id="rId2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448E"/>
    <a:srgbClr val="00BCBC"/>
    <a:srgbClr val="039EA5"/>
    <a:srgbClr val="096A7E"/>
    <a:srgbClr val="C6F0F0"/>
    <a:srgbClr val="284E94"/>
    <a:srgbClr val="4D4DB5"/>
    <a:srgbClr val="009ADE"/>
    <a:srgbClr val="008755"/>
    <a:srgbClr val="0062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015" autoAdjust="0"/>
    <p:restoredTop sz="94660"/>
  </p:normalViewPr>
  <p:slideViewPr>
    <p:cSldViewPr snapToGrid="0" showGuides="1">
      <p:cViewPr varScale="1">
        <p:scale>
          <a:sx n="65" d="100"/>
          <a:sy n="65" d="100"/>
        </p:scale>
        <p:origin x="40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490414-13A5-447A-A40C-1A25F747D4FD}" type="datetimeFigureOut">
              <a:rPr lang="ru-RU" smtClean="0"/>
              <a:t>10.05.2025</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D757F3-55D1-4D00-BBEE-CD4C5A18EE76}" type="slidenum">
              <a:rPr lang="ru-RU" smtClean="0"/>
              <a:t>‹#›</a:t>
            </a:fld>
            <a:endParaRPr lang="ru-RU"/>
          </a:p>
        </p:txBody>
      </p:sp>
    </p:spTree>
    <p:extLst>
      <p:ext uri="{BB962C8B-B14F-4D97-AF65-F5344CB8AC3E}">
        <p14:creationId xmlns:p14="http://schemas.microsoft.com/office/powerpoint/2010/main" val="3730521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ADD757F3-55D1-4D00-BBEE-CD4C5A18EE76}" type="slidenum">
              <a:rPr lang="ru-RU" smtClean="0"/>
              <a:t>10</a:t>
            </a:fld>
            <a:endParaRPr lang="ru-RU"/>
          </a:p>
        </p:txBody>
      </p:sp>
    </p:spTree>
    <p:extLst>
      <p:ext uri="{BB962C8B-B14F-4D97-AF65-F5344CB8AC3E}">
        <p14:creationId xmlns:p14="http://schemas.microsoft.com/office/powerpoint/2010/main" val="26290020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9F7C18A-2F8C-4AE4-9D7A-AD848A44311A}"/>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B44FC9BA-E3B6-4315-84B5-61B98C4A28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3243BC46-3F9D-4CF9-8A1F-AA23113987D5}"/>
              </a:ext>
            </a:extLst>
          </p:cNvPr>
          <p:cNvSpPr>
            <a:spLocks noGrp="1"/>
          </p:cNvSpPr>
          <p:nvPr>
            <p:ph type="dt" sz="half" idx="10"/>
          </p:nvPr>
        </p:nvSpPr>
        <p:spPr/>
        <p:txBody>
          <a:bodyPr/>
          <a:lstStyle/>
          <a:p>
            <a:fld id="{A0FF91DE-AC79-4989-B51E-0AA5E11CB3D1}" type="datetimeFigureOut">
              <a:rPr lang="ru-RU" smtClean="0"/>
              <a:t>10.05.2025</a:t>
            </a:fld>
            <a:endParaRPr lang="ru-RU"/>
          </a:p>
        </p:txBody>
      </p:sp>
      <p:sp>
        <p:nvSpPr>
          <p:cNvPr id="5" name="Нижний колонтитул 4">
            <a:extLst>
              <a:ext uri="{FF2B5EF4-FFF2-40B4-BE49-F238E27FC236}">
                <a16:creationId xmlns:a16="http://schemas.microsoft.com/office/drawing/2014/main" id="{0EA71EF0-84C0-4F28-BFE5-86A85B75E64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EB308E39-11AC-4F2B-B55D-938A17B77434}"/>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3680094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021B626-2FD8-4B35-AD75-9C4A9A71DD4B}"/>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0D9953EC-66FC-4FE7-A205-C0AC93B7CF60}"/>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0632A692-F710-415C-9823-05A47C1A779A}"/>
              </a:ext>
            </a:extLst>
          </p:cNvPr>
          <p:cNvSpPr>
            <a:spLocks noGrp="1"/>
          </p:cNvSpPr>
          <p:nvPr>
            <p:ph type="dt" sz="half" idx="10"/>
          </p:nvPr>
        </p:nvSpPr>
        <p:spPr/>
        <p:txBody>
          <a:bodyPr/>
          <a:lstStyle/>
          <a:p>
            <a:fld id="{A0FF91DE-AC79-4989-B51E-0AA5E11CB3D1}" type="datetimeFigureOut">
              <a:rPr lang="ru-RU" smtClean="0"/>
              <a:t>10.05.2025</a:t>
            </a:fld>
            <a:endParaRPr lang="ru-RU"/>
          </a:p>
        </p:txBody>
      </p:sp>
      <p:sp>
        <p:nvSpPr>
          <p:cNvPr id="5" name="Нижний колонтитул 4">
            <a:extLst>
              <a:ext uri="{FF2B5EF4-FFF2-40B4-BE49-F238E27FC236}">
                <a16:creationId xmlns:a16="http://schemas.microsoft.com/office/drawing/2014/main" id="{2106D45F-A676-4D3E-BE61-E18BD72BB31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7C8B60B-F54E-41D3-ACD5-CFDDE5D180B2}"/>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639958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2D324241-86B1-491D-ABF1-1445992AC0FA}"/>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CA4A3DFB-CF11-456C-8B40-63C14D9121C2}"/>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DE07D8AF-2B4B-4397-AB1A-1CD701C4B2EC}"/>
              </a:ext>
            </a:extLst>
          </p:cNvPr>
          <p:cNvSpPr>
            <a:spLocks noGrp="1"/>
          </p:cNvSpPr>
          <p:nvPr>
            <p:ph type="dt" sz="half" idx="10"/>
          </p:nvPr>
        </p:nvSpPr>
        <p:spPr/>
        <p:txBody>
          <a:bodyPr/>
          <a:lstStyle/>
          <a:p>
            <a:fld id="{A0FF91DE-AC79-4989-B51E-0AA5E11CB3D1}" type="datetimeFigureOut">
              <a:rPr lang="ru-RU" smtClean="0"/>
              <a:t>10.05.2025</a:t>
            </a:fld>
            <a:endParaRPr lang="ru-RU"/>
          </a:p>
        </p:txBody>
      </p:sp>
      <p:sp>
        <p:nvSpPr>
          <p:cNvPr id="5" name="Нижний колонтитул 4">
            <a:extLst>
              <a:ext uri="{FF2B5EF4-FFF2-40B4-BE49-F238E27FC236}">
                <a16:creationId xmlns:a16="http://schemas.microsoft.com/office/drawing/2014/main" id="{FB6B5B7F-50D9-422E-9F4A-EE1AE9017241}"/>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62B224B-7875-4078-BE3E-72C952C17B65}"/>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894569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7DA795-10CB-437B-8052-BB0BE08CAE57}"/>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6BAF0FE2-C935-4B46-AD8B-29309A521237}"/>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99F92BF-8099-49C9-8A42-1C1EA379B6CC}"/>
              </a:ext>
            </a:extLst>
          </p:cNvPr>
          <p:cNvSpPr>
            <a:spLocks noGrp="1"/>
          </p:cNvSpPr>
          <p:nvPr>
            <p:ph type="dt" sz="half" idx="10"/>
          </p:nvPr>
        </p:nvSpPr>
        <p:spPr/>
        <p:txBody>
          <a:bodyPr/>
          <a:lstStyle/>
          <a:p>
            <a:fld id="{A0FF91DE-AC79-4989-B51E-0AA5E11CB3D1}" type="datetimeFigureOut">
              <a:rPr lang="ru-RU" smtClean="0"/>
              <a:t>10.05.2025</a:t>
            </a:fld>
            <a:endParaRPr lang="ru-RU"/>
          </a:p>
        </p:txBody>
      </p:sp>
      <p:sp>
        <p:nvSpPr>
          <p:cNvPr id="5" name="Нижний колонтитул 4">
            <a:extLst>
              <a:ext uri="{FF2B5EF4-FFF2-40B4-BE49-F238E27FC236}">
                <a16:creationId xmlns:a16="http://schemas.microsoft.com/office/drawing/2014/main" id="{29BE9BA7-CE5C-4876-9ACC-9F1F8886012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77E6BB4-601D-416B-BBF8-0AC32E1C75A3}"/>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1239694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E4A93F0-CABB-42AC-84CE-97B5B3196AFF}"/>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3DEF6A0C-3090-45C5-B555-668455010C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FB45B77C-28E5-4092-93B1-CFFD26B6DBD9}"/>
              </a:ext>
            </a:extLst>
          </p:cNvPr>
          <p:cNvSpPr>
            <a:spLocks noGrp="1"/>
          </p:cNvSpPr>
          <p:nvPr>
            <p:ph type="dt" sz="half" idx="10"/>
          </p:nvPr>
        </p:nvSpPr>
        <p:spPr/>
        <p:txBody>
          <a:bodyPr/>
          <a:lstStyle/>
          <a:p>
            <a:fld id="{A0FF91DE-AC79-4989-B51E-0AA5E11CB3D1}" type="datetimeFigureOut">
              <a:rPr lang="ru-RU" smtClean="0"/>
              <a:t>10.05.2025</a:t>
            </a:fld>
            <a:endParaRPr lang="ru-RU"/>
          </a:p>
        </p:txBody>
      </p:sp>
      <p:sp>
        <p:nvSpPr>
          <p:cNvPr id="5" name="Нижний колонтитул 4">
            <a:extLst>
              <a:ext uri="{FF2B5EF4-FFF2-40B4-BE49-F238E27FC236}">
                <a16:creationId xmlns:a16="http://schemas.microsoft.com/office/drawing/2014/main" id="{9B46D322-0D45-45B8-A7E8-B82C88F4497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B563172B-96DF-488B-959B-CC63B86E4921}"/>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631972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FE13B6C-CB9B-4A5F-99A7-6E9027EFCC1B}"/>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C343C3A5-9706-4114-AA45-D870C0E35BEA}"/>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A982222B-5C14-4756-BFF7-76EADAC2DED9}"/>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D6B947BE-439E-4B2D-A3D3-BC1912B0B905}"/>
              </a:ext>
            </a:extLst>
          </p:cNvPr>
          <p:cNvSpPr>
            <a:spLocks noGrp="1"/>
          </p:cNvSpPr>
          <p:nvPr>
            <p:ph type="dt" sz="half" idx="10"/>
          </p:nvPr>
        </p:nvSpPr>
        <p:spPr/>
        <p:txBody>
          <a:bodyPr/>
          <a:lstStyle/>
          <a:p>
            <a:fld id="{A0FF91DE-AC79-4989-B51E-0AA5E11CB3D1}" type="datetimeFigureOut">
              <a:rPr lang="ru-RU" smtClean="0"/>
              <a:t>10.05.2025</a:t>
            </a:fld>
            <a:endParaRPr lang="ru-RU"/>
          </a:p>
        </p:txBody>
      </p:sp>
      <p:sp>
        <p:nvSpPr>
          <p:cNvPr id="6" name="Нижний колонтитул 5">
            <a:extLst>
              <a:ext uri="{FF2B5EF4-FFF2-40B4-BE49-F238E27FC236}">
                <a16:creationId xmlns:a16="http://schemas.microsoft.com/office/drawing/2014/main" id="{8BBC7AB9-92F7-419A-B1F9-18400EA6C058}"/>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AD04BFE1-FD7E-42D0-A01D-3272B715D39C}"/>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32843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3EFCCEB-1BA8-4549-A1AB-2D7DAA6E8ED4}"/>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8BE36495-482B-4B2C-92EF-E684414F9E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E10C5EA2-3F47-4025-9231-71F398C23012}"/>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F40A6A12-D259-4FC7-A919-829D9BA67D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A3686FD3-3CC8-4F26-8AAA-F65D907FFD10}"/>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7FB85271-9B6B-4EDF-A774-5D17EE48A0DD}"/>
              </a:ext>
            </a:extLst>
          </p:cNvPr>
          <p:cNvSpPr>
            <a:spLocks noGrp="1"/>
          </p:cNvSpPr>
          <p:nvPr>
            <p:ph type="dt" sz="half" idx="10"/>
          </p:nvPr>
        </p:nvSpPr>
        <p:spPr/>
        <p:txBody>
          <a:bodyPr/>
          <a:lstStyle/>
          <a:p>
            <a:fld id="{A0FF91DE-AC79-4989-B51E-0AA5E11CB3D1}" type="datetimeFigureOut">
              <a:rPr lang="ru-RU" smtClean="0"/>
              <a:t>10.05.2025</a:t>
            </a:fld>
            <a:endParaRPr lang="ru-RU"/>
          </a:p>
        </p:txBody>
      </p:sp>
      <p:sp>
        <p:nvSpPr>
          <p:cNvPr id="8" name="Нижний колонтитул 7">
            <a:extLst>
              <a:ext uri="{FF2B5EF4-FFF2-40B4-BE49-F238E27FC236}">
                <a16:creationId xmlns:a16="http://schemas.microsoft.com/office/drawing/2014/main" id="{5FAF317B-3F3D-416A-AB10-FEE68EB0BDAF}"/>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51A3314E-E3C2-49B9-B921-85F8EA783AAA}"/>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1573365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480410F-3169-498A-82E6-1EE6796F7273}"/>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79D48A53-4C92-4810-B89B-3C08D082E5A2}"/>
              </a:ext>
            </a:extLst>
          </p:cNvPr>
          <p:cNvSpPr>
            <a:spLocks noGrp="1"/>
          </p:cNvSpPr>
          <p:nvPr>
            <p:ph type="dt" sz="half" idx="10"/>
          </p:nvPr>
        </p:nvSpPr>
        <p:spPr/>
        <p:txBody>
          <a:bodyPr/>
          <a:lstStyle/>
          <a:p>
            <a:fld id="{A0FF91DE-AC79-4989-B51E-0AA5E11CB3D1}" type="datetimeFigureOut">
              <a:rPr lang="ru-RU" smtClean="0"/>
              <a:t>10.05.2025</a:t>
            </a:fld>
            <a:endParaRPr lang="ru-RU"/>
          </a:p>
        </p:txBody>
      </p:sp>
      <p:sp>
        <p:nvSpPr>
          <p:cNvPr id="4" name="Нижний колонтитул 3">
            <a:extLst>
              <a:ext uri="{FF2B5EF4-FFF2-40B4-BE49-F238E27FC236}">
                <a16:creationId xmlns:a16="http://schemas.microsoft.com/office/drawing/2014/main" id="{553E7FAC-4E17-4EA2-BC1B-526524BCC9F9}"/>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76C36069-7FEE-4981-9849-85FB55BAA4F0}"/>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4151053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A4626CCF-1158-4FC9-9FB9-A68F4E307248}"/>
              </a:ext>
            </a:extLst>
          </p:cNvPr>
          <p:cNvSpPr>
            <a:spLocks noGrp="1"/>
          </p:cNvSpPr>
          <p:nvPr>
            <p:ph type="dt" sz="half" idx="10"/>
          </p:nvPr>
        </p:nvSpPr>
        <p:spPr/>
        <p:txBody>
          <a:bodyPr/>
          <a:lstStyle/>
          <a:p>
            <a:fld id="{A0FF91DE-AC79-4989-B51E-0AA5E11CB3D1}" type="datetimeFigureOut">
              <a:rPr lang="ru-RU" smtClean="0"/>
              <a:t>10.05.2025</a:t>
            </a:fld>
            <a:endParaRPr lang="ru-RU"/>
          </a:p>
        </p:txBody>
      </p:sp>
      <p:sp>
        <p:nvSpPr>
          <p:cNvPr id="3" name="Нижний колонтитул 2">
            <a:extLst>
              <a:ext uri="{FF2B5EF4-FFF2-40B4-BE49-F238E27FC236}">
                <a16:creationId xmlns:a16="http://schemas.microsoft.com/office/drawing/2014/main" id="{B449070F-A678-48A6-8E41-4DEDB80A02A1}"/>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D24885C2-61A7-4E71-AE38-27DFEC23094A}"/>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619653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D7CB046-8889-4750-97EE-92FA499609D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F067B980-4942-4DF6-831B-E3D5DB0658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5DFCC3ED-7119-4C7C-824D-C4AF8357C9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9337090D-AA1E-4844-92D4-FBB313CD5BFA}"/>
              </a:ext>
            </a:extLst>
          </p:cNvPr>
          <p:cNvSpPr>
            <a:spLocks noGrp="1"/>
          </p:cNvSpPr>
          <p:nvPr>
            <p:ph type="dt" sz="half" idx="10"/>
          </p:nvPr>
        </p:nvSpPr>
        <p:spPr/>
        <p:txBody>
          <a:bodyPr/>
          <a:lstStyle/>
          <a:p>
            <a:fld id="{A0FF91DE-AC79-4989-B51E-0AA5E11CB3D1}" type="datetimeFigureOut">
              <a:rPr lang="ru-RU" smtClean="0"/>
              <a:t>10.05.2025</a:t>
            </a:fld>
            <a:endParaRPr lang="ru-RU"/>
          </a:p>
        </p:txBody>
      </p:sp>
      <p:sp>
        <p:nvSpPr>
          <p:cNvPr id="6" name="Нижний колонтитул 5">
            <a:extLst>
              <a:ext uri="{FF2B5EF4-FFF2-40B4-BE49-F238E27FC236}">
                <a16:creationId xmlns:a16="http://schemas.microsoft.com/office/drawing/2014/main" id="{8B8ED671-A8F2-4011-AD65-3D07D76DDB2D}"/>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B6F249E2-1E51-4A13-85A4-FDD57F49229C}"/>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026110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25909E-9A26-4384-BDA7-9B6B21879542}"/>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6EEA5224-E849-4855-906A-9FD3B8CE54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B27D6143-26BF-47B2-BB3D-F00BD205FF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77AB686F-55C3-4A0B-91E9-1F4D12DC2370}"/>
              </a:ext>
            </a:extLst>
          </p:cNvPr>
          <p:cNvSpPr>
            <a:spLocks noGrp="1"/>
          </p:cNvSpPr>
          <p:nvPr>
            <p:ph type="dt" sz="half" idx="10"/>
          </p:nvPr>
        </p:nvSpPr>
        <p:spPr/>
        <p:txBody>
          <a:bodyPr/>
          <a:lstStyle/>
          <a:p>
            <a:fld id="{A0FF91DE-AC79-4989-B51E-0AA5E11CB3D1}" type="datetimeFigureOut">
              <a:rPr lang="ru-RU" smtClean="0"/>
              <a:t>10.05.2025</a:t>
            </a:fld>
            <a:endParaRPr lang="ru-RU"/>
          </a:p>
        </p:txBody>
      </p:sp>
      <p:sp>
        <p:nvSpPr>
          <p:cNvPr id="6" name="Нижний колонтитул 5">
            <a:extLst>
              <a:ext uri="{FF2B5EF4-FFF2-40B4-BE49-F238E27FC236}">
                <a16:creationId xmlns:a16="http://schemas.microsoft.com/office/drawing/2014/main" id="{BF18A565-F983-4859-8ED8-7726F3775CD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4033EDF3-52F4-4AE6-9B43-B28A21419DBC}"/>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531017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E32DE68-4D6C-496F-BBAE-88D098F87D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35BF3775-4F6C-4F45-AA14-9BDC031337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C4F35A96-F00A-4146-8EFB-8423BA6FE2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FF91DE-AC79-4989-B51E-0AA5E11CB3D1}" type="datetimeFigureOut">
              <a:rPr lang="ru-RU" smtClean="0"/>
              <a:t>10.05.2025</a:t>
            </a:fld>
            <a:endParaRPr lang="ru-RU"/>
          </a:p>
        </p:txBody>
      </p:sp>
      <p:sp>
        <p:nvSpPr>
          <p:cNvPr id="5" name="Нижний колонтитул 4">
            <a:extLst>
              <a:ext uri="{FF2B5EF4-FFF2-40B4-BE49-F238E27FC236}">
                <a16:creationId xmlns:a16="http://schemas.microsoft.com/office/drawing/2014/main" id="{B67F164D-7499-4009-8BC9-D2C57BE66F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A8415251-25DD-4979-8FCE-C3DFCF504D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BB6FEA-A664-4935-89DC-F6AF32DAD0B9}" type="slidenum">
              <a:rPr lang="ru-RU" smtClean="0"/>
              <a:t>‹#›</a:t>
            </a:fld>
            <a:endParaRPr lang="ru-RU"/>
          </a:p>
        </p:txBody>
      </p:sp>
    </p:spTree>
    <p:extLst>
      <p:ext uri="{BB962C8B-B14F-4D97-AF65-F5344CB8AC3E}">
        <p14:creationId xmlns:p14="http://schemas.microsoft.com/office/powerpoint/2010/main" val="984085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EBA2DD4F-BF22-407D-BBD9-6D0007029EED}"/>
              </a:ext>
            </a:extLst>
          </p:cNvPr>
          <p:cNvSpPr txBox="1"/>
          <p:nvPr/>
        </p:nvSpPr>
        <p:spPr>
          <a:xfrm>
            <a:off x="650139" y="2121204"/>
            <a:ext cx="8744584" cy="2554545"/>
          </a:xfrm>
          <a:prstGeom prst="rect">
            <a:avLst/>
          </a:prstGeom>
          <a:noFill/>
        </p:spPr>
        <p:txBody>
          <a:bodyPr wrap="square" rtlCol="0">
            <a:spAutoFit/>
          </a:bodyPr>
          <a:lstStyle/>
          <a:p>
            <a:pPr algn="ctr"/>
            <a:r>
              <a:rPr lang="ru-RU" sz="4000" b="1" dirty="0" smtClean="0">
                <a:solidFill>
                  <a:schemeClr val="accent1">
                    <a:lumMod val="75000"/>
                  </a:schemeClr>
                </a:solidFill>
                <a:effectLst>
                  <a:outerShdw blurRad="38100" dist="38100" dir="2700000" algn="tl">
                    <a:srgbClr val="000000">
                      <a:alpha val="43137"/>
                    </a:srgbClr>
                  </a:outerShdw>
                </a:effectLst>
                <a:latin typeface="Georgia" panose="02040502050405020303" pitchFamily="18" charset="0"/>
              </a:rPr>
              <a:t>Тема: </a:t>
            </a:r>
          </a:p>
          <a:p>
            <a:pPr algn="ctr"/>
            <a:r>
              <a:rPr lang="ru-RU" sz="4000" b="1" dirty="0" smtClean="0">
                <a:solidFill>
                  <a:schemeClr val="accent1">
                    <a:lumMod val="75000"/>
                  </a:schemeClr>
                </a:solidFill>
                <a:effectLst>
                  <a:outerShdw blurRad="38100" dist="38100" dir="2700000" algn="tl">
                    <a:srgbClr val="000000">
                      <a:alpha val="43137"/>
                    </a:srgbClr>
                  </a:outerShdw>
                </a:effectLst>
                <a:latin typeface="Georgia" panose="02040502050405020303" pitchFamily="18" charset="0"/>
              </a:rPr>
              <a:t>«Основные понятия и теории мотивации персонала»</a:t>
            </a:r>
            <a:endParaRPr lang="ru-RU" sz="4000" b="1" dirty="0">
              <a:solidFill>
                <a:schemeClr val="accent1">
                  <a:lumMod val="75000"/>
                </a:schemeClr>
              </a:solidFill>
              <a:effectLst>
                <a:outerShdw blurRad="38100" dist="38100" dir="2700000" algn="tl">
                  <a:srgbClr val="000000">
                    <a:alpha val="43137"/>
                  </a:srgbClr>
                </a:outerShdw>
              </a:effectLst>
              <a:latin typeface="Georgia" panose="02040502050405020303" pitchFamily="18" charset="0"/>
            </a:endParaRPr>
          </a:p>
          <a:p>
            <a:pPr algn="ctr"/>
            <a:endParaRPr lang="ru-RU" sz="4000" b="1" dirty="0">
              <a:solidFill>
                <a:schemeClr val="accent1">
                  <a:lumMod val="75000"/>
                </a:schemeClr>
              </a:solidFill>
              <a:effectLst>
                <a:outerShdw blurRad="38100" dist="38100" dir="2700000" algn="tl">
                  <a:srgbClr val="000000">
                    <a:alpha val="43137"/>
                  </a:srgbClr>
                </a:outerShdw>
              </a:effectLst>
              <a:latin typeface="Georgia" panose="02040502050405020303" pitchFamily="18" charset="0"/>
            </a:endParaRPr>
          </a:p>
        </p:txBody>
      </p:sp>
      <p:pic>
        <p:nvPicPr>
          <p:cNvPr id="11" name="Рисунок 10" descr="Изображение выглядит как текст&#10;&#10;Автоматически созданное описание">
            <a:extLst>
              <a:ext uri="{FF2B5EF4-FFF2-40B4-BE49-F238E27FC236}">
                <a16:creationId xmlns:a16="http://schemas.microsoft.com/office/drawing/2014/main" id="{E602AFED-D232-450C-84BA-526C21FF7E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78379" y="1118681"/>
            <a:ext cx="4113621" cy="5790393"/>
          </a:xfrm>
          <a:prstGeom prst="rect">
            <a:avLst/>
          </a:prstGeom>
        </p:spPr>
      </p:pic>
      <p:pic>
        <p:nvPicPr>
          <p:cNvPr id="12" name="Рисунок 11">
            <a:extLst>
              <a:ext uri="{FF2B5EF4-FFF2-40B4-BE49-F238E27FC236}">
                <a16:creationId xmlns:a16="http://schemas.microsoft.com/office/drawing/2014/main" id="{F73A6B1D-8BEA-460D-950C-3411AD2BC00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Tree>
    <p:extLst>
      <p:ext uri="{BB962C8B-B14F-4D97-AF65-F5344CB8AC3E}">
        <p14:creationId xmlns:p14="http://schemas.microsoft.com/office/powerpoint/2010/main" val="222737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01419" y="1648081"/>
            <a:ext cx="10014154" cy="3785652"/>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Потребности как движущая сила процесса мотивации трудовой деятельности характеризуются следующими основными свойствами: </a:t>
            </a:r>
            <a:endParaRPr lang="ru-RU" sz="2000" dirty="0" smtClean="0">
              <a:solidFill>
                <a:schemeClr val="accent1">
                  <a:lumMod val="50000"/>
                </a:schemeClr>
              </a:solidFill>
              <a:latin typeface="Georgia" panose="02040502050405020303" pitchFamily="18" charset="0"/>
            </a:endParaRPr>
          </a:p>
          <a:p>
            <a:pPr algn="just">
              <a:lnSpc>
                <a:spcPct val="150000"/>
              </a:lnSpc>
            </a:pPr>
            <a:endParaRPr lang="ru-RU" sz="2000" dirty="0" smtClean="0">
              <a:solidFill>
                <a:schemeClr val="accent1">
                  <a:lumMod val="50000"/>
                </a:schemeClr>
              </a:solidFill>
              <a:latin typeface="Georgia" panose="02040502050405020303" pitchFamily="18" charset="0"/>
            </a:endParaRPr>
          </a:p>
          <a:p>
            <a:pPr marL="342900" indent="-342900" algn="just">
              <a:lnSpc>
                <a:spcPct val="150000"/>
              </a:lnSpc>
              <a:buFontTx/>
              <a:buChar char="-"/>
            </a:pPr>
            <a:r>
              <a:rPr lang="ru-RU" sz="2000" dirty="0" smtClean="0">
                <a:solidFill>
                  <a:schemeClr val="accent1">
                    <a:lumMod val="50000"/>
                  </a:schemeClr>
                </a:solidFill>
                <a:latin typeface="Georgia" panose="02040502050405020303" pitchFamily="18" charset="0"/>
              </a:rPr>
              <a:t>модальностью </a:t>
            </a:r>
            <a:r>
              <a:rPr lang="ru-RU" sz="2000" dirty="0">
                <a:solidFill>
                  <a:schemeClr val="accent1">
                    <a:lumMod val="50000"/>
                  </a:schemeClr>
                </a:solidFill>
                <a:latin typeface="Georgia" panose="02040502050405020303" pitchFamily="18" charset="0"/>
              </a:rPr>
              <a:t>(в чем именно возникает нужда), силой (степенью потребностного напряжения</a:t>
            </a:r>
            <a:r>
              <a:rPr lang="ru-RU" sz="2000" dirty="0" smtClean="0">
                <a:solidFill>
                  <a:schemeClr val="accent1">
                    <a:lumMod val="50000"/>
                  </a:schemeClr>
                </a:solidFill>
                <a:latin typeface="Georgia" panose="02040502050405020303" pitchFamily="18" charset="0"/>
              </a:rPr>
              <a:t>);</a:t>
            </a:r>
          </a:p>
          <a:p>
            <a:pPr marL="342900" indent="-342900" algn="just">
              <a:lnSpc>
                <a:spcPct val="150000"/>
              </a:lnSpc>
              <a:buFontTx/>
              <a:buChar char="-"/>
            </a:pPr>
            <a:endParaRPr lang="ru-RU" sz="2000" dirty="0" smtClean="0">
              <a:solidFill>
                <a:schemeClr val="accent1">
                  <a:lumMod val="50000"/>
                </a:schemeClr>
              </a:solidFill>
              <a:latin typeface="Georgia" panose="02040502050405020303" pitchFamily="18" charset="0"/>
            </a:endParaRPr>
          </a:p>
          <a:p>
            <a:pPr marL="342900" indent="-342900" algn="just">
              <a:lnSpc>
                <a:spcPct val="150000"/>
              </a:lnSpc>
              <a:buFontTx/>
              <a:buChar char="-"/>
            </a:pPr>
            <a:r>
              <a:rPr lang="ru-RU" sz="2000" dirty="0" smtClean="0">
                <a:solidFill>
                  <a:schemeClr val="accent1">
                    <a:lumMod val="50000"/>
                  </a:schemeClr>
                </a:solidFill>
                <a:latin typeface="Georgia" panose="02040502050405020303" pitchFamily="18" charset="0"/>
              </a:rPr>
              <a:t>остротой </a:t>
            </a:r>
            <a:r>
              <a:rPr lang="ru-RU" sz="2000" dirty="0">
                <a:solidFill>
                  <a:schemeClr val="accent1">
                    <a:lumMod val="50000"/>
                  </a:schemeClr>
                </a:solidFill>
                <a:latin typeface="Georgia" panose="02040502050405020303" pitchFamily="18" charset="0"/>
              </a:rPr>
              <a:t>(субъективным восприятием и субъективной оценкой степени неудовлетворения или полноты удовлетворения потребности</a:t>
            </a:r>
            <a:r>
              <a:rPr lang="ru-RU" sz="2000" dirty="0" smtClean="0">
                <a:solidFill>
                  <a:schemeClr val="accent1">
                    <a:lumMod val="50000"/>
                  </a:schemeClr>
                </a:solidFill>
                <a:latin typeface="Georgia" panose="02040502050405020303" pitchFamily="18" charset="0"/>
              </a:rPr>
              <a:t>).</a:t>
            </a:r>
          </a:p>
        </p:txBody>
      </p:sp>
    </p:spTree>
    <p:extLst>
      <p:ext uri="{BB962C8B-B14F-4D97-AF65-F5344CB8AC3E}">
        <p14:creationId xmlns:p14="http://schemas.microsoft.com/office/powerpoint/2010/main" val="19325421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71923" y="1530094"/>
            <a:ext cx="10014154" cy="4191276"/>
          </a:xfrm>
          <a:prstGeom prst="rect">
            <a:avLst/>
          </a:prstGeom>
        </p:spPr>
        <p:txBody>
          <a:bodyPr wrap="square">
            <a:spAutoFit/>
          </a:bodyPr>
          <a:lstStyle/>
          <a:p>
            <a:pPr algn="just">
              <a:lnSpc>
                <a:spcPct val="150000"/>
              </a:lnSpc>
            </a:pPr>
            <a:r>
              <a:rPr lang="ru-RU" sz="2000" dirty="0" smtClean="0">
                <a:solidFill>
                  <a:schemeClr val="accent1">
                    <a:lumMod val="50000"/>
                  </a:schemeClr>
                </a:solidFill>
                <a:latin typeface="Georgia" panose="02040502050405020303" pitchFamily="18" charset="0"/>
              </a:rPr>
              <a:t>Как </a:t>
            </a:r>
            <a:r>
              <a:rPr lang="ru-RU" sz="2000" dirty="0">
                <a:solidFill>
                  <a:schemeClr val="accent1">
                    <a:lumMod val="50000"/>
                  </a:schemeClr>
                </a:solidFill>
                <a:latin typeface="Georgia" panose="02040502050405020303" pitchFamily="18" charset="0"/>
              </a:rPr>
              <a:t>любая динамическая система потребности обладают рядом особенностей, связанных со способностью потребностей индивида или группы изменяться во времени. Среди них: явление замещения потребности (своеобразной взаимозаменяемости потребности), законы инерции и возвышения потребности (при удовлетворении потребности последняя либо продолжает субъективно переживаться как актуальная, либо умножается или усиливается), борьба между физическим и духовным в потребности, развитие потребности (их изменение во времени вследствие опыта, образования, культурного роста и большой информированности) и др.</a:t>
            </a:r>
          </a:p>
        </p:txBody>
      </p:sp>
    </p:spTree>
    <p:extLst>
      <p:ext uri="{BB962C8B-B14F-4D97-AF65-F5344CB8AC3E}">
        <p14:creationId xmlns:p14="http://schemas.microsoft.com/office/powerpoint/2010/main" val="37000183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86671" y="978710"/>
            <a:ext cx="10014154" cy="6037935"/>
          </a:xfrm>
          <a:prstGeom prst="rect">
            <a:avLst/>
          </a:prstGeom>
        </p:spPr>
        <p:txBody>
          <a:bodyPr wrap="square">
            <a:spAutoFit/>
          </a:bodyPr>
          <a:lstStyle/>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Теории мотивации персонала</a:t>
            </a:r>
          </a:p>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Теории мотивации</a:t>
            </a:r>
            <a:r>
              <a:rPr lang="ru-RU" sz="2000" dirty="0">
                <a:solidFill>
                  <a:schemeClr val="accent1">
                    <a:lumMod val="50000"/>
                  </a:schemeClr>
                </a:solidFill>
                <a:latin typeface="Georgia" panose="02040502050405020303" pitchFamily="18" charset="0"/>
              </a:rPr>
              <a:t> – система знаний о причинах, побуждающих человека к трудовой деятельности</a:t>
            </a:r>
          </a:p>
          <a:p>
            <a:pPr algn="just">
              <a:lnSpc>
                <a:spcPct val="150000"/>
              </a:lnSpc>
            </a:pPr>
            <a:r>
              <a:rPr lang="ru-RU" sz="2000" dirty="0">
                <a:solidFill>
                  <a:schemeClr val="accent1">
                    <a:lumMod val="50000"/>
                  </a:schemeClr>
                </a:solidFill>
                <a:latin typeface="Georgia" panose="02040502050405020303" pitchFamily="18" charset="0"/>
              </a:rPr>
              <a:t>Различают </a:t>
            </a:r>
            <a:r>
              <a:rPr lang="ru-RU" sz="2000" b="1" i="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содержательные</a:t>
            </a:r>
            <a:r>
              <a:rPr lang="ru-RU" sz="2000" dirty="0">
                <a:solidFill>
                  <a:schemeClr val="accent1">
                    <a:lumMod val="50000"/>
                  </a:schemeClr>
                </a:solidFill>
                <a:latin typeface="Georgia" panose="02040502050405020303" pitchFamily="18" charset="0"/>
              </a:rPr>
              <a:t> теории мотивации, основывающиеся на том, что существуют внутренние побуждения (потребности), которые заставляют человека действовать, и </a:t>
            </a:r>
            <a:r>
              <a:rPr lang="ru-RU" sz="2000" b="1" i="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процессуальные</a:t>
            </a:r>
            <a:r>
              <a:rPr lang="ru-RU" sz="2000" dirty="0">
                <a:solidFill>
                  <a:schemeClr val="accent1">
                    <a:lumMod val="50000"/>
                  </a:schemeClr>
                </a:solidFill>
                <a:latin typeface="Georgia" panose="02040502050405020303" pitchFamily="18" charset="0"/>
              </a:rPr>
              <a:t> теории мотивации, которые определяют не только потребности, но и исходят из восприятия и ожиданий человека, связанных с данной ситуацией, и возможных последствий выбранного типа поведения.</a:t>
            </a:r>
          </a:p>
          <a:p>
            <a:pPr algn="just">
              <a:lnSpc>
                <a:spcPct val="150000"/>
              </a:lnSpc>
            </a:pPr>
            <a:r>
              <a:rPr lang="ru-RU" sz="2000" dirty="0">
                <a:solidFill>
                  <a:schemeClr val="accent1">
                    <a:lumMod val="50000"/>
                  </a:schemeClr>
                </a:solidFill>
                <a:latin typeface="Georgia" panose="02040502050405020303" pitchFamily="18" charset="0"/>
              </a:rPr>
              <a:t>Содержательные теории мотивации основываются на выявлении тех внутренних побуждений (называемых потребностями), которые заставляют людей действовать так, а не иначе. К этой группе относятся теории Маслоу, Герцберга, Мак-</a:t>
            </a:r>
            <a:r>
              <a:rPr lang="ru-RU" sz="2000" dirty="0" err="1">
                <a:solidFill>
                  <a:schemeClr val="accent1">
                    <a:lumMod val="50000"/>
                  </a:schemeClr>
                </a:solidFill>
                <a:latin typeface="Georgia" panose="02040502050405020303" pitchFamily="18" charset="0"/>
              </a:rPr>
              <a:t>Клелланда</a:t>
            </a:r>
            <a:r>
              <a:rPr lang="ru-RU" sz="2000" dirty="0">
                <a:solidFill>
                  <a:schemeClr val="accent1">
                    <a:lumMod val="50000"/>
                  </a:schemeClr>
                </a:solidFill>
                <a:latin typeface="Georgia" panose="02040502050405020303" pitchFamily="18" charset="0"/>
              </a:rPr>
              <a:t>.</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4068513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743817" y="1114406"/>
            <a:ext cx="10014154" cy="3139321"/>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В соответствии с теорией иерархии потребностей американского социолога А. Маслоу люди постоянно испытывают различные потребности, которые можно объединить в группы, находящиеся в иерархическом отношении друг к другу. А. Маслоу выделил пять таких групп и расположил их в виде пирамиды (рис. </a:t>
            </a:r>
            <a:r>
              <a:rPr lang="ru-RU" sz="2000" dirty="0">
                <a:solidFill>
                  <a:schemeClr val="accent1">
                    <a:lumMod val="50000"/>
                  </a:schemeClr>
                </a:solidFill>
                <a:latin typeface="Georgia" panose="02040502050405020303" pitchFamily="18" charset="0"/>
              </a:rPr>
              <a:t>3</a:t>
            </a:r>
            <a:r>
              <a:rPr lang="ru-RU" sz="2000" dirty="0" smtClean="0">
                <a:solidFill>
                  <a:schemeClr val="accent1">
                    <a:lumMod val="50000"/>
                  </a:schemeClr>
                </a:solidFill>
                <a:latin typeface="Georgia" panose="02040502050405020303" pitchFamily="18" charset="0"/>
              </a:rPr>
              <a:t>).</a:t>
            </a:r>
          </a:p>
          <a:p>
            <a:pPr algn="just">
              <a:lnSpc>
                <a:spcPct val="150000"/>
              </a:lnSpc>
            </a:pPr>
            <a:endParaRPr lang="ru-RU" sz="1600" b="1" i="1" dirty="0" smtClean="0">
              <a:solidFill>
                <a:schemeClr val="accent1">
                  <a:lumMod val="50000"/>
                </a:schemeClr>
              </a:solidFill>
              <a:latin typeface="Georgia" panose="02040502050405020303" pitchFamily="18" charset="0"/>
            </a:endParaRPr>
          </a:p>
          <a:p>
            <a:pPr algn="just">
              <a:lnSpc>
                <a:spcPct val="150000"/>
              </a:lnSpc>
            </a:pPr>
            <a:r>
              <a:rPr lang="ru-RU" sz="1600" b="1" i="1" dirty="0" smtClean="0">
                <a:solidFill>
                  <a:schemeClr val="accent1">
                    <a:lumMod val="50000"/>
                  </a:schemeClr>
                </a:solidFill>
                <a:latin typeface="Georgia" panose="02040502050405020303" pitchFamily="18" charset="0"/>
              </a:rPr>
              <a:t>Рис</a:t>
            </a:r>
            <a:r>
              <a:rPr lang="ru-RU" sz="1600" b="1" i="1" dirty="0">
                <a:solidFill>
                  <a:schemeClr val="accent1">
                    <a:lumMod val="50000"/>
                  </a:schemeClr>
                </a:solidFill>
                <a:latin typeface="Georgia" panose="02040502050405020303" pitchFamily="18" charset="0"/>
              </a:rPr>
              <a:t>. </a:t>
            </a:r>
            <a:r>
              <a:rPr lang="ru-RU" sz="1600" b="1" i="1" dirty="0" smtClean="0">
                <a:solidFill>
                  <a:schemeClr val="accent1">
                    <a:lumMod val="50000"/>
                  </a:schemeClr>
                </a:solidFill>
                <a:latin typeface="Georgia" panose="02040502050405020303" pitchFamily="18" charset="0"/>
              </a:rPr>
              <a:t>3.</a:t>
            </a:r>
            <a:r>
              <a:rPr lang="ru-RU" sz="1600" dirty="0">
                <a:solidFill>
                  <a:schemeClr val="accent1">
                    <a:lumMod val="50000"/>
                  </a:schemeClr>
                </a:solidFill>
                <a:latin typeface="Georgia" panose="02040502050405020303" pitchFamily="18" charset="0"/>
              </a:rPr>
              <a:t> </a:t>
            </a:r>
            <a:r>
              <a:rPr lang="ru-RU" sz="1600" b="1" dirty="0">
                <a:solidFill>
                  <a:schemeClr val="accent1">
                    <a:lumMod val="50000"/>
                  </a:schemeClr>
                </a:solidFill>
                <a:latin typeface="Georgia" panose="02040502050405020303" pitchFamily="18" charset="0"/>
              </a:rPr>
              <a:t>Иерархия потребностей Маслоу</a:t>
            </a:r>
            <a:endParaRPr lang="ru-RU" sz="1600" dirty="0" smtClean="0">
              <a:solidFill>
                <a:schemeClr val="accent1">
                  <a:lumMod val="50000"/>
                </a:schemeClr>
              </a:solidFill>
              <a:latin typeface="Georgia" panose="02040502050405020303" pitchFamily="18" charset="0"/>
            </a:endParaRPr>
          </a:p>
          <a:p>
            <a:pPr algn="just">
              <a:lnSpc>
                <a:spcPct val="150000"/>
              </a:lnSpc>
            </a:pPr>
            <a:endParaRPr lang="ru-RU" sz="2000" dirty="0">
              <a:solidFill>
                <a:schemeClr val="accent1">
                  <a:lumMod val="50000"/>
                </a:schemeClr>
              </a:solidFill>
              <a:latin typeface="Georgia" panose="02040502050405020303" pitchFamily="18" charset="0"/>
            </a:endParaRPr>
          </a:p>
        </p:txBody>
      </p:sp>
      <p:pic>
        <p:nvPicPr>
          <p:cNvPr id="1026" name="Picture 2" descr="Иерархия потребностей Маслоу"/>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4048" y="3062439"/>
            <a:ext cx="6684156" cy="35890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98089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876553" y="1261890"/>
            <a:ext cx="10014154" cy="5632311"/>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Неудовлетворенные потребности, по мнению А. Маслоу, побуждают людей к активным действиям, а удовлетворенные перестают воздействовать, и их место занимают другие неудовлетворенные потребности. При этом потребности, находящиеся ближе к основанию пирамиды, требуют первостепенного удовлетворения, и лишь после того как оно будет достигнуто, начинают действовать потребности следующего уровня, удовлетворить которые можно гораздо более разнообразными способами</a:t>
            </a:r>
            <a:r>
              <a:rPr lang="ru-RU" sz="2000" dirty="0" smtClean="0">
                <a:solidFill>
                  <a:schemeClr val="accent1">
                    <a:lumMod val="50000"/>
                  </a:schemeClr>
                </a:solidFill>
                <a:latin typeface="Georgia" panose="02040502050405020303" pitchFamily="18" charset="0"/>
              </a:rPr>
              <a:t>.</a:t>
            </a:r>
          </a:p>
          <a:p>
            <a:pPr algn="just">
              <a:lnSpc>
                <a:spcPct val="150000"/>
              </a:lnSpc>
            </a:pPr>
            <a:endParaRPr lang="ru-RU" sz="2000" dirty="0">
              <a:solidFill>
                <a:schemeClr val="accent1">
                  <a:lumMod val="50000"/>
                </a:schemeClr>
              </a:solidFill>
              <a:latin typeface="Georgia" panose="02040502050405020303" pitchFamily="18" charset="0"/>
            </a:endParaRPr>
          </a:p>
          <a:p>
            <a:pPr algn="just">
              <a:lnSpc>
                <a:spcPct val="150000"/>
              </a:lnSpc>
            </a:pPr>
            <a:r>
              <a:rPr lang="ru-RU" sz="2000" dirty="0">
                <a:solidFill>
                  <a:schemeClr val="accent1">
                    <a:lumMod val="50000"/>
                  </a:schemeClr>
                </a:solidFill>
                <a:latin typeface="Georgia" panose="02040502050405020303" pitchFamily="18" charset="0"/>
              </a:rPr>
              <a:t>Автор созданной в конце 1950-х гг. двухфакторной модели Ф. Герцберг показал, что на деятельность людей оказывают влияние две группы факторов, названные им гигиеническими и мотивирующими (табл. </a:t>
            </a:r>
            <a:r>
              <a:rPr lang="ru-RU" sz="2000" dirty="0" smtClean="0">
                <a:solidFill>
                  <a:schemeClr val="accent1">
                    <a:lumMod val="50000"/>
                  </a:schemeClr>
                </a:solidFill>
                <a:latin typeface="Georgia" panose="02040502050405020303" pitchFamily="18" charset="0"/>
              </a:rPr>
              <a:t>1</a:t>
            </a:r>
            <a:r>
              <a:rPr lang="ru-RU" sz="2000" dirty="0">
                <a:solidFill>
                  <a:schemeClr val="accent1">
                    <a:lumMod val="50000"/>
                  </a:schemeClr>
                </a:solidFill>
                <a:latin typeface="Georgia" panose="02040502050405020303" pitchFamily="18" charset="0"/>
              </a:rPr>
              <a:t>).</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1675043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876553" y="1261890"/>
            <a:ext cx="10014154" cy="1384995"/>
          </a:xfrm>
          <a:prstGeom prst="rect">
            <a:avLst/>
          </a:prstGeom>
        </p:spPr>
        <p:txBody>
          <a:bodyPr wrap="square">
            <a:spAutoFit/>
          </a:bodyPr>
          <a:lstStyle/>
          <a:p>
            <a:r>
              <a:rPr lang="ru-RU" b="1" i="1" dirty="0">
                <a:solidFill>
                  <a:schemeClr val="accent1">
                    <a:lumMod val="50000"/>
                  </a:schemeClr>
                </a:solidFill>
                <a:latin typeface="Georgia" panose="02040502050405020303" pitchFamily="18" charset="0"/>
              </a:rPr>
              <a:t>Таблица </a:t>
            </a:r>
            <a:r>
              <a:rPr lang="ru-RU" b="1" i="1" dirty="0" smtClean="0">
                <a:solidFill>
                  <a:schemeClr val="accent1">
                    <a:lumMod val="50000"/>
                  </a:schemeClr>
                </a:solidFill>
                <a:latin typeface="Georgia" panose="02040502050405020303" pitchFamily="18" charset="0"/>
              </a:rPr>
              <a:t>1</a:t>
            </a:r>
            <a:r>
              <a:rPr lang="ru-RU" dirty="0" smtClean="0">
                <a:solidFill>
                  <a:schemeClr val="accent1">
                    <a:lumMod val="50000"/>
                  </a:schemeClr>
                </a:solidFill>
                <a:latin typeface="Georgia" panose="02040502050405020303" pitchFamily="18" charset="0"/>
              </a:rPr>
              <a:t>. </a:t>
            </a:r>
            <a:r>
              <a:rPr lang="ru-RU" b="1" dirty="0" smtClean="0">
                <a:solidFill>
                  <a:schemeClr val="accent1">
                    <a:lumMod val="50000"/>
                  </a:schemeClr>
                </a:solidFill>
                <a:latin typeface="Georgia" panose="02040502050405020303" pitchFamily="18" charset="0"/>
              </a:rPr>
              <a:t>Двухфакторная </a:t>
            </a:r>
            <a:r>
              <a:rPr lang="ru-RU" b="1" dirty="0">
                <a:solidFill>
                  <a:schemeClr val="accent1">
                    <a:lumMod val="50000"/>
                  </a:schemeClr>
                </a:solidFill>
                <a:latin typeface="Georgia" panose="02040502050405020303" pitchFamily="18" charset="0"/>
              </a:rPr>
              <a:t>модель </a:t>
            </a:r>
            <a:r>
              <a:rPr lang="ru-RU" b="1" dirty="0" smtClean="0">
                <a:solidFill>
                  <a:schemeClr val="accent1">
                    <a:lumMod val="50000"/>
                  </a:schemeClr>
                </a:solidFill>
                <a:latin typeface="Georgia" panose="02040502050405020303" pitchFamily="18" charset="0"/>
              </a:rPr>
              <a:t>Герцберга</a:t>
            </a:r>
          </a:p>
          <a:p>
            <a:endParaRPr lang="ru-RU" b="1" dirty="0">
              <a:solidFill>
                <a:schemeClr val="accent1">
                  <a:lumMod val="50000"/>
                </a:schemeClr>
              </a:solidFill>
              <a:latin typeface="Georgia" panose="02040502050405020303" pitchFamily="18" charset="0"/>
            </a:endParaRPr>
          </a:p>
          <a:p>
            <a:endParaRPr lang="ru-RU" dirty="0">
              <a:solidFill>
                <a:schemeClr val="accent1">
                  <a:lumMod val="50000"/>
                </a:schemeClr>
              </a:solidFill>
              <a:latin typeface="Georgia" panose="02040502050405020303" pitchFamily="18" charset="0"/>
            </a:endParaRPr>
          </a:p>
          <a:p>
            <a:pPr algn="just">
              <a:lnSpc>
                <a:spcPct val="150000"/>
              </a:lnSpc>
            </a:pPr>
            <a:endParaRPr lang="ru-RU" sz="2000" dirty="0">
              <a:solidFill>
                <a:schemeClr val="accent1">
                  <a:lumMod val="50000"/>
                </a:schemeClr>
              </a:solidFill>
              <a:latin typeface="Georgia" panose="02040502050405020303" pitchFamily="18" charset="0"/>
            </a:endParaRPr>
          </a:p>
        </p:txBody>
      </p:sp>
      <p:graphicFrame>
        <p:nvGraphicFramePr>
          <p:cNvPr id="10" name="Таблица 9"/>
          <p:cNvGraphicFramePr>
            <a:graphicFrameLocks noGrp="1"/>
          </p:cNvGraphicFramePr>
          <p:nvPr>
            <p:extLst>
              <p:ext uri="{D42A27DB-BD31-4B8C-83A1-F6EECF244321}">
                <p14:modId xmlns:p14="http://schemas.microsoft.com/office/powerpoint/2010/main" val="2917860478"/>
              </p:ext>
            </p:extLst>
          </p:nvPr>
        </p:nvGraphicFramePr>
        <p:xfrm>
          <a:off x="876553" y="2058194"/>
          <a:ext cx="10515600" cy="4160520"/>
        </p:xfrm>
        <a:graphic>
          <a:graphicData uri="http://schemas.openxmlformats.org/drawingml/2006/table">
            <a:tbl>
              <a:tblPr/>
              <a:tblGrid>
                <a:gridCol w="3505200">
                  <a:extLst>
                    <a:ext uri="{9D8B030D-6E8A-4147-A177-3AD203B41FA5}">
                      <a16:colId xmlns:a16="http://schemas.microsoft.com/office/drawing/2014/main" val="2476456692"/>
                    </a:ext>
                  </a:extLst>
                </a:gridCol>
                <a:gridCol w="3505200">
                  <a:extLst>
                    <a:ext uri="{9D8B030D-6E8A-4147-A177-3AD203B41FA5}">
                      <a16:colId xmlns:a16="http://schemas.microsoft.com/office/drawing/2014/main" val="3798396068"/>
                    </a:ext>
                  </a:extLst>
                </a:gridCol>
                <a:gridCol w="3505200">
                  <a:extLst>
                    <a:ext uri="{9D8B030D-6E8A-4147-A177-3AD203B41FA5}">
                      <a16:colId xmlns:a16="http://schemas.microsoft.com/office/drawing/2014/main" val="3291828981"/>
                    </a:ext>
                  </a:extLst>
                </a:gridCol>
              </a:tblGrid>
              <a:tr h="0">
                <a:tc>
                  <a:txBody>
                    <a:bodyPr/>
                    <a:lstStyle/>
                    <a:p>
                      <a:pPr algn="just"/>
                      <a:r>
                        <a:rPr lang="ru-RU" dirty="0">
                          <a:solidFill>
                            <a:schemeClr val="accent1">
                              <a:lumMod val="50000"/>
                            </a:schemeClr>
                          </a:solidFill>
                          <a:effectLst/>
                          <a:latin typeface="Georgia" panose="02040502050405020303" pitchFamily="18" charset="0"/>
                        </a:rPr>
                        <a:t>Группа факторов</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a:solidFill>
                            <a:schemeClr val="accent1">
                              <a:lumMod val="50000"/>
                            </a:schemeClr>
                          </a:solidFill>
                          <a:effectLst/>
                          <a:latin typeface="Georgia" panose="02040502050405020303" pitchFamily="18" charset="0"/>
                        </a:rPr>
                        <a:t>Факторы</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a:solidFill>
                            <a:schemeClr val="accent1">
                              <a:lumMod val="50000"/>
                            </a:schemeClr>
                          </a:solidFill>
                          <a:effectLst/>
                          <a:latin typeface="Georgia" panose="02040502050405020303" pitchFamily="18" charset="0"/>
                        </a:rPr>
                        <a:t>Влияние на деятельность людей</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extLst>
                  <a:ext uri="{0D108BD9-81ED-4DB2-BD59-A6C34878D82A}">
                    <a16:rowId xmlns:a16="http://schemas.microsoft.com/office/drawing/2014/main" val="2513773509"/>
                  </a:ext>
                </a:extLst>
              </a:tr>
              <a:tr h="0">
                <a:tc rowSpan="3">
                  <a:txBody>
                    <a:bodyPr/>
                    <a:lstStyle/>
                    <a:p>
                      <a:pPr algn="just"/>
                      <a:r>
                        <a:rPr lang="ru-RU" dirty="0">
                          <a:solidFill>
                            <a:schemeClr val="accent1">
                              <a:lumMod val="50000"/>
                            </a:schemeClr>
                          </a:solidFill>
                          <a:effectLst/>
                          <a:latin typeface="Georgia" panose="02040502050405020303" pitchFamily="18" charset="0"/>
                        </a:rPr>
                        <a:t>Гигиенические</a:t>
                      </a:r>
                    </a:p>
                    <a:p>
                      <a:pPr algn="just"/>
                      <a:r>
                        <a:rPr lang="ru-RU" dirty="0">
                          <a:solidFill>
                            <a:schemeClr val="accent1">
                              <a:lumMod val="50000"/>
                            </a:schemeClr>
                          </a:solidFill>
                          <a:effectLst/>
                          <a:latin typeface="Georgia" panose="02040502050405020303" pitchFamily="18" charset="0"/>
                        </a:rPr>
                        <a:t>(связанные с условиями работы)</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a:solidFill>
                            <a:schemeClr val="accent1">
                              <a:lumMod val="50000"/>
                            </a:schemeClr>
                          </a:solidFill>
                          <a:effectLst/>
                          <a:latin typeface="Georgia" panose="02040502050405020303" pitchFamily="18" charset="0"/>
                        </a:rPr>
                        <a:t>Заработок</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rowSpan="3">
                  <a:txBody>
                    <a:bodyPr/>
                    <a:lstStyle/>
                    <a:p>
                      <a:pPr algn="just"/>
                      <a:r>
                        <a:rPr lang="ru-RU">
                          <a:solidFill>
                            <a:schemeClr val="accent1">
                              <a:lumMod val="50000"/>
                            </a:schemeClr>
                          </a:solidFill>
                          <a:effectLst/>
                          <a:latin typeface="Georgia" panose="02040502050405020303" pitchFamily="18" charset="0"/>
                        </a:rPr>
                        <a:t>Даже при полном удовлетворении не мотивируют к повышению эффективности труда</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extLst>
                  <a:ext uri="{0D108BD9-81ED-4DB2-BD59-A6C34878D82A}">
                    <a16:rowId xmlns:a16="http://schemas.microsoft.com/office/drawing/2014/main" val="1384489043"/>
                  </a:ext>
                </a:extLst>
              </a:tr>
              <a:tr h="0">
                <a:tc vMerge="1">
                  <a:txBody>
                    <a:bodyPr/>
                    <a:lstStyle/>
                    <a:p>
                      <a:endParaRPr lang="ru-RU"/>
                    </a:p>
                  </a:txBody>
                  <a:tcPr/>
                </a:tc>
                <a:tc>
                  <a:txBody>
                    <a:bodyPr/>
                    <a:lstStyle/>
                    <a:p>
                      <a:pPr algn="just"/>
                      <a:r>
                        <a:rPr lang="ru-RU" dirty="0">
                          <a:solidFill>
                            <a:schemeClr val="accent1">
                              <a:lumMod val="50000"/>
                            </a:schemeClr>
                          </a:solidFill>
                          <a:effectLst/>
                          <a:latin typeface="Georgia" panose="02040502050405020303" pitchFamily="18" charset="0"/>
                        </a:rPr>
                        <a:t>Условия труда</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vMerge="1">
                  <a:txBody>
                    <a:bodyPr/>
                    <a:lstStyle/>
                    <a:p>
                      <a:endParaRPr lang="ru-RU"/>
                    </a:p>
                  </a:txBody>
                  <a:tcPr/>
                </a:tc>
                <a:extLst>
                  <a:ext uri="{0D108BD9-81ED-4DB2-BD59-A6C34878D82A}">
                    <a16:rowId xmlns:a16="http://schemas.microsoft.com/office/drawing/2014/main" val="2128136640"/>
                  </a:ext>
                </a:extLst>
              </a:tr>
              <a:tr h="0">
                <a:tc vMerge="1">
                  <a:txBody>
                    <a:bodyPr/>
                    <a:lstStyle/>
                    <a:p>
                      <a:endParaRPr lang="ru-RU"/>
                    </a:p>
                  </a:txBody>
                  <a:tcPr/>
                </a:tc>
                <a:tc>
                  <a:txBody>
                    <a:bodyPr/>
                    <a:lstStyle/>
                    <a:p>
                      <a:pPr algn="just"/>
                      <a:r>
                        <a:rPr lang="ru-RU" dirty="0">
                          <a:solidFill>
                            <a:schemeClr val="accent1">
                              <a:lumMod val="50000"/>
                            </a:schemeClr>
                          </a:solidFill>
                          <a:effectLst/>
                          <a:latin typeface="Georgia" panose="02040502050405020303" pitchFamily="18" charset="0"/>
                        </a:rPr>
                        <a:t>Отношение с другими работниками</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vMerge="1">
                  <a:txBody>
                    <a:bodyPr/>
                    <a:lstStyle/>
                    <a:p>
                      <a:endParaRPr lang="ru-RU"/>
                    </a:p>
                  </a:txBody>
                  <a:tcPr/>
                </a:tc>
                <a:extLst>
                  <a:ext uri="{0D108BD9-81ED-4DB2-BD59-A6C34878D82A}">
                    <a16:rowId xmlns:a16="http://schemas.microsoft.com/office/drawing/2014/main" val="596433841"/>
                  </a:ext>
                </a:extLst>
              </a:tr>
              <a:tr h="0">
                <a:tc rowSpan="2">
                  <a:txBody>
                    <a:bodyPr/>
                    <a:lstStyle/>
                    <a:p>
                      <a:pPr algn="just"/>
                      <a:r>
                        <a:rPr lang="ru-RU">
                          <a:solidFill>
                            <a:schemeClr val="accent1">
                              <a:lumMod val="50000"/>
                            </a:schemeClr>
                          </a:solidFill>
                          <a:effectLst/>
                          <a:latin typeface="Georgia" panose="02040502050405020303" pitchFamily="18" charset="0"/>
                        </a:rPr>
                        <a:t>Мотивирующие (связанные с содержание работы, с оценкой результатов руководством)</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a:solidFill>
                            <a:schemeClr val="accent1">
                              <a:lumMod val="50000"/>
                            </a:schemeClr>
                          </a:solidFill>
                          <a:effectLst/>
                          <a:latin typeface="Georgia" panose="02040502050405020303" pitchFamily="18" charset="0"/>
                        </a:rPr>
                        <a:t>Информированность о делах на предприятии</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rowSpan="2">
                  <a:txBody>
                    <a:bodyPr/>
                    <a:lstStyle/>
                    <a:p>
                      <a:pPr algn="just"/>
                      <a:r>
                        <a:rPr lang="ru-RU" dirty="0">
                          <a:solidFill>
                            <a:schemeClr val="accent1">
                              <a:lumMod val="50000"/>
                            </a:schemeClr>
                          </a:solidFill>
                          <a:effectLst/>
                          <a:latin typeface="Georgia" panose="02040502050405020303" pitchFamily="18" charset="0"/>
                        </a:rPr>
                        <a:t>Мотивируют к повышению производительности, эффективности, качества груда</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extLst>
                  <a:ext uri="{0D108BD9-81ED-4DB2-BD59-A6C34878D82A}">
                    <a16:rowId xmlns:a16="http://schemas.microsoft.com/office/drawing/2014/main" val="363015924"/>
                  </a:ext>
                </a:extLst>
              </a:tr>
              <a:tr h="0">
                <a:tc vMerge="1">
                  <a:txBody>
                    <a:bodyPr/>
                    <a:lstStyle/>
                    <a:p>
                      <a:endParaRPr lang="ru-RU"/>
                    </a:p>
                  </a:txBody>
                  <a:tcPr/>
                </a:tc>
                <a:tc>
                  <a:txBody>
                    <a:bodyPr/>
                    <a:lstStyle/>
                    <a:p>
                      <a:pPr algn="just"/>
                      <a:r>
                        <a:rPr lang="ru-RU" dirty="0">
                          <a:solidFill>
                            <a:schemeClr val="accent1">
                              <a:lumMod val="50000"/>
                            </a:schemeClr>
                          </a:solidFill>
                          <a:effectLst/>
                          <a:latin typeface="Georgia" panose="02040502050405020303" pitchFamily="18" charset="0"/>
                        </a:rPr>
                        <a:t>Признание и одобрение руководством результатов работы</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vMerge="1">
                  <a:txBody>
                    <a:bodyPr/>
                    <a:lstStyle/>
                    <a:p>
                      <a:endParaRPr lang="ru-RU"/>
                    </a:p>
                  </a:txBody>
                  <a:tcPr/>
                </a:tc>
                <a:extLst>
                  <a:ext uri="{0D108BD9-81ED-4DB2-BD59-A6C34878D82A}">
                    <a16:rowId xmlns:a16="http://schemas.microsoft.com/office/drawing/2014/main" val="822680525"/>
                  </a:ext>
                </a:extLst>
              </a:tr>
            </a:tbl>
          </a:graphicData>
        </a:graphic>
      </p:graphicFrame>
    </p:spTree>
    <p:extLst>
      <p:ext uri="{BB962C8B-B14F-4D97-AF65-F5344CB8AC3E}">
        <p14:creationId xmlns:p14="http://schemas.microsoft.com/office/powerpoint/2010/main" val="41382076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876553" y="1261890"/>
            <a:ext cx="10014154" cy="1384995"/>
          </a:xfrm>
          <a:prstGeom prst="rect">
            <a:avLst/>
          </a:prstGeom>
        </p:spPr>
        <p:txBody>
          <a:bodyPr wrap="square">
            <a:spAutoFit/>
          </a:bodyPr>
          <a:lstStyle/>
          <a:p>
            <a:r>
              <a:rPr lang="ru-RU" b="1" i="1" dirty="0">
                <a:solidFill>
                  <a:schemeClr val="accent1">
                    <a:lumMod val="50000"/>
                  </a:schemeClr>
                </a:solidFill>
                <a:latin typeface="Georgia" panose="02040502050405020303" pitchFamily="18" charset="0"/>
              </a:rPr>
              <a:t>Таблица </a:t>
            </a:r>
            <a:r>
              <a:rPr lang="ru-RU" b="1" i="1" dirty="0" smtClean="0">
                <a:solidFill>
                  <a:schemeClr val="accent1">
                    <a:lumMod val="50000"/>
                  </a:schemeClr>
                </a:solidFill>
                <a:latin typeface="Georgia" panose="02040502050405020303" pitchFamily="18" charset="0"/>
              </a:rPr>
              <a:t>1</a:t>
            </a:r>
            <a:r>
              <a:rPr lang="ru-RU" dirty="0" smtClean="0">
                <a:solidFill>
                  <a:schemeClr val="accent1">
                    <a:lumMod val="50000"/>
                  </a:schemeClr>
                </a:solidFill>
                <a:latin typeface="Georgia" panose="02040502050405020303" pitchFamily="18" charset="0"/>
              </a:rPr>
              <a:t>. </a:t>
            </a:r>
            <a:r>
              <a:rPr lang="ru-RU" b="1" dirty="0" smtClean="0">
                <a:solidFill>
                  <a:schemeClr val="accent1">
                    <a:lumMod val="50000"/>
                  </a:schemeClr>
                </a:solidFill>
                <a:latin typeface="Georgia" panose="02040502050405020303" pitchFamily="18" charset="0"/>
              </a:rPr>
              <a:t>Двухфакторная </a:t>
            </a:r>
            <a:r>
              <a:rPr lang="ru-RU" b="1" dirty="0">
                <a:solidFill>
                  <a:schemeClr val="accent1">
                    <a:lumMod val="50000"/>
                  </a:schemeClr>
                </a:solidFill>
                <a:latin typeface="Georgia" panose="02040502050405020303" pitchFamily="18" charset="0"/>
              </a:rPr>
              <a:t>модель </a:t>
            </a:r>
            <a:r>
              <a:rPr lang="ru-RU" b="1" dirty="0" smtClean="0">
                <a:solidFill>
                  <a:schemeClr val="accent1">
                    <a:lumMod val="50000"/>
                  </a:schemeClr>
                </a:solidFill>
                <a:latin typeface="Georgia" panose="02040502050405020303" pitchFamily="18" charset="0"/>
              </a:rPr>
              <a:t>Герцберга</a:t>
            </a:r>
          </a:p>
          <a:p>
            <a:endParaRPr lang="ru-RU" b="1" dirty="0">
              <a:solidFill>
                <a:schemeClr val="accent1">
                  <a:lumMod val="50000"/>
                </a:schemeClr>
              </a:solidFill>
              <a:latin typeface="Georgia" panose="02040502050405020303" pitchFamily="18" charset="0"/>
            </a:endParaRPr>
          </a:p>
          <a:p>
            <a:endParaRPr lang="ru-RU" dirty="0">
              <a:solidFill>
                <a:schemeClr val="accent1">
                  <a:lumMod val="50000"/>
                </a:schemeClr>
              </a:solidFill>
              <a:latin typeface="Georgia" panose="02040502050405020303" pitchFamily="18" charset="0"/>
            </a:endParaRPr>
          </a:p>
          <a:p>
            <a:pPr algn="just">
              <a:lnSpc>
                <a:spcPct val="150000"/>
              </a:lnSpc>
            </a:pPr>
            <a:endParaRPr lang="ru-RU" sz="2000" dirty="0">
              <a:solidFill>
                <a:schemeClr val="accent1">
                  <a:lumMod val="50000"/>
                </a:schemeClr>
              </a:solidFill>
              <a:latin typeface="Georgia" panose="02040502050405020303" pitchFamily="18" charset="0"/>
            </a:endParaRPr>
          </a:p>
        </p:txBody>
      </p:sp>
      <p:sp>
        <p:nvSpPr>
          <p:cNvPr id="5" name="Rectangle 1"/>
          <p:cNvSpPr>
            <a:spLocks noChangeArrowheads="1"/>
          </p:cNvSpPr>
          <p:nvPr/>
        </p:nvSpPr>
        <p:spPr bwMode="auto">
          <a:xfrm>
            <a:off x="838200" y="24352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Arial" panose="020B0604020202020204" pitchFamily="34" charset="0"/>
              </a:rPr>
              <a:t/>
            </a:r>
            <a:br>
              <a:rPr kumimoji="0" lang="ru-RU" altLang="ru-RU" sz="1800" b="0" i="0" u="none" strike="noStrike" cap="none" normalizeH="0" baseline="0" smtClean="0">
                <a:ln>
                  <a:noFill/>
                </a:ln>
                <a:solidFill>
                  <a:schemeClr val="tx1"/>
                </a:solidFill>
                <a:effectLst/>
                <a:latin typeface="Arial" panose="020B0604020202020204" pitchFamily="34" charset="0"/>
              </a:rPr>
            </a:br>
            <a:endParaRPr kumimoji="0" lang="ru-RU" altLang="ru-RU" sz="1800" b="0" i="0" u="none" strike="noStrike" cap="none" normalizeH="0" baseline="0" smtClean="0">
              <a:ln>
                <a:noFill/>
              </a:ln>
              <a:solidFill>
                <a:schemeClr val="tx1"/>
              </a:solidFill>
              <a:effectLst/>
              <a:latin typeface="Arial" panose="020B0604020202020204" pitchFamily="34" charset="0"/>
            </a:endParaRPr>
          </a:p>
        </p:txBody>
      </p:sp>
      <p:graphicFrame>
        <p:nvGraphicFramePr>
          <p:cNvPr id="7" name="Таблица 6"/>
          <p:cNvGraphicFramePr>
            <a:graphicFrameLocks noGrp="1"/>
          </p:cNvGraphicFramePr>
          <p:nvPr>
            <p:extLst>
              <p:ext uri="{D42A27DB-BD31-4B8C-83A1-F6EECF244321}">
                <p14:modId xmlns:p14="http://schemas.microsoft.com/office/powerpoint/2010/main" val="313079217"/>
              </p:ext>
            </p:extLst>
          </p:nvPr>
        </p:nvGraphicFramePr>
        <p:xfrm>
          <a:off x="1274772" y="1976283"/>
          <a:ext cx="9654288" cy="4354656"/>
        </p:xfrm>
        <a:graphic>
          <a:graphicData uri="http://schemas.openxmlformats.org/drawingml/2006/table">
            <a:tbl>
              <a:tblPr/>
              <a:tblGrid>
                <a:gridCol w="3218096">
                  <a:extLst>
                    <a:ext uri="{9D8B030D-6E8A-4147-A177-3AD203B41FA5}">
                      <a16:colId xmlns:a16="http://schemas.microsoft.com/office/drawing/2014/main" val="3430284440"/>
                    </a:ext>
                  </a:extLst>
                </a:gridCol>
                <a:gridCol w="3218096">
                  <a:extLst>
                    <a:ext uri="{9D8B030D-6E8A-4147-A177-3AD203B41FA5}">
                      <a16:colId xmlns:a16="http://schemas.microsoft.com/office/drawing/2014/main" val="3861795066"/>
                    </a:ext>
                  </a:extLst>
                </a:gridCol>
                <a:gridCol w="3218096">
                  <a:extLst>
                    <a:ext uri="{9D8B030D-6E8A-4147-A177-3AD203B41FA5}">
                      <a16:colId xmlns:a16="http://schemas.microsoft.com/office/drawing/2014/main" val="1980033930"/>
                    </a:ext>
                  </a:extLst>
                </a:gridCol>
              </a:tblGrid>
              <a:tr h="302885">
                <a:tc>
                  <a:txBody>
                    <a:bodyPr/>
                    <a:lstStyle/>
                    <a:p>
                      <a:endParaRPr lang="ru-RU"/>
                    </a:p>
                  </a:txBody>
                  <a:tcPr>
                    <a:lnB w="9525" cap="flat" cmpd="sng" algn="ctr">
                      <a:solidFill>
                        <a:srgbClr val="CCCCCC"/>
                      </a:solidFill>
                      <a:prstDash val="solid"/>
                      <a:round/>
                      <a:headEnd type="none" w="med" len="med"/>
                      <a:tailEnd type="none" w="med" len="med"/>
                    </a:lnB>
                  </a:tcPr>
                </a:tc>
                <a:tc>
                  <a:txBody>
                    <a:bodyPr/>
                    <a:lstStyle/>
                    <a:p>
                      <a:endParaRPr lang="ru-RU"/>
                    </a:p>
                  </a:txBody>
                  <a:tcPr>
                    <a:lnB w="9525" cap="flat" cmpd="sng" algn="ctr">
                      <a:solidFill>
                        <a:srgbClr val="CCCCCC"/>
                      </a:solidFill>
                      <a:prstDash val="solid"/>
                      <a:round/>
                      <a:headEnd type="none" w="med" len="med"/>
                      <a:tailEnd type="none" w="med" len="med"/>
                    </a:lnB>
                  </a:tcPr>
                </a:tc>
                <a:tc>
                  <a:txBody>
                    <a:bodyPr/>
                    <a:lstStyle/>
                    <a:p>
                      <a:endParaRPr lang="ru-RU"/>
                    </a:p>
                  </a:txBody>
                  <a:tcPr/>
                </a:tc>
                <a:extLst>
                  <a:ext uri="{0D108BD9-81ED-4DB2-BD59-A6C34878D82A}">
                    <a16:rowId xmlns:a16="http://schemas.microsoft.com/office/drawing/2014/main" val="1861349742"/>
                  </a:ext>
                </a:extLst>
              </a:tr>
              <a:tr h="1329632">
                <a:tc>
                  <a:txBody>
                    <a:bodyPr/>
                    <a:lstStyle/>
                    <a:p>
                      <a:pPr algn="just"/>
                      <a:r>
                        <a:rPr lang="ru-RU" dirty="0">
                          <a:solidFill>
                            <a:schemeClr val="accent1">
                              <a:lumMod val="50000"/>
                            </a:schemeClr>
                          </a:solidFill>
                          <a:effectLst/>
                          <a:latin typeface="Georgia" panose="02040502050405020303" pitchFamily="18" charset="0"/>
                        </a:rPr>
                        <a:t/>
                      </a:r>
                      <a:br>
                        <a:rPr lang="ru-RU" dirty="0">
                          <a:solidFill>
                            <a:schemeClr val="accent1">
                              <a:lumMod val="50000"/>
                            </a:schemeClr>
                          </a:solidFill>
                          <a:effectLst/>
                          <a:latin typeface="Georgia" panose="02040502050405020303" pitchFamily="18" charset="0"/>
                        </a:rPr>
                      </a:br>
                      <a:r>
                        <a:rPr lang="ru-RU" dirty="0">
                          <a:solidFill>
                            <a:schemeClr val="accent1">
                              <a:lumMod val="50000"/>
                            </a:schemeClr>
                          </a:solidFill>
                          <a:effectLst/>
                          <a:latin typeface="Georgia" panose="02040502050405020303" pitchFamily="18" charset="0"/>
                        </a:rPr>
                        <a:t>Возможность продвижения по службе</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l"/>
                      <a:endParaRPr lang="ru-RU" dirty="0">
                        <a:solidFill>
                          <a:schemeClr val="accent1">
                            <a:lumMod val="50000"/>
                          </a:schemeClr>
                        </a:solidFill>
                        <a:effectLst/>
                        <a:latin typeface="Georgia" panose="02040502050405020303" pitchFamily="18" charset="0"/>
                      </a:endParaRP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endParaRPr lang="ru-RU">
                        <a:solidFill>
                          <a:schemeClr val="accent1">
                            <a:lumMod val="50000"/>
                          </a:schemeClr>
                        </a:solidFill>
                        <a:latin typeface="Georgia" panose="02040502050405020303" pitchFamily="18" charset="0"/>
                      </a:endParaRPr>
                    </a:p>
                  </a:txBody>
                  <a:tcPr>
                    <a:lnL w="9525" cap="flat" cmpd="sng" algn="ctr">
                      <a:solidFill>
                        <a:srgbClr val="CCCCCC"/>
                      </a:solidFill>
                      <a:prstDash val="solid"/>
                      <a:round/>
                      <a:headEnd type="none" w="med" len="med"/>
                      <a:tailEnd type="none" w="med" len="med"/>
                    </a:lnL>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989001827"/>
                  </a:ext>
                </a:extLst>
              </a:tr>
              <a:tr h="1329632">
                <a:tc>
                  <a:txBody>
                    <a:bodyPr/>
                    <a:lstStyle/>
                    <a:p>
                      <a:pPr algn="l"/>
                      <a:endParaRPr lang="ru-RU">
                        <a:solidFill>
                          <a:schemeClr val="accent1">
                            <a:lumMod val="50000"/>
                          </a:schemeClr>
                        </a:solidFill>
                        <a:effectLst/>
                        <a:latin typeface="Georgia" panose="02040502050405020303" pitchFamily="18" charset="0"/>
                      </a:endParaRP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a:solidFill>
                            <a:schemeClr val="accent1">
                              <a:lumMod val="50000"/>
                            </a:schemeClr>
                          </a:solidFill>
                          <a:effectLst/>
                          <a:latin typeface="Georgia" panose="02040502050405020303" pitchFamily="18" charset="0"/>
                        </a:rPr>
                        <a:t>Высокая степень самостоятельности и ответственности</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l"/>
                      <a:endParaRPr lang="ru-RU">
                        <a:solidFill>
                          <a:schemeClr val="accent1">
                            <a:lumMod val="50000"/>
                          </a:schemeClr>
                        </a:solidFill>
                        <a:effectLst/>
                        <a:latin typeface="Georgia" panose="02040502050405020303" pitchFamily="18" charset="0"/>
                      </a:endParaRP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extLst>
                  <a:ext uri="{0D108BD9-81ED-4DB2-BD59-A6C34878D82A}">
                    <a16:rowId xmlns:a16="http://schemas.microsoft.com/office/drawing/2014/main" val="3456238502"/>
                  </a:ext>
                </a:extLst>
              </a:tr>
              <a:tr h="1329632">
                <a:tc>
                  <a:txBody>
                    <a:bodyPr/>
                    <a:lstStyle/>
                    <a:p>
                      <a:pPr algn="l"/>
                      <a:endParaRPr lang="ru-RU">
                        <a:solidFill>
                          <a:schemeClr val="accent1">
                            <a:lumMod val="50000"/>
                          </a:schemeClr>
                        </a:solidFill>
                        <a:effectLst/>
                        <a:latin typeface="Georgia" panose="02040502050405020303" pitchFamily="18" charset="0"/>
                      </a:endParaRP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a:solidFill>
                            <a:schemeClr val="accent1">
                              <a:lumMod val="50000"/>
                            </a:schemeClr>
                          </a:solidFill>
                          <a:effectLst/>
                          <a:latin typeface="Georgia" panose="02040502050405020303" pitchFamily="18" charset="0"/>
                        </a:rPr>
                        <a:t>Интересная, сложная, требующая творческого подхода работа</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l"/>
                      <a:endParaRPr lang="ru-RU" dirty="0">
                        <a:solidFill>
                          <a:schemeClr val="accent1">
                            <a:lumMod val="50000"/>
                          </a:schemeClr>
                        </a:solidFill>
                        <a:effectLst/>
                        <a:latin typeface="Georgia" panose="02040502050405020303" pitchFamily="18" charset="0"/>
                      </a:endParaRP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extLst>
                  <a:ext uri="{0D108BD9-81ED-4DB2-BD59-A6C34878D82A}">
                    <a16:rowId xmlns:a16="http://schemas.microsoft.com/office/drawing/2014/main" val="2944636067"/>
                  </a:ext>
                </a:extLst>
              </a:tr>
            </a:tbl>
          </a:graphicData>
        </a:graphic>
      </p:graphicFrame>
      <p:sp>
        <p:nvSpPr>
          <p:cNvPr id="8" name="Rectangle 2"/>
          <p:cNvSpPr>
            <a:spLocks noChangeArrowheads="1"/>
          </p:cNvSpPr>
          <p:nvPr/>
        </p:nvSpPr>
        <p:spPr bwMode="auto">
          <a:xfrm>
            <a:off x="838200" y="2198443"/>
            <a:ext cx="105156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Arial" panose="020B0604020202020204" pitchFamily="34" charset="0"/>
              </a:rPr>
              <a:t/>
            </a:r>
            <a:br>
              <a:rPr kumimoji="0" lang="ru-RU" altLang="ru-RU" sz="1800" b="0" i="0" u="none" strike="noStrike" cap="none" normalizeH="0" baseline="0" smtClean="0">
                <a:ln>
                  <a:noFill/>
                </a:ln>
                <a:solidFill>
                  <a:schemeClr val="tx1"/>
                </a:solidFill>
                <a:effectLst/>
                <a:latin typeface="Arial" panose="020B0604020202020204" pitchFamily="34" charset="0"/>
              </a:rPr>
            </a:br>
            <a:endParaRPr kumimoji="0" lang="ru-RU" altLang="ru-RU"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688661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38786" y="1483115"/>
            <a:ext cx="10014154" cy="4708981"/>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Таким образом, Герцберг сделал вывод, что с помощью заработной платы мотивировать людей нельзя. Поскольку гигиенические факторы не мотивируют работников, а только предотвращают появление у них чувства неудовлетворенности работой и ее условиями, для стимулирования трудовых усилий необходимо включение еще и мотивационных факторов.</a:t>
            </a:r>
          </a:p>
          <a:p>
            <a:pPr algn="just">
              <a:lnSpc>
                <a:spcPct val="150000"/>
              </a:lnSpc>
            </a:pPr>
            <a:r>
              <a:rPr lang="ru-RU" sz="2000" dirty="0">
                <a:solidFill>
                  <a:schemeClr val="accent1">
                    <a:lumMod val="50000"/>
                  </a:schemeClr>
                </a:solidFill>
                <a:latin typeface="Georgia" panose="02040502050405020303" pitchFamily="18" charset="0"/>
              </a:rPr>
              <a:t>Практика показывает, что модель Герцберга лучше "срабатывает" в условиях высокой занятости и определенности ситуации.</a:t>
            </a:r>
          </a:p>
          <a:p>
            <a:pPr algn="just">
              <a:lnSpc>
                <a:spcPct val="150000"/>
              </a:lnSpc>
            </a:pPr>
            <a:r>
              <a:rPr lang="ru-RU" sz="2000" dirty="0">
                <a:solidFill>
                  <a:schemeClr val="accent1">
                    <a:lumMod val="50000"/>
                  </a:schemeClr>
                </a:solidFill>
                <a:latin typeface="Georgia" panose="02040502050405020303" pitchFamily="18" charset="0"/>
              </a:rPr>
              <a:t>Д. Мак-</a:t>
            </a:r>
            <a:r>
              <a:rPr lang="ru-RU" sz="2000" dirty="0" err="1">
                <a:solidFill>
                  <a:schemeClr val="accent1">
                    <a:lumMod val="50000"/>
                  </a:schemeClr>
                </a:solidFill>
                <a:latin typeface="Georgia" panose="02040502050405020303" pitchFamily="18" charset="0"/>
              </a:rPr>
              <a:t>Клелланд</a:t>
            </a:r>
            <a:r>
              <a:rPr lang="ru-RU" sz="2000" dirty="0">
                <a:solidFill>
                  <a:schemeClr val="accent1">
                    <a:lumMod val="50000"/>
                  </a:schemeClr>
                </a:solidFill>
                <a:latin typeface="Georgia" panose="02040502050405020303" pitchFamily="18" charset="0"/>
              </a:rPr>
              <a:t> установил связь между результативностью работы людей и потребностями причастности, власти, успеха.</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5370769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83031" y="1601103"/>
            <a:ext cx="10014154" cy="4247317"/>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Развитие этих потребностей и их удовлетворение он считал главным фактором высокой продуктивности людей, экономического роста фирм и даже общества в целом.</a:t>
            </a:r>
          </a:p>
          <a:p>
            <a:pPr algn="just">
              <a:lnSpc>
                <a:spcPct val="150000"/>
              </a:lnSpc>
            </a:pPr>
            <a:r>
              <a:rPr lang="ru-RU" sz="2000" dirty="0" smtClean="0">
                <a:solidFill>
                  <a:schemeClr val="accent1">
                    <a:lumMod val="50000"/>
                  </a:schemeClr>
                </a:solidFill>
                <a:latin typeface="Georgia" panose="02040502050405020303" pitchFamily="18" charset="0"/>
              </a:rPr>
              <a:t>Между </a:t>
            </a:r>
            <a:r>
              <a:rPr lang="ru-RU" sz="2000" dirty="0">
                <a:solidFill>
                  <a:schemeClr val="accent1">
                    <a:lumMod val="50000"/>
                  </a:schemeClr>
                </a:solidFill>
                <a:latin typeface="Georgia" panose="02040502050405020303" pitchFamily="18" charset="0"/>
              </a:rPr>
              <a:t>теориями Маслоу и Мак-</a:t>
            </a:r>
            <a:r>
              <a:rPr lang="ru-RU" sz="2000" dirty="0" err="1">
                <a:solidFill>
                  <a:schemeClr val="accent1">
                    <a:lumMod val="50000"/>
                  </a:schemeClr>
                </a:solidFill>
                <a:latin typeface="Georgia" panose="02040502050405020303" pitchFamily="18" charset="0"/>
              </a:rPr>
              <a:t>Клелланда</a:t>
            </a:r>
            <a:r>
              <a:rPr lang="ru-RU" sz="2000" dirty="0">
                <a:solidFill>
                  <a:schemeClr val="accent1">
                    <a:lumMod val="50000"/>
                  </a:schemeClr>
                </a:solidFill>
                <a:latin typeface="Georgia" panose="02040502050405020303" pitchFamily="18" charset="0"/>
              </a:rPr>
              <a:t> существует много общего (</a:t>
            </a:r>
            <a:r>
              <a:rPr lang="ru-RU" sz="2000" dirty="0" smtClean="0">
                <a:solidFill>
                  <a:schemeClr val="accent1">
                    <a:lumMod val="50000"/>
                  </a:schemeClr>
                </a:solidFill>
                <a:latin typeface="Georgia" panose="02040502050405020303" pitchFamily="18" charset="0"/>
              </a:rPr>
              <a:t>табл. 2).</a:t>
            </a:r>
          </a:p>
          <a:p>
            <a:pPr algn="just">
              <a:lnSpc>
                <a:spcPct val="150000"/>
              </a:lnSpc>
            </a:pPr>
            <a:r>
              <a:rPr lang="ru-RU" sz="2000" dirty="0" smtClean="0">
                <a:solidFill>
                  <a:schemeClr val="accent1">
                    <a:lumMod val="50000"/>
                  </a:schemeClr>
                </a:solidFill>
                <a:latin typeface="Georgia" panose="02040502050405020303" pitchFamily="18" charset="0"/>
              </a:rPr>
              <a:t>Процессуальные </a:t>
            </a:r>
            <a:r>
              <a:rPr lang="ru-RU" sz="2000" dirty="0">
                <a:solidFill>
                  <a:schemeClr val="accent1">
                    <a:lumMod val="50000"/>
                  </a:schemeClr>
                </a:solidFill>
                <a:latin typeface="Georgia" panose="02040502050405020303" pitchFamily="18" charset="0"/>
              </a:rPr>
              <a:t>теории мотивации (более современные) основаны на моделях поведения людей с учетом их восприятия и познания (теория ожидания Врума, теория справедливости и модель мотивации Портера – Лоулера, теория </a:t>
            </a:r>
            <a:r>
              <a:rPr lang="ru-RU" sz="2000" b="1" i="1" dirty="0">
                <a:solidFill>
                  <a:schemeClr val="accent1">
                    <a:lumMod val="50000"/>
                  </a:schemeClr>
                </a:solidFill>
                <a:latin typeface="Georgia" panose="02040502050405020303" pitchFamily="18" charset="0"/>
              </a:rPr>
              <a:t>X</a:t>
            </a:r>
            <a:r>
              <a:rPr lang="ru-RU" sz="2000" dirty="0">
                <a:solidFill>
                  <a:schemeClr val="accent1">
                    <a:lumMod val="50000"/>
                  </a:schemeClr>
                </a:solidFill>
                <a:latin typeface="Georgia" panose="02040502050405020303" pitchFamily="18" charset="0"/>
              </a:rPr>
              <a:t> и теория </a:t>
            </a:r>
            <a:r>
              <a:rPr lang="ru-RU" sz="2000" b="1" i="1" dirty="0">
                <a:solidFill>
                  <a:schemeClr val="accent1">
                    <a:lumMod val="50000"/>
                  </a:schemeClr>
                </a:solidFill>
                <a:latin typeface="Georgia" panose="02040502050405020303" pitchFamily="18" charset="0"/>
              </a:rPr>
              <a:t>Y</a:t>
            </a:r>
            <a:r>
              <a:rPr lang="ru-RU" sz="2000" dirty="0">
                <a:solidFill>
                  <a:schemeClr val="accent1">
                    <a:lumMod val="50000"/>
                  </a:schemeClr>
                </a:solidFill>
                <a:latin typeface="Georgia" panose="02040502050405020303" pitchFamily="18" charset="0"/>
              </a:rPr>
              <a:t> Мак-Грегора).</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3212140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88923" y="1269039"/>
            <a:ext cx="10014154" cy="1384995"/>
          </a:xfrm>
          <a:prstGeom prst="rect">
            <a:avLst/>
          </a:prstGeom>
        </p:spPr>
        <p:txBody>
          <a:bodyPr wrap="square">
            <a:spAutoFit/>
          </a:bodyPr>
          <a:lstStyle/>
          <a:p>
            <a:r>
              <a:rPr lang="ru-RU" b="1" i="1" dirty="0">
                <a:solidFill>
                  <a:schemeClr val="accent1">
                    <a:lumMod val="50000"/>
                  </a:schemeClr>
                </a:solidFill>
                <a:latin typeface="Georgia" panose="02040502050405020303" pitchFamily="18" charset="0"/>
              </a:rPr>
              <a:t>Таблица </a:t>
            </a:r>
            <a:r>
              <a:rPr lang="ru-RU" b="1" i="1" dirty="0" smtClean="0">
                <a:solidFill>
                  <a:schemeClr val="accent1">
                    <a:lumMod val="50000"/>
                  </a:schemeClr>
                </a:solidFill>
                <a:latin typeface="Georgia" panose="02040502050405020303" pitchFamily="18" charset="0"/>
              </a:rPr>
              <a:t>2</a:t>
            </a:r>
            <a:r>
              <a:rPr lang="ru-RU" dirty="0" smtClean="0">
                <a:solidFill>
                  <a:schemeClr val="accent1">
                    <a:lumMod val="50000"/>
                  </a:schemeClr>
                </a:solidFill>
                <a:latin typeface="Georgia" panose="02040502050405020303" pitchFamily="18" charset="0"/>
              </a:rPr>
              <a:t>. </a:t>
            </a:r>
            <a:r>
              <a:rPr lang="ru-RU" b="1" dirty="0" smtClean="0">
                <a:solidFill>
                  <a:schemeClr val="accent1">
                    <a:lumMod val="50000"/>
                  </a:schemeClr>
                </a:solidFill>
                <a:latin typeface="Georgia" panose="02040502050405020303" pitchFamily="18" charset="0"/>
              </a:rPr>
              <a:t>Связь </a:t>
            </a:r>
            <a:r>
              <a:rPr lang="ru-RU" b="1" dirty="0">
                <a:solidFill>
                  <a:schemeClr val="accent1">
                    <a:lumMod val="50000"/>
                  </a:schemeClr>
                </a:solidFill>
                <a:latin typeface="Georgia" panose="02040502050405020303" pitchFamily="18" charset="0"/>
              </a:rPr>
              <a:t>между теориями Маслоу и </a:t>
            </a:r>
            <a:r>
              <a:rPr lang="ru-RU" b="1" dirty="0" smtClean="0">
                <a:solidFill>
                  <a:schemeClr val="accent1">
                    <a:lumMod val="50000"/>
                  </a:schemeClr>
                </a:solidFill>
                <a:latin typeface="Georgia" panose="02040502050405020303" pitchFamily="18" charset="0"/>
              </a:rPr>
              <a:t>Мак-</a:t>
            </a:r>
            <a:r>
              <a:rPr lang="ru-RU" b="1" dirty="0" err="1" smtClean="0">
                <a:solidFill>
                  <a:schemeClr val="accent1">
                    <a:lumMod val="50000"/>
                  </a:schemeClr>
                </a:solidFill>
                <a:latin typeface="Georgia" panose="02040502050405020303" pitchFamily="18" charset="0"/>
              </a:rPr>
              <a:t>Клелланда</a:t>
            </a:r>
            <a:endParaRPr lang="ru-RU" b="1" dirty="0" smtClean="0">
              <a:solidFill>
                <a:schemeClr val="accent1">
                  <a:lumMod val="50000"/>
                </a:schemeClr>
              </a:solidFill>
              <a:latin typeface="Georgia" panose="02040502050405020303" pitchFamily="18" charset="0"/>
            </a:endParaRPr>
          </a:p>
          <a:p>
            <a:endParaRPr lang="ru-RU" b="1" dirty="0">
              <a:solidFill>
                <a:schemeClr val="accent1">
                  <a:lumMod val="50000"/>
                </a:schemeClr>
              </a:solidFill>
              <a:latin typeface="Georgia" panose="02040502050405020303" pitchFamily="18" charset="0"/>
            </a:endParaRPr>
          </a:p>
          <a:p>
            <a:endParaRPr lang="ru-RU" dirty="0">
              <a:solidFill>
                <a:schemeClr val="accent1">
                  <a:lumMod val="50000"/>
                </a:schemeClr>
              </a:solidFill>
              <a:latin typeface="Georgia" panose="02040502050405020303" pitchFamily="18" charset="0"/>
            </a:endParaRPr>
          </a:p>
          <a:p>
            <a:pPr algn="just">
              <a:lnSpc>
                <a:spcPct val="150000"/>
              </a:lnSpc>
            </a:pPr>
            <a:endParaRPr lang="ru-RU" sz="2000" dirty="0">
              <a:solidFill>
                <a:schemeClr val="accent1">
                  <a:lumMod val="50000"/>
                </a:schemeClr>
              </a:solidFill>
              <a:latin typeface="Georgia" panose="02040502050405020303"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1126892251"/>
              </p:ext>
            </p:extLst>
          </p:nvPr>
        </p:nvGraphicFramePr>
        <p:xfrm>
          <a:off x="838200" y="1961536"/>
          <a:ext cx="10515600" cy="4380271"/>
        </p:xfrm>
        <a:graphic>
          <a:graphicData uri="http://schemas.openxmlformats.org/drawingml/2006/table">
            <a:tbl>
              <a:tblPr/>
              <a:tblGrid>
                <a:gridCol w="5257800">
                  <a:extLst>
                    <a:ext uri="{9D8B030D-6E8A-4147-A177-3AD203B41FA5}">
                      <a16:colId xmlns:a16="http://schemas.microsoft.com/office/drawing/2014/main" val="2969596695"/>
                    </a:ext>
                  </a:extLst>
                </a:gridCol>
                <a:gridCol w="5257800">
                  <a:extLst>
                    <a:ext uri="{9D8B030D-6E8A-4147-A177-3AD203B41FA5}">
                      <a16:colId xmlns:a16="http://schemas.microsoft.com/office/drawing/2014/main" val="139428656"/>
                    </a:ext>
                  </a:extLst>
                </a:gridCol>
              </a:tblGrid>
              <a:tr h="625753">
                <a:tc gridSpan="2">
                  <a:txBody>
                    <a:bodyPr/>
                    <a:lstStyle/>
                    <a:p>
                      <a:pPr algn="just"/>
                      <a:r>
                        <a:rPr lang="ru-RU" dirty="0">
                          <a:solidFill>
                            <a:schemeClr val="accent1">
                              <a:lumMod val="50000"/>
                            </a:schemeClr>
                          </a:solidFill>
                          <a:effectLst/>
                          <a:latin typeface="Georgia" panose="02040502050405020303" pitchFamily="18" charset="0"/>
                        </a:rPr>
                        <a:t>Потребности, мотивирующие людей</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hMerge="1">
                  <a:txBody>
                    <a:bodyPr/>
                    <a:lstStyle/>
                    <a:p>
                      <a:endParaRPr lang="ru-RU"/>
                    </a:p>
                  </a:txBody>
                  <a:tcPr/>
                </a:tc>
                <a:extLst>
                  <a:ext uri="{0D108BD9-81ED-4DB2-BD59-A6C34878D82A}">
                    <a16:rowId xmlns:a16="http://schemas.microsoft.com/office/drawing/2014/main" val="2642017190"/>
                  </a:ext>
                </a:extLst>
              </a:tr>
              <a:tr h="625753">
                <a:tc>
                  <a:txBody>
                    <a:bodyPr/>
                    <a:lstStyle/>
                    <a:p>
                      <a:pPr algn="just"/>
                      <a:r>
                        <a:rPr lang="ru-RU" dirty="0">
                          <a:solidFill>
                            <a:schemeClr val="accent1">
                              <a:lumMod val="50000"/>
                            </a:schemeClr>
                          </a:solidFill>
                          <a:effectLst/>
                          <a:latin typeface="Georgia" panose="02040502050405020303" pitchFamily="18" charset="0"/>
                        </a:rPr>
                        <a:t>По Маслоу</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a:solidFill>
                            <a:schemeClr val="accent1">
                              <a:lumMod val="50000"/>
                            </a:schemeClr>
                          </a:solidFill>
                          <a:effectLst/>
                          <a:latin typeface="Georgia" panose="02040502050405020303" pitchFamily="18" charset="0"/>
                        </a:rPr>
                        <a:t>По Мак-Клелланду</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extLst>
                  <a:ext uri="{0D108BD9-81ED-4DB2-BD59-A6C34878D82A}">
                    <a16:rowId xmlns:a16="http://schemas.microsoft.com/office/drawing/2014/main" val="3802865422"/>
                  </a:ext>
                </a:extLst>
              </a:tr>
              <a:tr h="625753">
                <a:tc>
                  <a:txBody>
                    <a:bodyPr/>
                    <a:lstStyle/>
                    <a:p>
                      <a:pPr algn="just"/>
                      <a:r>
                        <a:rPr lang="ru-RU" dirty="0">
                          <a:solidFill>
                            <a:schemeClr val="accent1">
                              <a:lumMod val="50000"/>
                            </a:schemeClr>
                          </a:solidFill>
                          <a:effectLst/>
                          <a:latin typeface="Georgia" panose="02040502050405020303" pitchFamily="18" charset="0"/>
                        </a:rPr>
                        <a:t>Самовыражения</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a:solidFill>
                            <a:schemeClr val="accent1">
                              <a:lumMod val="50000"/>
                            </a:schemeClr>
                          </a:solidFill>
                          <a:effectLst/>
                          <a:latin typeface="Georgia" panose="02040502050405020303" pitchFamily="18" charset="0"/>
                        </a:rPr>
                        <a:t>Успеха</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extLst>
                  <a:ext uri="{0D108BD9-81ED-4DB2-BD59-A6C34878D82A}">
                    <a16:rowId xmlns:a16="http://schemas.microsoft.com/office/drawing/2014/main" val="1783016330"/>
                  </a:ext>
                </a:extLst>
              </a:tr>
              <a:tr h="625753">
                <a:tc>
                  <a:txBody>
                    <a:bodyPr/>
                    <a:lstStyle/>
                    <a:p>
                      <a:pPr algn="just"/>
                      <a:r>
                        <a:rPr lang="ru-RU" dirty="0">
                          <a:solidFill>
                            <a:schemeClr val="accent1">
                              <a:lumMod val="50000"/>
                            </a:schemeClr>
                          </a:solidFill>
                          <a:effectLst/>
                          <a:latin typeface="Georgia" panose="02040502050405020303" pitchFamily="18" charset="0"/>
                        </a:rPr>
                        <a:t>Признания, уважения</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dirty="0">
                          <a:solidFill>
                            <a:schemeClr val="accent1">
                              <a:lumMod val="50000"/>
                            </a:schemeClr>
                          </a:solidFill>
                          <a:effectLst/>
                          <a:latin typeface="Georgia" panose="02040502050405020303" pitchFamily="18" charset="0"/>
                        </a:rPr>
                        <a:t>Власти</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extLst>
                  <a:ext uri="{0D108BD9-81ED-4DB2-BD59-A6C34878D82A}">
                    <a16:rowId xmlns:a16="http://schemas.microsoft.com/office/drawing/2014/main" val="1577850336"/>
                  </a:ext>
                </a:extLst>
              </a:tr>
              <a:tr h="625753">
                <a:tc>
                  <a:txBody>
                    <a:bodyPr/>
                    <a:lstStyle/>
                    <a:p>
                      <a:pPr algn="just"/>
                      <a:r>
                        <a:rPr lang="ru-RU">
                          <a:solidFill>
                            <a:schemeClr val="accent1">
                              <a:lumMod val="50000"/>
                            </a:schemeClr>
                          </a:solidFill>
                          <a:effectLst/>
                          <a:latin typeface="Georgia" panose="02040502050405020303" pitchFamily="18" charset="0"/>
                        </a:rPr>
                        <a:t>В общении, принадлежности</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dirty="0">
                          <a:solidFill>
                            <a:schemeClr val="accent1">
                              <a:lumMod val="50000"/>
                            </a:schemeClr>
                          </a:solidFill>
                          <a:effectLst/>
                          <a:latin typeface="Georgia" panose="02040502050405020303" pitchFamily="18" charset="0"/>
                        </a:rPr>
                        <a:t>Причастности</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extLst>
                  <a:ext uri="{0D108BD9-81ED-4DB2-BD59-A6C34878D82A}">
                    <a16:rowId xmlns:a16="http://schemas.microsoft.com/office/drawing/2014/main" val="1725312568"/>
                  </a:ext>
                </a:extLst>
              </a:tr>
              <a:tr h="625753">
                <a:tc>
                  <a:txBody>
                    <a:bodyPr/>
                    <a:lstStyle/>
                    <a:p>
                      <a:pPr algn="just"/>
                      <a:r>
                        <a:rPr lang="ru-RU">
                          <a:solidFill>
                            <a:schemeClr val="accent1">
                              <a:lumMod val="50000"/>
                            </a:schemeClr>
                          </a:solidFill>
                          <a:effectLst/>
                          <a:latin typeface="Georgia" panose="02040502050405020303" pitchFamily="18" charset="0"/>
                        </a:rPr>
                        <a:t>Безопасности (подчиненности)</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rowSpan="2">
                  <a:txBody>
                    <a:bodyPr/>
                    <a:lstStyle/>
                    <a:p>
                      <a:pPr algn="l"/>
                      <a:endParaRPr lang="ru-RU" dirty="0">
                        <a:solidFill>
                          <a:schemeClr val="accent1">
                            <a:lumMod val="50000"/>
                          </a:schemeClr>
                        </a:solidFill>
                        <a:effectLst/>
                        <a:latin typeface="Georgia" panose="02040502050405020303" pitchFamily="18" charset="0"/>
                      </a:endParaRP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extLst>
                  <a:ext uri="{0D108BD9-81ED-4DB2-BD59-A6C34878D82A}">
                    <a16:rowId xmlns:a16="http://schemas.microsoft.com/office/drawing/2014/main" val="937448424"/>
                  </a:ext>
                </a:extLst>
              </a:tr>
              <a:tr h="625753">
                <a:tc>
                  <a:txBody>
                    <a:bodyPr/>
                    <a:lstStyle/>
                    <a:p>
                      <a:pPr algn="just"/>
                      <a:r>
                        <a:rPr lang="ru-RU" dirty="0">
                          <a:solidFill>
                            <a:schemeClr val="accent1">
                              <a:lumMod val="50000"/>
                            </a:schemeClr>
                          </a:solidFill>
                          <a:effectLst/>
                          <a:latin typeface="Georgia" panose="02040502050405020303" pitchFamily="18" charset="0"/>
                        </a:rPr>
                        <a:t>Физиологические (материальные)</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vMerge="1">
                  <a:txBody>
                    <a:bodyPr/>
                    <a:lstStyle/>
                    <a:p>
                      <a:endParaRPr lang="ru-RU"/>
                    </a:p>
                  </a:txBody>
                  <a:tcPr/>
                </a:tc>
                <a:extLst>
                  <a:ext uri="{0D108BD9-81ED-4DB2-BD59-A6C34878D82A}">
                    <a16:rowId xmlns:a16="http://schemas.microsoft.com/office/drawing/2014/main" val="3572971452"/>
                  </a:ext>
                </a:extLst>
              </a:tr>
            </a:tbl>
          </a:graphicData>
        </a:graphic>
      </p:graphicFrame>
    </p:spTree>
    <p:extLst>
      <p:ext uri="{BB962C8B-B14F-4D97-AF65-F5344CB8AC3E}">
        <p14:creationId xmlns:p14="http://schemas.microsoft.com/office/powerpoint/2010/main" val="10428176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12928" y="978710"/>
            <a:ext cx="10014154" cy="6037935"/>
          </a:xfrm>
          <a:prstGeom prst="rect">
            <a:avLst/>
          </a:prstGeom>
        </p:spPr>
        <p:txBody>
          <a:bodyPr wrap="square">
            <a:spAutoFit/>
          </a:bodyPr>
          <a:lstStyle/>
          <a:p>
            <a:pPr algn="just">
              <a:lnSpc>
                <a:spcPct val="150000"/>
              </a:lnSpc>
            </a:pPr>
            <a:r>
              <a:rPr lang="ru-RU" sz="2000" b="1" dirty="0" smtClean="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Сущность </a:t>
            </a: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мотивации трудовой деятельности</a:t>
            </a:r>
          </a:p>
          <a:p>
            <a:pPr algn="just">
              <a:lnSpc>
                <a:spcPct val="150000"/>
              </a:lnSpc>
            </a:pPr>
            <a:r>
              <a:rPr lang="ru-RU" sz="2000" dirty="0">
                <a:solidFill>
                  <a:schemeClr val="accent1">
                    <a:lumMod val="50000"/>
                  </a:schemeClr>
                </a:solidFill>
                <a:latin typeface="Georgia" panose="02040502050405020303" pitchFamily="18" charset="0"/>
              </a:rPr>
              <a:t>Любой современный топ-менеджер осознает, что успех организации напрямую зависит от разработки, внедрения и применения эффективной системы мотивации персонала.</a:t>
            </a:r>
          </a:p>
          <a:p>
            <a:pPr algn="just">
              <a:lnSpc>
                <a:spcPct val="150000"/>
              </a:lnSpc>
            </a:pPr>
            <a:r>
              <a:rPr lang="ru-RU" sz="2000" dirty="0">
                <a:solidFill>
                  <a:schemeClr val="accent1">
                    <a:lumMod val="50000"/>
                  </a:schemeClr>
                </a:solidFill>
                <a:latin typeface="Georgia" panose="02040502050405020303" pitchFamily="18" charset="0"/>
              </a:rPr>
              <a:t>Обеспечение соответствующего уровня мотивации позволяет способствовать повышению результативности труда каждого сотрудника и эффективности всего производства, обеспечению систематического роста квалификации кадров, стабилизации коллектива.</a:t>
            </a:r>
          </a:p>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Мотивация</a:t>
            </a:r>
            <a:r>
              <a:rPr lang="ru-RU" sz="2000"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 </a:t>
            </a:r>
            <a:r>
              <a:rPr lang="ru-RU" sz="2000" dirty="0">
                <a:solidFill>
                  <a:schemeClr val="accent1">
                    <a:lumMod val="50000"/>
                  </a:schemeClr>
                </a:solidFill>
                <a:latin typeface="Georgia" panose="02040502050405020303" pitchFamily="18" charset="0"/>
              </a:rPr>
              <a:t>– это внешнее воздействие на трудовое поведение человека для достижения личных, групповых и общественных целей. При выборе форм и методов мотивации необходимо учитывать мотивы людей, т.е. побуждения, вызывающие те или иные их действия.</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6119012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29929" y="1598142"/>
            <a:ext cx="10014154" cy="5909310"/>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Теория ожидания была предложена В. Врумом в 1964 г. Он считал, что стимул к эффективному и качественному труду зависит от сочетания трех факторов, выражающихся в ожиданиях человека.</a:t>
            </a:r>
          </a:p>
          <a:p>
            <a:pPr algn="just">
              <a:lnSpc>
                <a:spcPct val="150000"/>
              </a:lnSpc>
            </a:pPr>
            <a:r>
              <a:rPr lang="ru-RU" sz="2000" b="1" i="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Стимул (мотив)</a:t>
            </a:r>
            <a:r>
              <a:rPr lang="ru-RU" sz="2000" dirty="0">
                <a:solidFill>
                  <a:schemeClr val="accent1">
                    <a:lumMod val="50000"/>
                  </a:schemeClr>
                </a:solidFill>
                <a:latin typeface="Georgia" panose="02040502050405020303" pitchFamily="18" charset="0"/>
              </a:rPr>
              <a:t> – побудительная причина, заинтересованность в совершении чего-нибудь.</a:t>
            </a:r>
          </a:p>
          <a:p>
            <a:pPr algn="just">
              <a:lnSpc>
                <a:spcPct val="150000"/>
              </a:lnSpc>
            </a:pPr>
            <a:r>
              <a:rPr lang="ru-RU" sz="2000" b="1" i="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Вознаграждение</a:t>
            </a:r>
            <a:r>
              <a:rPr lang="ru-RU" sz="2000" b="1" i="1" dirty="0">
                <a:solidFill>
                  <a:schemeClr val="accent1">
                    <a:lumMod val="50000"/>
                  </a:schemeClr>
                </a:solidFill>
                <a:latin typeface="Georgia" panose="02040502050405020303" pitchFamily="18" charset="0"/>
              </a:rPr>
              <a:t> –</a:t>
            </a:r>
            <a:r>
              <a:rPr lang="ru-RU" sz="2000" dirty="0">
                <a:solidFill>
                  <a:schemeClr val="accent1">
                    <a:lumMod val="50000"/>
                  </a:schemeClr>
                </a:solidFill>
                <a:latin typeface="Georgia" panose="02040502050405020303" pitchFamily="18" charset="0"/>
              </a:rPr>
              <a:t> компенсация затрат труда, направленная на удовлетворение каких-либо человеческих потребностей.</a:t>
            </a:r>
          </a:p>
          <a:p>
            <a:pPr algn="just">
              <a:lnSpc>
                <a:spcPct val="150000"/>
              </a:lnSpc>
            </a:pPr>
            <a:r>
              <a:rPr lang="ru-RU" sz="2000" dirty="0">
                <a:solidFill>
                  <a:schemeClr val="accent1">
                    <a:lumMod val="50000"/>
                  </a:schemeClr>
                </a:solidFill>
                <a:latin typeface="Georgia" panose="02040502050405020303" pitchFamily="18" charset="0"/>
              </a:rPr>
              <a:t>Чем больше вера человека, что все эти ожидания оправдаются, тем более сильным будет стимул к деятельности.</a:t>
            </a:r>
          </a:p>
          <a:p>
            <a:pPr algn="just">
              <a:lnSpc>
                <a:spcPct val="150000"/>
              </a:lnSpc>
            </a:pPr>
            <a:endParaRPr lang="ru-RU" sz="2000" dirty="0">
              <a:solidFill>
                <a:schemeClr val="accent1">
                  <a:lumMod val="50000"/>
                </a:schemeClr>
              </a:solidFill>
              <a:latin typeface="Georgia" panose="02040502050405020303" pitchFamily="18" charset="0"/>
            </a:endParaRPr>
          </a:p>
          <a:p>
            <a:pPr algn="just">
              <a:lnSpc>
                <a:spcPct val="150000"/>
              </a:lnSpc>
            </a:pPr>
            <a:endParaRPr lang="ru-RU" sz="2000" b="1" dirty="0">
              <a:solidFill>
                <a:schemeClr val="accent1">
                  <a:lumMod val="50000"/>
                </a:schemeClr>
              </a:solidFill>
              <a:latin typeface="Georgia" panose="02040502050405020303" pitchFamily="18" charset="0"/>
            </a:endParaRPr>
          </a:p>
          <a:p>
            <a:endParaRPr lang="ru-RU" dirty="0">
              <a:solidFill>
                <a:schemeClr val="accent1">
                  <a:lumMod val="50000"/>
                </a:schemeClr>
              </a:solidFill>
              <a:latin typeface="Georgia" panose="02040502050405020303" pitchFamily="18" charset="0"/>
            </a:endParaRP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202600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74175" y="1671885"/>
            <a:ext cx="10014154" cy="4985980"/>
          </a:xfrm>
          <a:prstGeom prst="rect">
            <a:avLst/>
          </a:prstGeom>
        </p:spPr>
        <p:txBody>
          <a:bodyPr wrap="square">
            <a:spAutoFit/>
          </a:bodyPr>
          <a:lstStyle/>
          <a:p>
            <a:pPr algn="just">
              <a:lnSpc>
                <a:spcPct val="150000"/>
              </a:lnSpc>
            </a:pPr>
            <a:r>
              <a:rPr lang="ru-RU" sz="2000" dirty="0" smtClean="0">
                <a:solidFill>
                  <a:schemeClr val="accent1">
                    <a:lumMod val="50000"/>
                  </a:schemeClr>
                </a:solidFill>
                <a:latin typeface="Georgia" panose="02040502050405020303" pitchFamily="18" charset="0"/>
              </a:rPr>
              <a:t>Теория </a:t>
            </a:r>
            <a:r>
              <a:rPr lang="ru-RU" sz="2000" dirty="0">
                <a:solidFill>
                  <a:schemeClr val="accent1">
                    <a:lumMod val="50000"/>
                  </a:schemeClr>
                </a:solidFill>
                <a:latin typeface="Georgia" panose="02040502050405020303" pitchFamily="18" charset="0"/>
              </a:rPr>
              <a:t>ожиданий указывает, что должны делать менеджеры, чтобы стимулы к труду были сильными.</a:t>
            </a:r>
          </a:p>
          <a:p>
            <a:pPr algn="just">
              <a:lnSpc>
                <a:spcPct val="150000"/>
              </a:lnSpc>
            </a:pPr>
            <a:r>
              <a:rPr lang="ru-RU" sz="2000" dirty="0">
                <a:solidFill>
                  <a:schemeClr val="accent1">
                    <a:lumMod val="50000"/>
                  </a:schemeClr>
                </a:solidFill>
                <a:latin typeface="Georgia" panose="02040502050405020303" pitchFamily="18" charset="0"/>
              </a:rPr>
              <a:t>1. Учить подчиненных получать требуемые результаты и создавать для этого все необходимые условия.</a:t>
            </a:r>
          </a:p>
          <a:p>
            <a:pPr algn="just">
              <a:lnSpc>
                <a:spcPct val="150000"/>
              </a:lnSpc>
            </a:pPr>
            <a:r>
              <a:rPr lang="ru-RU" sz="2000" dirty="0">
                <a:solidFill>
                  <a:schemeClr val="accent1">
                    <a:lumMod val="50000"/>
                  </a:schemeClr>
                </a:solidFill>
                <a:latin typeface="Georgia" panose="02040502050405020303" pitchFamily="18" charset="0"/>
              </a:rPr>
              <a:t>2. Устанавливать непосредственную связь между результатами труда и вознаграждением подчиненных.</a:t>
            </a:r>
          </a:p>
          <a:p>
            <a:pPr algn="just">
              <a:lnSpc>
                <a:spcPct val="150000"/>
              </a:lnSpc>
            </a:pPr>
            <a:r>
              <a:rPr lang="ru-RU" sz="2000" dirty="0">
                <a:solidFill>
                  <a:schemeClr val="accent1">
                    <a:lumMod val="50000"/>
                  </a:schemeClr>
                </a:solidFill>
                <a:latin typeface="Georgia" panose="02040502050405020303" pitchFamily="18" charset="0"/>
              </a:rPr>
              <a:t>3. Изучать потребности подчиненных, чтобы знать, какие вознаграждения имеют для них ценность.</a:t>
            </a:r>
          </a:p>
          <a:p>
            <a:pPr algn="just">
              <a:lnSpc>
                <a:spcPct val="150000"/>
              </a:lnSpc>
            </a:pPr>
            <a:endParaRPr lang="ru-RU" sz="2000" b="1" dirty="0">
              <a:solidFill>
                <a:schemeClr val="accent1">
                  <a:lumMod val="50000"/>
                </a:schemeClr>
              </a:solidFill>
              <a:latin typeface="Georgia" panose="02040502050405020303" pitchFamily="18" charset="0"/>
            </a:endParaRPr>
          </a:p>
          <a:p>
            <a:endParaRPr lang="ru-RU" dirty="0">
              <a:solidFill>
                <a:schemeClr val="accent1">
                  <a:lumMod val="50000"/>
                </a:schemeClr>
              </a:solidFill>
              <a:latin typeface="Georgia" panose="02040502050405020303" pitchFamily="18" charset="0"/>
            </a:endParaRP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567055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56188" y="978710"/>
            <a:ext cx="10014154" cy="7017306"/>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Теория справедливости утверждает: люди субъективно определяют соотношение затраченных ими усилий и полученного вознаграждения и сравнивают его с вознаграждением других людей, выполняющих аналогичную работу.</a:t>
            </a:r>
          </a:p>
          <a:p>
            <a:pPr algn="just">
              <a:lnSpc>
                <a:spcPct val="150000"/>
              </a:lnSpc>
            </a:pPr>
            <a:r>
              <a:rPr lang="ru-RU" sz="2000" dirty="0">
                <a:solidFill>
                  <a:schemeClr val="accent1">
                    <a:lumMod val="50000"/>
                  </a:schemeClr>
                </a:solidFill>
                <a:latin typeface="Georgia" panose="02040502050405020303" pitchFamily="18" charset="0"/>
              </a:rPr>
              <a:t>Если, по мнению работника, имеет место несправедливость, большее вознаграждение других работников за аналогичные результаты или такое же за более низкие, то работник будет снижать интенсивность и продуктивность работы.</a:t>
            </a:r>
          </a:p>
          <a:p>
            <a:pPr algn="just">
              <a:lnSpc>
                <a:spcPct val="150000"/>
              </a:lnSpc>
            </a:pPr>
            <a:r>
              <a:rPr lang="ru-RU" sz="2000" dirty="0">
                <a:solidFill>
                  <a:schemeClr val="accent1">
                    <a:lumMod val="50000"/>
                  </a:schemeClr>
                </a:solidFill>
                <a:latin typeface="Georgia" panose="02040502050405020303" pitchFamily="18" charset="0"/>
              </a:rPr>
              <a:t>Чтобы избежать несправедливости, менеджеры должны:</a:t>
            </a:r>
          </a:p>
          <a:p>
            <a:pPr algn="just">
              <a:lnSpc>
                <a:spcPct val="150000"/>
              </a:lnSpc>
            </a:pPr>
            <a:r>
              <a:rPr lang="ru-RU" i="1" dirty="0">
                <a:solidFill>
                  <a:schemeClr val="accent1">
                    <a:lumMod val="50000"/>
                  </a:schemeClr>
                </a:solidFill>
                <a:latin typeface="Georgia" panose="02040502050405020303" pitchFamily="18" charset="0"/>
              </a:rPr>
              <a:t>1) устанавливать размеры оплаты на основе объективной оценки уровня ответственности, квалификации, сложности, трудоемкости и результативности труда;</a:t>
            </a:r>
          </a:p>
          <a:p>
            <a:pPr algn="just">
              <a:lnSpc>
                <a:spcPct val="150000"/>
              </a:lnSpc>
            </a:pPr>
            <a:r>
              <a:rPr lang="ru-RU" i="1" dirty="0">
                <a:solidFill>
                  <a:schemeClr val="accent1">
                    <a:lumMod val="50000"/>
                  </a:schemeClr>
                </a:solidFill>
                <a:latin typeface="Georgia" panose="02040502050405020303" pitchFamily="18" charset="0"/>
              </a:rPr>
              <a:t>2) разъяснять сотрудникам принципы оплаты, чтобы каждый видел, за счет чего он может увеличить уровень своих доходов.</a:t>
            </a:r>
          </a:p>
          <a:p>
            <a:pPr algn="just">
              <a:lnSpc>
                <a:spcPct val="150000"/>
              </a:lnSpc>
            </a:pPr>
            <a:endParaRPr lang="ru-RU" b="1" i="1" dirty="0">
              <a:solidFill>
                <a:schemeClr val="accent1">
                  <a:lumMod val="50000"/>
                </a:schemeClr>
              </a:solidFill>
              <a:latin typeface="Georgia" panose="02040502050405020303" pitchFamily="18" charset="0"/>
            </a:endParaRPr>
          </a:p>
          <a:p>
            <a:endParaRPr lang="ru-RU" dirty="0">
              <a:solidFill>
                <a:schemeClr val="accent1">
                  <a:lumMod val="50000"/>
                </a:schemeClr>
              </a:solidFill>
              <a:latin typeface="Georgia" panose="02040502050405020303" pitchFamily="18" charset="0"/>
            </a:endParaRP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5898454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00434" y="1388096"/>
            <a:ext cx="10014154" cy="5401479"/>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Л. Портер и Э. Лоулер разработали комплексную теорию мотивации, включающую элементы теории ожиданий и теории справедливости.</a:t>
            </a:r>
          </a:p>
          <a:p>
            <a:pPr algn="just">
              <a:lnSpc>
                <a:spcPct val="150000"/>
              </a:lnSpc>
            </a:pPr>
            <a:r>
              <a:rPr lang="ru-RU" sz="2000" dirty="0">
                <a:solidFill>
                  <a:schemeClr val="accent1">
                    <a:lumMod val="50000"/>
                  </a:schemeClr>
                </a:solidFill>
                <a:latin typeface="Georgia" panose="02040502050405020303" pitchFamily="18" charset="0"/>
              </a:rPr>
              <a:t>Согласно модели Портера – Лоулера достигнутые результаты зависят не только от удовлетворенности ожиданий и справедливости вознаграждений, но и от способностей и характера работника, а также осознания им своей роли в трудовом процессе (рис. 6.6).</a:t>
            </a:r>
          </a:p>
          <a:p>
            <a:pPr algn="just">
              <a:lnSpc>
                <a:spcPct val="150000"/>
              </a:lnSpc>
            </a:pPr>
            <a:r>
              <a:rPr lang="ru-RU" sz="2000" b="1" i="1" dirty="0">
                <a:solidFill>
                  <a:schemeClr val="accent1">
                    <a:lumMod val="50000"/>
                  </a:schemeClr>
                </a:solidFill>
                <a:latin typeface="Georgia" panose="02040502050405020303" pitchFamily="18" charset="0"/>
              </a:rPr>
              <a:t>Дуглас Мак-Грегор</a:t>
            </a:r>
            <a:r>
              <a:rPr lang="ru-RU" sz="2000" dirty="0">
                <a:solidFill>
                  <a:schemeClr val="accent1">
                    <a:lumMod val="50000"/>
                  </a:schemeClr>
                </a:solidFill>
                <a:latin typeface="Georgia" panose="02040502050405020303" pitchFamily="18" charset="0"/>
              </a:rPr>
              <a:t> (1906–1964) – американский социальный психолог, он предложил теорию </a:t>
            </a:r>
            <a:r>
              <a:rPr lang="ru-RU" sz="2000" b="1" i="1" dirty="0">
                <a:solidFill>
                  <a:schemeClr val="accent1">
                    <a:lumMod val="50000"/>
                  </a:schemeClr>
                </a:solidFill>
                <a:latin typeface="Georgia" panose="02040502050405020303" pitchFamily="18" charset="0"/>
              </a:rPr>
              <a:t>X</a:t>
            </a:r>
            <a:r>
              <a:rPr lang="ru-RU" sz="2000" dirty="0">
                <a:solidFill>
                  <a:schemeClr val="accent1">
                    <a:lumMod val="50000"/>
                  </a:schemeClr>
                </a:solidFill>
                <a:latin typeface="Georgia" panose="02040502050405020303" pitchFamily="18" charset="0"/>
              </a:rPr>
              <a:t> и теорию </a:t>
            </a:r>
            <a:r>
              <a:rPr lang="ru-RU" sz="2000" b="1" i="1" dirty="0">
                <a:solidFill>
                  <a:schemeClr val="accent1">
                    <a:lumMod val="50000"/>
                  </a:schemeClr>
                </a:solidFill>
                <a:latin typeface="Georgia" panose="02040502050405020303" pitchFamily="18" charset="0"/>
              </a:rPr>
              <a:t>Y</a:t>
            </a:r>
            <a:r>
              <a:rPr lang="ru-RU" sz="2000" dirty="0">
                <a:solidFill>
                  <a:schemeClr val="accent1">
                    <a:lumMod val="50000"/>
                  </a:schemeClr>
                </a:solidFill>
                <a:latin typeface="Georgia" panose="02040502050405020303" pitchFamily="18" charset="0"/>
              </a:rPr>
              <a:t> (Theory </a:t>
            </a:r>
            <a:r>
              <a:rPr lang="ru-RU" sz="2000" b="1" i="1" dirty="0">
                <a:solidFill>
                  <a:schemeClr val="accent1">
                    <a:lumMod val="50000"/>
                  </a:schemeClr>
                </a:solidFill>
                <a:latin typeface="Georgia" panose="02040502050405020303" pitchFamily="18" charset="0"/>
              </a:rPr>
              <a:t>X</a:t>
            </a:r>
            <a:r>
              <a:rPr lang="ru-RU" sz="2000" dirty="0">
                <a:solidFill>
                  <a:schemeClr val="accent1">
                    <a:lumMod val="50000"/>
                  </a:schemeClr>
                </a:solidFill>
                <a:latin typeface="Georgia" panose="02040502050405020303" pitchFamily="18" charset="0"/>
              </a:rPr>
              <a:t> and Theory </a:t>
            </a:r>
            <a:r>
              <a:rPr lang="ru-RU" sz="2000" b="1" i="1" dirty="0">
                <a:solidFill>
                  <a:schemeClr val="accent1">
                    <a:lumMod val="50000"/>
                  </a:schemeClr>
                </a:solidFill>
                <a:latin typeface="Georgia" panose="02040502050405020303" pitchFamily="18" charset="0"/>
              </a:rPr>
              <a:t>Y),</a:t>
            </a:r>
            <a:r>
              <a:rPr lang="ru-RU" sz="2000" dirty="0">
                <a:solidFill>
                  <a:schemeClr val="accent1">
                    <a:lumMod val="50000"/>
                  </a:schemeClr>
                </a:solidFill>
                <a:latin typeface="Georgia" panose="02040502050405020303" pitchFamily="18" charset="0"/>
              </a:rPr>
              <a:t> которые старались подвести под факторы мотивации рациональную и приемлемую основу.</a:t>
            </a:r>
          </a:p>
          <a:p>
            <a:pPr algn="just">
              <a:lnSpc>
                <a:spcPct val="150000"/>
              </a:lnSpc>
            </a:pPr>
            <a:endParaRPr lang="ru-RU" b="1" i="1" dirty="0">
              <a:solidFill>
                <a:schemeClr val="accent1">
                  <a:lumMod val="50000"/>
                </a:schemeClr>
              </a:solidFill>
              <a:latin typeface="Georgia" panose="02040502050405020303" pitchFamily="18" charset="0"/>
            </a:endParaRPr>
          </a:p>
          <a:p>
            <a:endParaRPr lang="ru-RU" dirty="0">
              <a:solidFill>
                <a:schemeClr val="accent1">
                  <a:lumMod val="50000"/>
                </a:schemeClr>
              </a:solidFill>
              <a:latin typeface="Georgia" panose="02040502050405020303" pitchFamily="18" charset="0"/>
            </a:endParaRP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2799928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15182" y="1122625"/>
            <a:ext cx="10014154" cy="6370975"/>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В начале 1950-х гг. Д. Мак-Грегор впервые сформулировал свои идеи об управлении, которые в 1960 г. были опубликованы в его главном труде "The Human Side of Enterprise" ("Человеческая сторона предприятия"). Д. Мак-Грегор утверждал, что существуют два вида менеджмента персонала, первый из которых основывается на "теории </a:t>
            </a:r>
            <a:r>
              <a:rPr lang="ru-RU" sz="2000" b="1" i="1" dirty="0">
                <a:solidFill>
                  <a:schemeClr val="accent1">
                    <a:lumMod val="50000"/>
                  </a:schemeClr>
                </a:solidFill>
                <a:latin typeface="Georgia" panose="02040502050405020303" pitchFamily="18" charset="0"/>
              </a:rPr>
              <a:t>X",</a:t>
            </a:r>
            <a:r>
              <a:rPr lang="ru-RU" sz="2000" dirty="0">
                <a:solidFill>
                  <a:schemeClr val="accent1">
                    <a:lumMod val="50000"/>
                  </a:schemeClr>
                </a:solidFill>
                <a:latin typeface="Georgia" panose="02040502050405020303" pitchFamily="18" charset="0"/>
              </a:rPr>
              <a:t> а второй – на "теории </a:t>
            </a:r>
            <a:r>
              <a:rPr lang="ru-RU" sz="2000" b="1" i="1" dirty="0">
                <a:solidFill>
                  <a:schemeClr val="accent1">
                    <a:lumMod val="50000"/>
                  </a:schemeClr>
                </a:solidFill>
                <a:latin typeface="Georgia" panose="02040502050405020303" pitchFamily="18" charset="0"/>
              </a:rPr>
              <a:t>Y</a:t>
            </a:r>
            <a:r>
              <a:rPr lang="ru-RU" sz="2000" dirty="0" smtClean="0">
                <a:solidFill>
                  <a:schemeClr val="accent1">
                    <a:lumMod val="50000"/>
                  </a:schemeClr>
                </a:solidFill>
                <a:latin typeface="Georgia" panose="02040502050405020303" pitchFamily="18" charset="0"/>
              </a:rPr>
              <a:t>".</a:t>
            </a:r>
          </a:p>
          <a:p>
            <a:pPr algn="just">
              <a:lnSpc>
                <a:spcPct val="150000"/>
              </a:lnSpc>
            </a:pPr>
            <a:r>
              <a:rPr lang="ru-RU" sz="2000" dirty="0">
                <a:solidFill>
                  <a:schemeClr val="accent1">
                    <a:lumMod val="50000"/>
                  </a:schemeClr>
                </a:solidFill>
                <a:latin typeface="Georgia" panose="02040502050405020303" pitchFamily="18" charset="0"/>
              </a:rPr>
              <a:t>Теория </a:t>
            </a:r>
            <a:r>
              <a:rPr lang="ru-RU" sz="2000" b="1" i="1" dirty="0">
                <a:solidFill>
                  <a:schemeClr val="accent1">
                    <a:lumMod val="50000"/>
                  </a:schemeClr>
                </a:solidFill>
                <a:latin typeface="Georgia" panose="02040502050405020303" pitchFamily="18" charset="0"/>
              </a:rPr>
              <a:t>X</a:t>
            </a:r>
            <a:r>
              <a:rPr lang="ru-RU" sz="2000" dirty="0">
                <a:solidFill>
                  <a:schemeClr val="accent1">
                    <a:lumMod val="50000"/>
                  </a:schemeClr>
                </a:solidFill>
                <a:latin typeface="Georgia" panose="02040502050405020303" pitchFamily="18" charset="0"/>
              </a:rPr>
              <a:t> гласит: средний человек не любит трудиться и по возможности избегает работы. Следовательно, менеджмент вынужден прибегать к жестким (тотальный контроль и система наказаний) и мягким (убеждение и поощрение) формам принуждения. Но оба эти метода ошибочны, потому что упускают из вида причину нежелания трудиться: дело в том, что человеку мало достойного вознаграждения за труд, ему необходима возможность самореализации, а любая форма принуждения этому препятствует.</a:t>
            </a:r>
            <a:endParaRPr lang="ru-RU" sz="2000" b="1" i="1" dirty="0">
              <a:solidFill>
                <a:schemeClr val="accent1">
                  <a:lumMod val="50000"/>
                </a:schemeClr>
              </a:solidFill>
              <a:latin typeface="Georgia" panose="02040502050405020303" pitchFamily="18" charset="0"/>
            </a:endParaRPr>
          </a:p>
          <a:p>
            <a:endParaRPr lang="ru-RU" dirty="0">
              <a:solidFill>
                <a:schemeClr val="accent1">
                  <a:lumMod val="50000"/>
                </a:schemeClr>
              </a:solidFill>
              <a:latin typeface="Georgia" panose="02040502050405020303" pitchFamily="18" charset="0"/>
            </a:endParaRP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42509247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15182" y="1013523"/>
            <a:ext cx="10014154" cy="6037935"/>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Теория </a:t>
            </a:r>
            <a:r>
              <a:rPr lang="ru-RU" sz="2000" b="1" i="1" dirty="0">
                <a:solidFill>
                  <a:schemeClr val="accent1">
                    <a:lumMod val="50000"/>
                  </a:schemeClr>
                </a:solidFill>
                <a:latin typeface="Georgia" panose="02040502050405020303" pitchFamily="18" charset="0"/>
              </a:rPr>
              <a:t>Y</a:t>
            </a:r>
            <a:r>
              <a:rPr lang="ru-RU" sz="2000" dirty="0">
                <a:solidFill>
                  <a:schemeClr val="accent1">
                    <a:lumMod val="50000"/>
                  </a:schemeClr>
                </a:solidFill>
                <a:latin typeface="Georgia" panose="02040502050405020303" pitchFamily="18" charset="0"/>
              </a:rPr>
              <a:t> гласит, что для человека расходовать моральные и физические силы на работу так же естественно, как отдыхать или играть. Это означает, что человека можно стимулировать на труд, если дать ему возможность полностью раскрыться, брать на себя ответственность, ощущать свою значимость для организации. К сожалению, отмечает Д. Мак-Грегор, в условиях современного индустриального общества интеллектуальный потенциал человека используется не полностью. Д. Мак-Грегор утверждал, что в одних ситуациях (например, массовое производство) годится только теория </a:t>
            </a:r>
            <a:r>
              <a:rPr lang="ru-RU" sz="2000" b="1" i="1" dirty="0">
                <a:solidFill>
                  <a:schemeClr val="accent1">
                    <a:lumMod val="50000"/>
                  </a:schemeClr>
                </a:solidFill>
                <a:latin typeface="Georgia" panose="02040502050405020303" pitchFamily="18" charset="0"/>
              </a:rPr>
              <a:t>X,</a:t>
            </a:r>
            <a:r>
              <a:rPr lang="ru-RU" sz="2000" dirty="0">
                <a:solidFill>
                  <a:schemeClr val="accent1">
                    <a:lumMod val="50000"/>
                  </a:schemeClr>
                </a:solidFill>
                <a:latin typeface="Georgia" panose="02040502050405020303" pitchFamily="18" charset="0"/>
              </a:rPr>
              <a:t> а в других – только теория У. Понимая, что полностью реализовать его теории на практике невозможно, Д. Мак-Грегор пытался донести до менеджеров мысль о том, что служащие могут сделать для организации гораздо больше, если с ними обращаться как с ценными и ответственными сотрудниками.</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6444008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59427" y="1598142"/>
            <a:ext cx="10014154" cy="3729611"/>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Исходя из системного представления человеческой деятельности, можно утверждать, что человек принимает решения на уровне регулирования, адаптации и самоорганизации. Соответственно и потребности должны быть реализованы на каждом из указанных уровней одновременно. Можно утверждать, что низшие, высшие и самые высшие потребности развиваются параллельно и совокупно и управляются поведением человека на всех уровнях его организации, т.е. существует тройственный характер удовлетворения потребностей через материальное и нематериальное стимулирование.</a:t>
            </a: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7987219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805941"/>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855408" y="1955716"/>
            <a:ext cx="10250128" cy="2344616"/>
          </a:xfrm>
          <a:prstGeom prst="rect">
            <a:avLst/>
          </a:prstGeom>
        </p:spPr>
        <p:txBody>
          <a:bodyPr wrap="square">
            <a:spAutoFit/>
          </a:bodyPr>
          <a:lstStyle/>
          <a:p>
            <a:pPr algn="just">
              <a:lnSpc>
                <a:spcPct val="150000"/>
              </a:lnSpc>
            </a:pPr>
            <a:r>
              <a:rPr lang="ru-RU" sz="2000" b="1" dirty="0" smtClean="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Список литературы</a:t>
            </a:r>
            <a:r>
              <a:rPr lang="ru-RU" sz="2000" b="1" dirty="0" smtClean="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a:t>
            </a:r>
          </a:p>
          <a:p>
            <a:pPr algn="just">
              <a:lnSpc>
                <a:spcPct val="150000"/>
              </a:lnSpc>
            </a:pPr>
            <a:endParaRPr lang="ru-RU" sz="2000" b="1" dirty="0" smtClean="0">
              <a:solidFill>
                <a:schemeClr val="accent1">
                  <a:lumMod val="50000"/>
                </a:schemeClr>
              </a:solidFill>
              <a:effectLst>
                <a:outerShdw blurRad="38100" dist="38100" dir="2700000" algn="tl">
                  <a:srgbClr val="000000">
                    <a:alpha val="43137"/>
                  </a:srgbClr>
                </a:outerShdw>
              </a:effectLst>
              <a:latin typeface="Georgia" panose="02040502050405020303" pitchFamily="18" charset="0"/>
            </a:endParaRPr>
          </a:p>
          <a:p>
            <a:pPr algn="just">
              <a:lnSpc>
                <a:spcPct val="150000"/>
              </a:lnSpc>
            </a:pPr>
            <a:r>
              <a:rPr lang="ru-RU" sz="2000" dirty="0">
                <a:solidFill>
                  <a:schemeClr val="accent1">
                    <a:lumMod val="50000"/>
                  </a:schemeClr>
                </a:solidFill>
                <a:latin typeface="Georgia" panose="02040502050405020303" pitchFamily="18" charset="0"/>
              </a:rPr>
              <a:t>1. Маслова В.М. Управление персоналом : учебник и практикум для вузов/ В. М. Маслова. — 5-е изд., перераб. и доп. — Москва : Издательство Юрайт, 2025. — 451 с. </a:t>
            </a:r>
          </a:p>
          <a:p>
            <a:pPr algn="just">
              <a:lnSpc>
                <a:spcPct val="150000"/>
              </a:lnSpc>
            </a:pPr>
            <a:endParaRPr lang="ru-RU" sz="2000" b="1" dirty="0" smtClean="0">
              <a:solidFill>
                <a:schemeClr val="accent1">
                  <a:lumMod val="50000"/>
                </a:schemeClr>
              </a:solidFill>
              <a:effectLst>
                <a:outerShdw blurRad="38100" dist="38100" dir="2700000" algn="tl">
                  <a:srgbClr val="000000">
                    <a:alpha val="43137"/>
                  </a:srgbClr>
                </a:outerShdw>
              </a:effectLst>
              <a:latin typeface="Georgia" panose="02040502050405020303" pitchFamily="18" charset="0"/>
            </a:endParaRPr>
          </a:p>
        </p:txBody>
      </p:sp>
    </p:spTree>
    <p:extLst>
      <p:ext uri="{BB962C8B-B14F-4D97-AF65-F5344CB8AC3E}">
        <p14:creationId xmlns:p14="http://schemas.microsoft.com/office/powerpoint/2010/main" val="23269202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EBA2DD4F-BF22-407D-BBD9-6D0007029EED}"/>
              </a:ext>
            </a:extLst>
          </p:cNvPr>
          <p:cNvSpPr txBox="1"/>
          <p:nvPr/>
        </p:nvSpPr>
        <p:spPr>
          <a:xfrm>
            <a:off x="1887569" y="3764183"/>
            <a:ext cx="8416859" cy="769441"/>
          </a:xfrm>
          <a:prstGeom prst="rect">
            <a:avLst/>
          </a:prstGeom>
          <a:noFill/>
        </p:spPr>
        <p:txBody>
          <a:bodyPr wrap="square" rtlCol="0">
            <a:spAutoFit/>
          </a:bodyPr>
          <a:lstStyle/>
          <a:p>
            <a:pPr algn="ctr"/>
            <a:r>
              <a:rPr lang="ru-RU" sz="4400" b="1" dirty="0">
                <a:solidFill>
                  <a:srgbClr val="1C448E"/>
                </a:solidFill>
                <a:effectLst>
                  <a:outerShdw blurRad="38100" dist="38100" dir="2700000" algn="tl">
                    <a:srgbClr val="000000">
                      <a:alpha val="43137"/>
                    </a:srgbClr>
                  </a:outerShdw>
                </a:effectLst>
                <a:latin typeface="Georgia" panose="02040502050405020303" pitchFamily="18" charset="0"/>
              </a:rPr>
              <a:t>Спасибо за внимание!</a:t>
            </a:r>
          </a:p>
        </p:txBody>
      </p:sp>
      <p:pic>
        <p:nvPicPr>
          <p:cNvPr id="5" name="Рисунок 4">
            <a:extLst>
              <a:ext uri="{FF2B5EF4-FFF2-40B4-BE49-F238E27FC236}">
                <a16:creationId xmlns:a16="http://schemas.microsoft.com/office/drawing/2014/main" id="{F73A6B1D-8BEA-460D-950C-3411AD2BC0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57184" y="587971"/>
            <a:ext cx="3419994" cy="1138200"/>
          </a:xfrm>
          <a:prstGeom prst="rect">
            <a:avLst/>
          </a:prstGeom>
        </p:spPr>
      </p:pic>
      <p:pic>
        <p:nvPicPr>
          <p:cNvPr id="12" name="Рисунок 11"/>
          <p:cNvPicPr>
            <a:picLocks noChangeAspect="1"/>
          </p:cNvPicPr>
          <p:nvPr/>
        </p:nvPicPr>
        <p:blipFill rotWithShape="1">
          <a:blip r:embed="rId3">
            <a:extLst>
              <a:ext uri="{28A0092B-C50C-407E-A947-70E740481C1C}">
                <a14:useLocalDpi xmlns:a14="http://schemas.microsoft.com/office/drawing/2010/main" val="0"/>
              </a:ext>
            </a:extLst>
          </a:blip>
          <a:srcRect t="79305"/>
          <a:stretch/>
        </p:blipFill>
        <p:spPr>
          <a:xfrm>
            <a:off x="1596609" y="0"/>
            <a:ext cx="8998781" cy="1862259"/>
          </a:xfrm>
          <a:prstGeom prst="rect">
            <a:avLst/>
          </a:prstGeom>
        </p:spPr>
      </p:pic>
    </p:spTree>
    <p:extLst>
      <p:ext uri="{BB962C8B-B14F-4D97-AF65-F5344CB8AC3E}">
        <p14:creationId xmlns:p14="http://schemas.microsoft.com/office/powerpoint/2010/main" val="26593841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71921" y="1647704"/>
            <a:ext cx="10014154" cy="4247317"/>
          </a:xfrm>
          <a:prstGeom prst="rect">
            <a:avLst/>
          </a:prstGeom>
        </p:spPr>
        <p:txBody>
          <a:bodyPr wrap="square">
            <a:spAutoFit/>
          </a:bodyPr>
          <a:lstStyle/>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Мотив</a:t>
            </a:r>
            <a:r>
              <a:rPr lang="ru-RU" sz="2000" dirty="0">
                <a:solidFill>
                  <a:schemeClr val="accent1">
                    <a:lumMod val="50000"/>
                  </a:schemeClr>
                </a:solidFill>
                <a:latin typeface="Georgia" panose="02040502050405020303" pitchFamily="18" charset="0"/>
              </a:rPr>
              <a:t> – это средство, с помощью которого работник, находясь в той или иной ситуации, объясняет и обосновывает свое поведение. Мотивы достаточно подвижны. Зачастую они складываются под воздействием эмоций работника, его темперамента, нескольких мотивов, или мотивационного ядра</a:t>
            </a:r>
            <a:r>
              <a:rPr lang="ru-RU" sz="2000" dirty="0" smtClean="0">
                <a:solidFill>
                  <a:schemeClr val="accent1">
                    <a:lumMod val="50000"/>
                  </a:schemeClr>
                </a:solidFill>
                <a:latin typeface="Georgia" panose="02040502050405020303" pitchFamily="18" charset="0"/>
              </a:rPr>
              <a:t>.</a:t>
            </a:r>
          </a:p>
          <a:p>
            <a:pPr algn="just">
              <a:lnSpc>
                <a:spcPct val="150000"/>
              </a:lnSpc>
            </a:pPr>
            <a:endParaRPr lang="ru-RU" sz="2000" dirty="0">
              <a:solidFill>
                <a:schemeClr val="accent1">
                  <a:lumMod val="50000"/>
                </a:schemeClr>
              </a:solidFill>
              <a:latin typeface="Georgia" panose="02040502050405020303" pitchFamily="18" charset="0"/>
            </a:endParaRPr>
          </a:p>
          <a:p>
            <a:pPr algn="just">
              <a:lnSpc>
                <a:spcPct val="150000"/>
              </a:lnSpc>
            </a:pPr>
            <a:r>
              <a:rPr lang="ru-RU" sz="2000" b="1" i="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Мотивационное ядро</a:t>
            </a:r>
            <a:r>
              <a:rPr lang="ru-RU" sz="2000" dirty="0">
                <a:solidFill>
                  <a:schemeClr val="accent1">
                    <a:lumMod val="50000"/>
                  </a:schemeClr>
                </a:solidFill>
                <a:latin typeface="Georgia" panose="02040502050405020303" pitchFamily="18" charset="0"/>
              </a:rPr>
              <a:t> – это совокупность ведущих мотивов, которыми руководствуется работник в определенный период времени в своем трудовом поведении.</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1144402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485225" y="2827575"/>
            <a:ext cx="10014154" cy="497957"/>
          </a:xfrm>
          <a:prstGeom prst="rect">
            <a:avLst/>
          </a:prstGeom>
        </p:spPr>
        <p:txBody>
          <a:bodyPr wrap="square">
            <a:spAutoFit/>
          </a:bodyPr>
          <a:lstStyle/>
          <a:p>
            <a:pPr algn="just">
              <a:lnSpc>
                <a:spcPct val="150000"/>
              </a:lnSpc>
            </a:pPr>
            <a:endParaRPr lang="ru-RU" sz="2000" dirty="0">
              <a:solidFill>
                <a:schemeClr val="accent1">
                  <a:lumMod val="50000"/>
                </a:schemeClr>
              </a:solidFill>
              <a:latin typeface="Georgia" panose="02040502050405020303" pitchFamily="18" charset="0"/>
            </a:endParaRPr>
          </a:p>
        </p:txBody>
      </p:sp>
      <p:sp>
        <p:nvSpPr>
          <p:cNvPr id="3" name="Rectangle 1"/>
          <p:cNvSpPr>
            <a:spLocks noChangeArrowheads="1"/>
          </p:cNvSpPr>
          <p:nvPr/>
        </p:nvSpPr>
        <p:spPr bwMode="auto">
          <a:xfrm>
            <a:off x="892277" y="928074"/>
            <a:ext cx="9733936" cy="2139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ru-RU" altLang="ru-RU" sz="2000" b="0" i="0" u="none" strike="noStrike" cap="none" normalizeH="0" baseline="0" dirty="0" smtClean="0">
                <a:ln>
                  <a:noFill/>
                </a:ln>
                <a:solidFill>
                  <a:schemeClr val="accent1">
                    <a:lumMod val="50000"/>
                  </a:schemeClr>
                </a:solidFill>
                <a:effectLst/>
                <a:latin typeface="Georgia" panose="02040502050405020303" pitchFamily="18" charset="0"/>
              </a:rPr>
              <a:t>Структура мотивационного ядра различна и зависит от конкретных трудовых ситуаций. Наиболее часто встречаются трудовые ситуации, представленные на рис.</a:t>
            </a:r>
            <a:r>
              <a:rPr kumimoji="0" lang="ru-RU" altLang="ru-RU" sz="2000" b="0" i="0" u="none" strike="noStrike" cap="none" normalizeH="0" dirty="0" smtClean="0">
                <a:ln>
                  <a:noFill/>
                </a:ln>
                <a:solidFill>
                  <a:schemeClr val="accent1">
                    <a:lumMod val="50000"/>
                  </a:schemeClr>
                </a:solidFill>
                <a:effectLst/>
                <a:latin typeface="Georgia" panose="02040502050405020303" pitchFamily="18" charset="0"/>
              </a:rPr>
              <a:t> </a:t>
            </a:r>
            <a:r>
              <a:rPr kumimoji="0" lang="ru-RU" altLang="ru-RU" sz="2000" b="0" i="0" u="none" strike="noStrike" cap="none" normalizeH="0" baseline="0" dirty="0" smtClean="0">
                <a:ln>
                  <a:noFill/>
                </a:ln>
                <a:solidFill>
                  <a:schemeClr val="accent1">
                    <a:lumMod val="50000"/>
                  </a:schemeClr>
                </a:solidFill>
                <a:effectLst/>
                <a:latin typeface="Georgia" panose="02040502050405020303" pitchFamily="18" charset="0"/>
              </a:rPr>
              <a:t>1.</a:t>
            </a:r>
          </a:p>
          <a:p>
            <a:pPr lvl="0">
              <a:lnSpc>
                <a:spcPct val="150000"/>
              </a:lnSpc>
            </a:pPr>
            <a:r>
              <a:rPr lang="ru-RU" b="1" i="1" dirty="0">
                <a:solidFill>
                  <a:schemeClr val="accent1">
                    <a:lumMod val="50000"/>
                  </a:schemeClr>
                </a:solidFill>
                <a:latin typeface="Georgia" panose="02040502050405020303" pitchFamily="18" charset="0"/>
              </a:rPr>
              <a:t>Рис. </a:t>
            </a:r>
            <a:r>
              <a:rPr lang="ru-RU" b="1" i="1" dirty="0" smtClean="0">
                <a:solidFill>
                  <a:schemeClr val="accent1">
                    <a:lumMod val="50000"/>
                  </a:schemeClr>
                </a:solidFill>
                <a:latin typeface="Georgia" panose="02040502050405020303" pitchFamily="18" charset="0"/>
              </a:rPr>
              <a:t>1</a:t>
            </a:r>
            <a:r>
              <a:rPr lang="ru-RU" b="1" i="1" dirty="0">
                <a:solidFill>
                  <a:schemeClr val="accent1">
                    <a:lumMod val="50000"/>
                  </a:schemeClr>
                </a:solidFill>
                <a:latin typeface="Georgia" panose="02040502050405020303" pitchFamily="18" charset="0"/>
              </a:rPr>
              <a:t>.</a:t>
            </a:r>
            <a:r>
              <a:rPr lang="ru-RU" dirty="0">
                <a:solidFill>
                  <a:schemeClr val="accent1">
                    <a:lumMod val="50000"/>
                  </a:schemeClr>
                </a:solidFill>
                <a:latin typeface="Georgia" panose="02040502050405020303" pitchFamily="18" charset="0"/>
              </a:rPr>
              <a:t> </a:t>
            </a:r>
            <a:r>
              <a:rPr lang="ru-RU" b="1" dirty="0">
                <a:solidFill>
                  <a:schemeClr val="accent1">
                    <a:lumMod val="50000"/>
                  </a:schemeClr>
                </a:solidFill>
                <a:latin typeface="Georgia" panose="02040502050405020303" pitchFamily="18" charset="0"/>
              </a:rPr>
              <a:t>Ситуации, определяющие структуру мотивационного ядра</a:t>
            </a:r>
            <a:endParaRPr kumimoji="0" lang="ru-RU" altLang="ru-RU" sz="2000" b="0" i="0" u="none" strike="noStrike" cap="none" normalizeH="0" baseline="0" dirty="0" smtClean="0">
              <a:ln>
                <a:noFill/>
              </a:ln>
              <a:solidFill>
                <a:schemeClr val="accent1">
                  <a:lumMod val="50000"/>
                </a:schemeClr>
              </a:solidFill>
              <a:effectLst/>
              <a:latin typeface="Georgia" panose="02040502050405020303"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ru-RU" sz="1300" b="0" i="0" u="none" strike="noStrike" cap="none" normalizeH="0" baseline="0" dirty="0" smtClean="0">
                <a:ln>
                  <a:noFill/>
                </a:ln>
                <a:solidFill>
                  <a:srgbClr val="373D3F"/>
                </a:solidFill>
                <a:effectLst/>
                <a:latin typeface="Lora"/>
              </a:rPr>
              <a:t>  </a:t>
            </a:r>
            <a:endParaRPr kumimoji="0" lang="ru-RU" altLang="ru-RU" sz="12100" b="0" i="0" u="none" strike="noStrike" cap="none" normalizeH="0" baseline="0" dirty="0" smtClean="0">
              <a:ln>
                <a:noFill/>
              </a:ln>
              <a:solidFill>
                <a:srgbClr val="373D3F"/>
              </a:solidFill>
              <a:effectLst/>
              <a:latin typeface="Lora"/>
            </a:endParaRPr>
          </a:p>
        </p:txBody>
      </p:sp>
      <p:pic>
        <p:nvPicPr>
          <p:cNvPr id="1026" name="Picture 2" descr="Ситуации, определяющие структуру мотивационного ядра"/>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46787" y="2827575"/>
            <a:ext cx="8244348" cy="38050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86899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485225" y="2827575"/>
            <a:ext cx="10014154" cy="497957"/>
          </a:xfrm>
          <a:prstGeom prst="rect">
            <a:avLst/>
          </a:prstGeom>
        </p:spPr>
        <p:txBody>
          <a:bodyPr wrap="square">
            <a:spAutoFit/>
          </a:bodyPr>
          <a:lstStyle/>
          <a:p>
            <a:pPr algn="just">
              <a:lnSpc>
                <a:spcPct val="150000"/>
              </a:lnSpc>
            </a:pPr>
            <a:endParaRPr lang="ru-RU" sz="2000" dirty="0">
              <a:solidFill>
                <a:schemeClr val="accent1">
                  <a:lumMod val="50000"/>
                </a:schemeClr>
              </a:solidFill>
              <a:latin typeface="Georgia" panose="02040502050405020303" pitchFamily="18" charset="0"/>
            </a:endParaRPr>
          </a:p>
        </p:txBody>
      </p:sp>
      <p:sp>
        <p:nvSpPr>
          <p:cNvPr id="3" name="Rectangle 1"/>
          <p:cNvSpPr>
            <a:spLocks noChangeArrowheads="1"/>
          </p:cNvSpPr>
          <p:nvPr/>
        </p:nvSpPr>
        <p:spPr bwMode="auto">
          <a:xfrm>
            <a:off x="883925" y="1544442"/>
            <a:ext cx="9733936" cy="46858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lgn="just">
              <a:lnSpc>
                <a:spcPct val="150000"/>
              </a:lnSpc>
            </a:pPr>
            <a:r>
              <a:rPr lang="ru-RU" sz="2000" dirty="0">
                <a:solidFill>
                  <a:schemeClr val="accent1">
                    <a:lumMod val="50000"/>
                  </a:schemeClr>
                </a:solidFill>
                <a:latin typeface="Georgia" panose="02040502050405020303" pitchFamily="18" charset="0"/>
              </a:rPr>
              <a:t>Ведущее место в приведенной классификации трудовых ситуаций занимает повседневное трудовое поведение. Оно характеризуется следующим мотивационным ядром (</a:t>
            </a:r>
            <a:r>
              <a:rPr lang="ru-RU" sz="2000" dirty="0" smtClean="0">
                <a:solidFill>
                  <a:schemeClr val="accent1">
                    <a:lumMod val="50000"/>
                  </a:schemeClr>
                </a:solidFill>
                <a:latin typeface="Georgia" panose="02040502050405020303" pitchFamily="18" charset="0"/>
              </a:rPr>
              <a:t>рис. 2).</a:t>
            </a:r>
          </a:p>
          <a:p>
            <a:pPr lvl="0">
              <a:lnSpc>
                <a:spcPct val="150000"/>
              </a:lnSpc>
            </a:pPr>
            <a:r>
              <a:rPr lang="ru-RU" b="1" i="1" dirty="0" smtClean="0">
                <a:solidFill>
                  <a:schemeClr val="accent1">
                    <a:lumMod val="50000"/>
                  </a:schemeClr>
                </a:solidFill>
                <a:latin typeface="Georgia" panose="02040502050405020303" pitchFamily="18" charset="0"/>
              </a:rPr>
              <a:t>Рис</a:t>
            </a:r>
            <a:r>
              <a:rPr lang="ru-RU" b="1" i="1" dirty="0">
                <a:solidFill>
                  <a:schemeClr val="accent1">
                    <a:lumMod val="50000"/>
                  </a:schemeClr>
                </a:solidFill>
                <a:latin typeface="Georgia" panose="02040502050405020303" pitchFamily="18" charset="0"/>
              </a:rPr>
              <a:t>. 2</a:t>
            </a:r>
            <a:r>
              <a:rPr lang="ru-RU" b="1" i="1" dirty="0" smtClean="0">
                <a:solidFill>
                  <a:schemeClr val="accent1">
                    <a:lumMod val="50000"/>
                  </a:schemeClr>
                </a:solidFill>
                <a:latin typeface="Georgia" panose="02040502050405020303" pitchFamily="18" charset="0"/>
              </a:rPr>
              <a:t>.</a:t>
            </a:r>
            <a:r>
              <a:rPr lang="ru-RU" dirty="0">
                <a:solidFill>
                  <a:schemeClr val="accent1">
                    <a:lumMod val="50000"/>
                  </a:schemeClr>
                </a:solidFill>
                <a:latin typeface="Georgia" panose="02040502050405020303" pitchFamily="18" charset="0"/>
              </a:rPr>
              <a:t> </a:t>
            </a:r>
            <a:r>
              <a:rPr lang="ru-RU" b="1" dirty="0">
                <a:solidFill>
                  <a:schemeClr val="accent1">
                    <a:lumMod val="50000"/>
                  </a:schemeClr>
                </a:solidFill>
                <a:latin typeface="Georgia" panose="02040502050405020303" pitchFamily="18" charset="0"/>
              </a:rPr>
              <a:t>Мотивационное ядро трудового </a:t>
            </a:r>
            <a:r>
              <a:rPr lang="ru-RU" b="1" dirty="0" smtClean="0">
                <a:solidFill>
                  <a:schemeClr val="accent1">
                    <a:lumMod val="50000"/>
                  </a:schemeClr>
                </a:solidFill>
                <a:latin typeface="Georgia" panose="02040502050405020303" pitchFamily="18" charset="0"/>
              </a:rPr>
              <a:t>поведения</a:t>
            </a:r>
          </a:p>
          <a:p>
            <a:pPr lvl="0">
              <a:lnSpc>
                <a:spcPct val="150000"/>
              </a:lnSpc>
            </a:pPr>
            <a:endParaRPr kumimoji="0" lang="ru-RU" altLang="ru-RU" sz="12100" b="0" i="0" u="none" strike="noStrike" cap="none" normalizeH="0" baseline="0" dirty="0" smtClean="0">
              <a:ln>
                <a:noFill/>
              </a:ln>
              <a:solidFill>
                <a:schemeClr val="accent1">
                  <a:lumMod val="50000"/>
                </a:schemeClr>
              </a:solidFill>
              <a:effectLst/>
              <a:latin typeface="Georgia" panose="02040502050405020303" pitchFamily="18" charset="0"/>
            </a:endParaRPr>
          </a:p>
        </p:txBody>
      </p:sp>
      <p:pic>
        <p:nvPicPr>
          <p:cNvPr id="2050" name="Picture 2" descr="Мотивационное ядро трудового поведения"/>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17290" y="3657599"/>
            <a:ext cx="8259097" cy="2698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10204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42425" y="1264246"/>
            <a:ext cx="10014154" cy="5755422"/>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Важно также отчетливо представлять, что мотивация – это процесс сознательного выбора человеком того или иного типа поведения, определяемого комплексным воздействием внешних (стимулы) и внутренних (мотивы) </a:t>
            </a:r>
            <a:r>
              <a:rPr lang="ru-RU" sz="2000" dirty="0" smtClean="0">
                <a:solidFill>
                  <a:schemeClr val="accent1">
                    <a:lumMod val="50000"/>
                  </a:schemeClr>
                </a:solidFill>
                <a:latin typeface="Georgia" panose="02040502050405020303" pitchFamily="18" charset="0"/>
              </a:rPr>
              <a:t>факторов.</a:t>
            </a:r>
          </a:p>
          <a:p>
            <a:pPr algn="just">
              <a:lnSpc>
                <a:spcPct val="150000"/>
              </a:lnSpc>
            </a:pPr>
            <a:r>
              <a:rPr lang="ru-RU" sz="2000" dirty="0">
                <a:solidFill>
                  <a:schemeClr val="accent1">
                    <a:lumMod val="50000"/>
                  </a:schemeClr>
                </a:solidFill>
                <a:latin typeface="Georgia" panose="02040502050405020303" pitchFamily="18" charset="0"/>
              </a:rPr>
              <a:t>Работник мотивирует свое поведение, пропуская внешние факторы через призму своего сознания. В конечном итоге лишь через систему мотивации он включается в определенный контекст социальной действительности. Таким образом, мотивация – пограничное проявление структуры личности, действующей или ведущей себя определенным образом всегда на пересечении субъективных (исходящих изнутри) сил и объективных (влияющих извне) факторов. Процесс мотивации преобразуется в поступках и действиях индивида, который объективирует, обнаруживает вовне собственные замыслы и решения.</a:t>
            </a:r>
          </a:p>
          <a:p>
            <a:r>
              <a:rPr lang="ru-RU" dirty="0"/>
              <a:t/>
            </a:r>
            <a:br>
              <a:rPr lang="ru-RU" dirty="0"/>
            </a:b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40009247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42425" y="1264246"/>
            <a:ext cx="10014154" cy="6037935"/>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Поведение работника в сфере труда переходит от общих установок к конкретному мотивированному выбору сферы деятельности, содержательно и структурно он проходит ряд стадий, на каждой из которых формируются определенные качества личности.</a:t>
            </a:r>
          </a:p>
          <a:p>
            <a:pPr algn="just">
              <a:lnSpc>
                <a:spcPct val="150000"/>
              </a:lnSpc>
            </a:pPr>
            <a:r>
              <a:rPr lang="ru-RU" sz="2000" dirty="0">
                <a:solidFill>
                  <a:schemeClr val="accent1">
                    <a:lumMod val="50000"/>
                  </a:schemeClr>
                </a:solidFill>
                <a:latin typeface="Georgia" panose="02040502050405020303" pitchFamily="18" charset="0"/>
              </a:rPr>
              <a:t>В основе взаимодействия между индивидами лежит реализация потребностей людей.</a:t>
            </a:r>
          </a:p>
          <a:p>
            <a:pPr algn="just">
              <a:lnSpc>
                <a:spcPct val="150000"/>
              </a:lnSpc>
            </a:pPr>
            <a:r>
              <a:rPr lang="ru-RU" sz="2000" b="1" i="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Потребности </a:t>
            </a:r>
            <a:r>
              <a:rPr lang="ru-RU" sz="2000" b="1" i="1" dirty="0">
                <a:solidFill>
                  <a:schemeClr val="accent1">
                    <a:lumMod val="50000"/>
                  </a:schemeClr>
                </a:solidFill>
                <a:latin typeface="Georgia" panose="02040502050405020303" pitchFamily="18" charset="0"/>
              </a:rPr>
              <a:t>–</a:t>
            </a:r>
            <a:r>
              <a:rPr lang="ru-RU" sz="2000" dirty="0">
                <a:solidFill>
                  <a:schemeClr val="accent1">
                    <a:lumMod val="50000"/>
                  </a:schemeClr>
                </a:solidFill>
                <a:latin typeface="Georgia" panose="02040502050405020303" pitchFamily="18" charset="0"/>
              </a:rPr>
              <a:t> это недостаток в чего-либо объективно необходимом для поддержания жизнедеятельности и развития организма, личности.</a:t>
            </a:r>
          </a:p>
          <a:p>
            <a:pPr algn="just">
              <a:lnSpc>
                <a:spcPct val="150000"/>
              </a:lnSpc>
            </a:pPr>
            <a:r>
              <a:rPr lang="ru-RU" sz="2000" dirty="0">
                <a:solidFill>
                  <a:schemeClr val="accent1">
                    <a:lumMod val="50000"/>
                  </a:schemeClr>
                </a:solidFill>
                <a:latin typeface="Georgia" panose="02040502050405020303" pitchFamily="18" charset="0"/>
              </a:rPr>
              <a:t>Существует множество классификаций человеческих потребностей, основанием которых выступают: специфический объект (предмет) человеческих потребностей, их функциональное назначение, вид реализуемой деятельности и т.п.</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2384928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01419" y="1500596"/>
            <a:ext cx="10014154" cy="4247317"/>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Мотивация трудовой деятельности обладает конкретными мотивационно-трудовыми значениями, среди них можно выделить четыре основные группы: </a:t>
            </a:r>
            <a:endParaRPr lang="ru-RU" sz="2000" dirty="0" smtClean="0">
              <a:solidFill>
                <a:schemeClr val="accent1">
                  <a:lumMod val="50000"/>
                </a:schemeClr>
              </a:solidFill>
              <a:latin typeface="Georgia" panose="02040502050405020303" pitchFamily="18" charset="0"/>
            </a:endParaRPr>
          </a:p>
          <a:p>
            <a:pPr marL="342900" indent="-342900" algn="just">
              <a:lnSpc>
                <a:spcPct val="150000"/>
              </a:lnSpc>
              <a:buAutoNum type="arabicParenR"/>
            </a:pPr>
            <a:r>
              <a:rPr lang="ru-RU" sz="2000" dirty="0" smtClean="0">
                <a:solidFill>
                  <a:schemeClr val="accent1">
                    <a:lumMod val="50000"/>
                  </a:schemeClr>
                </a:solidFill>
                <a:latin typeface="Georgia" panose="02040502050405020303" pitchFamily="18" charset="0"/>
              </a:rPr>
              <a:t>потребности </a:t>
            </a:r>
            <a:r>
              <a:rPr lang="ru-RU" sz="2000" dirty="0">
                <a:solidFill>
                  <a:schemeClr val="accent1">
                    <a:lumMod val="50000"/>
                  </a:schemeClr>
                </a:solidFill>
                <a:latin typeface="Georgia" panose="02040502050405020303" pitchFamily="18" charset="0"/>
              </a:rPr>
              <a:t>в содержательности труда – потребность в интересной, с точки зрения работника, работе; в реализации своих знаний, способностей, умений и навыков; в самостоятельности, т.е. возможности самому выбирать, что и как делать; в повышении профессионального мастерства; </a:t>
            </a:r>
            <a:endParaRPr lang="ru-RU" sz="2000" dirty="0" smtClean="0">
              <a:solidFill>
                <a:schemeClr val="accent1">
                  <a:lumMod val="50000"/>
                </a:schemeClr>
              </a:solidFill>
              <a:latin typeface="Georgia" panose="02040502050405020303" pitchFamily="18" charset="0"/>
            </a:endParaRPr>
          </a:p>
          <a:p>
            <a:pPr marL="342900" indent="-342900" algn="just">
              <a:lnSpc>
                <a:spcPct val="150000"/>
              </a:lnSpc>
              <a:buAutoNum type="arabicParenR"/>
            </a:pPr>
            <a:r>
              <a:rPr lang="ru-RU" sz="2000" dirty="0" smtClean="0">
                <a:solidFill>
                  <a:schemeClr val="accent1">
                    <a:lumMod val="50000"/>
                  </a:schemeClr>
                </a:solidFill>
                <a:latin typeface="Georgia" panose="02040502050405020303" pitchFamily="18" charset="0"/>
              </a:rPr>
              <a:t>потребности </a:t>
            </a:r>
            <a:r>
              <a:rPr lang="ru-RU" sz="2000" dirty="0">
                <a:solidFill>
                  <a:schemeClr val="accent1">
                    <a:lumMod val="50000"/>
                  </a:schemeClr>
                </a:solidFill>
                <a:latin typeface="Georgia" panose="02040502050405020303" pitchFamily="18" charset="0"/>
              </a:rPr>
              <a:t>в общественной полезности работы – отношение к работе как к своему долгу перед обществом; выпуск полезной для людей продукции; выпуск продукции, имеющей спрос; </a:t>
            </a: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3373980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57174" y="1677578"/>
            <a:ext cx="10014154" cy="3729611"/>
          </a:xfrm>
          <a:prstGeom prst="rect">
            <a:avLst/>
          </a:prstGeom>
        </p:spPr>
        <p:txBody>
          <a:bodyPr wrap="square">
            <a:spAutoFit/>
          </a:bodyPr>
          <a:lstStyle/>
          <a:p>
            <a:pPr algn="just">
              <a:lnSpc>
                <a:spcPct val="150000"/>
              </a:lnSpc>
            </a:pPr>
            <a:r>
              <a:rPr lang="ru-RU" sz="2000" dirty="0" smtClean="0">
                <a:solidFill>
                  <a:schemeClr val="accent1">
                    <a:lumMod val="50000"/>
                  </a:schemeClr>
                </a:solidFill>
                <a:latin typeface="Georgia" panose="02040502050405020303" pitchFamily="18" charset="0"/>
              </a:rPr>
              <a:t>3) потребности </a:t>
            </a:r>
            <a:r>
              <a:rPr lang="ru-RU" sz="2000" dirty="0">
                <a:solidFill>
                  <a:schemeClr val="accent1">
                    <a:lumMod val="50000"/>
                  </a:schemeClr>
                </a:solidFill>
                <a:latin typeface="Georgia" panose="02040502050405020303" pitchFamily="18" charset="0"/>
              </a:rPr>
              <a:t>в работе как источнике средств существования – потребность в заработке, адекватном трудовым усилиям работника; потребности в обеспечении достатка для своей семьи; потребности в удовлетворении социально-бытовых нужд, которые могут быть обеспечены предприятием (жилье, санаторно-курортное лечение и др.); </a:t>
            </a:r>
            <a:endParaRPr lang="ru-RU" sz="2000" dirty="0" smtClean="0">
              <a:solidFill>
                <a:schemeClr val="accent1">
                  <a:lumMod val="50000"/>
                </a:schemeClr>
              </a:solidFill>
              <a:latin typeface="Georgia" panose="02040502050405020303" pitchFamily="18" charset="0"/>
            </a:endParaRPr>
          </a:p>
          <a:p>
            <a:pPr algn="just">
              <a:lnSpc>
                <a:spcPct val="150000"/>
              </a:lnSpc>
            </a:pPr>
            <a:r>
              <a:rPr lang="ru-RU" sz="2000" dirty="0" smtClean="0">
                <a:solidFill>
                  <a:schemeClr val="accent1">
                    <a:lumMod val="50000"/>
                  </a:schemeClr>
                </a:solidFill>
                <a:latin typeface="Georgia" panose="02040502050405020303" pitchFamily="18" charset="0"/>
              </a:rPr>
              <a:t>4</a:t>
            </a:r>
            <a:r>
              <a:rPr lang="ru-RU" sz="2000" dirty="0">
                <a:solidFill>
                  <a:schemeClr val="accent1">
                    <a:lumMod val="50000"/>
                  </a:schemeClr>
                </a:solidFill>
                <a:latin typeface="Georgia" panose="02040502050405020303" pitchFamily="18" charset="0"/>
              </a:rPr>
              <a:t>) статусные потребности, связанные с положением работника в первичной группе и трудовом коллективе в целом – потребности в общении, уважении и служебном росте.</a:t>
            </a:r>
          </a:p>
        </p:txBody>
      </p:sp>
    </p:spTree>
    <p:extLst>
      <p:ext uri="{BB962C8B-B14F-4D97-AF65-F5344CB8AC3E}">
        <p14:creationId xmlns:p14="http://schemas.microsoft.com/office/powerpoint/2010/main" val="2478441039"/>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1622</TotalTime>
  <Words>1435</Words>
  <Application>Microsoft Office PowerPoint</Application>
  <PresentationFormat>Широкоэкранный</PresentationFormat>
  <Paragraphs>113</Paragraphs>
  <Slides>28</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28</vt:i4>
      </vt:variant>
    </vt:vector>
  </HeadingPairs>
  <TitlesOfParts>
    <vt:vector size="34" baseType="lpstr">
      <vt:lpstr>Arial</vt:lpstr>
      <vt:lpstr>Calibri</vt:lpstr>
      <vt:lpstr>Calibri Light</vt:lpstr>
      <vt:lpstr>Georgia</vt:lpstr>
      <vt:lpstr>Lora</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Аделина Йовик</dc:creator>
  <cp:lastModifiedBy>ielie</cp:lastModifiedBy>
  <cp:revision>157</cp:revision>
  <dcterms:created xsi:type="dcterms:W3CDTF">2021-11-29T13:06:40Z</dcterms:created>
  <dcterms:modified xsi:type="dcterms:W3CDTF">2025-05-09T20:25:58Z</dcterms:modified>
</cp:coreProperties>
</file>