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82" r:id="rId4"/>
    <p:sldId id="279" r:id="rId5"/>
    <p:sldId id="259" r:id="rId6"/>
    <p:sldId id="260" r:id="rId7"/>
    <p:sldId id="261" r:id="rId8"/>
    <p:sldId id="262" r:id="rId9"/>
    <p:sldId id="263" r:id="rId10"/>
    <p:sldId id="264" r:id="rId11"/>
    <p:sldId id="266" r:id="rId12"/>
    <p:sldId id="283" r:id="rId13"/>
    <p:sldId id="281" r:id="rId14"/>
    <p:sldId id="280" r:id="rId15"/>
    <p:sldId id="265" r:id="rId16"/>
    <p:sldId id="284" r:id="rId17"/>
    <p:sldId id="267" r:id="rId18"/>
    <p:sldId id="286" r:id="rId19"/>
    <p:sldId id="272" r:id="rId20"/>
    <p:sldId id="271" r:id="rId21"/>
    <p:sldId id="269" r:id="rId22"/>
    <p:sldId id="274" r:id="rId23"/>
    <p:sldId id="275" r:id="rId24"/>
    <p:sldId id="270" r:id="rId25"/>
    <p:sldId id="287" r:id="rId26"/>
    <p:sldId id="273" r:id="rId27"/>
    <p:sldId id="276" r:id="rId28"/>
    <p:sldId id="277" r:id="rId29"/>
    <p:sldId id="278" r:id="rId30"/>
    <p:sldId id="285" r:id="rId31"/>
    <p:sldId id="258"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445" y="-11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4FBE2B-796F-46A0-B640-657A8013C929}" type="datetimeFigureOut">
              <a:rPr lang="ru-RU" smtClean="0"/>
              <a:t>07.11.2022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AAEE08-F4B2-421F-B104-4365F90CDD96}" type="slidenum">
              <a:rPr lang="ru-RU" smtClean="0"/>
              <a:t>‹#›</a:t>
            </a:fld>
            <a:endParaRPr lang="ru-RU"/>
          </a:p>
        </p:txBody>
      </p:sp>
    </p:spTree>
    <p:extLst>
      <p:ext uri="{BB962C8B-B14F-4D97-AF65-F5344CB8AC3E}">
        <p14:creationId xmlns:p14="http://schemas.microsoft.com/office/powerpoint/2010/main" val="822147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1BBB97E-C248-4B60-B78F-D149C41B0B45}" type="datetime1">
              <a:rPr lang="ru-RU" smtClean="0"/>
              <a:t>07.11.2022</a:t>
            </a:fld>
            <a:endParaRPr lang="ru-RU"/>
          </a:p>
        </p:txBody>
      </p:sp>
      <p:sp>
        <p:nvSpPr>
          <p:cNvPr id="5" name="Нижний колонтитул 4"/>
          <p:cNvSpPr>
            <a:spLocks noGrp="1"/>
          </p:cNvSpPr>
          <p:nvPr>
            <p:ph type="ftr" sz="quarter" idx="11"/>
          </p:nvPr>
        </p:nvSpPr>
        <p:spPr/>
        <p:txBody>
          <a:bodyPr/>
          <a:lstStyle/>
          <a:p>
            <a:r>
              <a:rPr lang="ru-RU" dirty="0" smtClean="0"/>
              <a:t>ТОНГО ППД</a:t>
            </a:r>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128BED62-C26D-4308-B0AA-4954181F5412}" type="datetime1">
              <a:rPr lang="ru-RU" smtClean="0"/>
              <a:t>07.11.2022</a:t>
            </a:fld>
            <a:endParaRPr lang="ru-RU"/>
          </a:p>
        </p:txBody>
      </p:sp>
      <p:sp>
        <p:nvSpPr>
          <p:cNvPr id="5" name="Нижний колонтитул 4"/>
          <p:cNvSpPr>
            <a:spLocks noGrp="1"/>
          </p:cNvSpPr>
          <p:nvPr>
            <p:ph type="ftr" sz="quarter" idx="11"/>
          </p:nvPr>
        </p:nvSpPr>
        <p:spPr/>
        <p:txBody>
          <a:bodyPr/>
          <a:lstStyle/>
          <a:p>
            <a:r>
              <a:rPr lang="ru-RU" dirty="0" smtClean="0"/>
              <a:t>ТОНГО ППД</a:t>
            </a:r>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07A23C9-956B-4245-B1B0-B1188FF97177}" type="datetime1">
              <a:rPr lang="ru-RU" smtClean="0"/>
              <a:t>07.11.2022</a:t>
            </a:fld>
            <a:endParaRPr lang="ru-RU"/>
          </a:p>
        </p:txBody>
      </p:sp>
      <p:sp>
        <p:nvSpPr>
          <p:cNvPr id="5" name="Нижний колонтитул 4"/>
          <p:cNvSpPr>
            <a:spLocks noGrp="1"/>
          </p:cNvSpPr>
          <p:nvPr>
            <p:ph type="ftr" sz="quarter" idx="11"/>
          </p:nvPr>
        </p:nvSpPr>
        <p:spPr/>
        <p:txBody>
          <a:bodyPr/>
          <a:lstStyle/>
          <a:p>
            <a:r>
              <a:rPr lang="ru-RU" dirty="0" smtClean="0"/>
              <a:t>ТОНГО ППД</a:t>
            </a:r>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078162D3-EDF9-419E-89FF-A454E0115988}" type="datetime1">
              <a:rPr lang="ru-RU" smtClean="0"/>
              <a:t>07.11.2022</a:t>
            </a:fld>
            <a:endParaRPr lang="ru-RU"/>
          </a:p>
        </p:txBody>
      </p:sp>
      <p:sp>
        <p:nvSpPr>
          <p:cNvPr id="5" name="Нижний колонтитул 4"/>
          <p:cNvSpPr>
            <a:spLocks noGrp="1"/>
          </p:cNvSpPr>
          <p:nvPr>
            <p:ph type="ftr" sz="quarter" idx="11"/>
          </p:nvPr>
        </p:nvSpPr>
        <p:spPr/>
        <p:txBody>
          <a:bodyPr/>
          <a:lstStyle/>
          <a:p>
            <a:r>
              <a:rPr lang="ru-RU" dirty="0" smtClean="0"/>
              <a:t>ТОНГО ППД</a:t>
            </a:r>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CFBA581-A697-403C-87B5-6400CD8F3AAE}" type="datetime1">
              <a:rPr lang="ru-RU" smtClean="0"/>
              <a:t>07.11.2022</a:t>
            </a:fld>
            <a:endParaRPr lang="ru-RU"/>
          </a:p>
        </p:txBody>
      </p:sp>
      <p:sp>
        <p:nvSpPr>
          <p:cNvPr id="5" name="Нижний колонтитул 4"/>
          <p:cNvSpPr>
            <a:spLocks noGrp="1"/>
          </p:cNvSpPr>
          <p:nvPr>
            <p:ph type="ftr" sz="quarter" idx="11"/>
          </p:nvPr>
        </p:nvSpPr>
        <p:spPr/>
        <p:txBody>
          <a:bodyPr/>
          <a:lstStyle/>
          <a:p>
            <a:r>
              <a:rPr lang="ru-RU" dirty="0" smtClean="0"/>
              <a:t>ТОНГО ППД</a:t>
            </a:r>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CB6A6ED-4938-413F-BC1F-2075DF42605C}" type="datetime1">
              <a:rPr lang="ru-RU" smtClean="0"/>
              <a:t>07.11.2022</a:t>
            </a:fld>
            <a:endParaRPr lang="ru-RU"/>
          </a:p>
        </p:txBody>
      </p:sp>
      <p:sp>
        <p:nvSpPr>
          <p:cNvPr id="6" name="Нижний колонтитул 5"/>
          <p:cNvSpPr>
            <a:spLocks noGrp="1"/>
          </p:cNvSpPr>
          <p:nvPr>
            <p:ph type="ftr" sz="quarter" idx="11"/>
          </p:nvPr>
        </p:nvSpPr>
        <p:spPr/>
        <p:txBody>
          <a:bodyPr/>
          <a:lstStyle/>
          <a:p>
            <a:r>
              <a:rPr lang="ru-RU" dirty="0" smtClean="0"/>
              <a:t>ТОНГО ППД</a:t>
            </a:r>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9770C690-CA84-4458-A242-8D822FA70C07}" type="datetime1">
              <a:rPr lang="ru-RU" smtClean="0"/>
              <a:t>07.11.2022</a:t>
            </a:fld>
            <a:endParaRPr lang="ru-RU"/>
          </a:p>
        </p:txBody>
      </p:sp>
      <p:sp>
        <p:nvSpPr>
          <p:cNvPr id="8" name="Нижний колонтитул 7"/>
          <p:cNvSpPr>
            <a:spLocks noGrp="1"/>
          </p:cNvSpPr>
          <p:nvPr>
            <p:ph type="ftr" sz="quarter" idx="11"/>
          </p:nvPr>
        </p:nvSpPr>
        <p:spPr/>
        <p:txBody>
          <a:bodyPr/>
          <a:lstStyle/>
          <a:p>
            <a:r>
              <a:rPr lang="ru-RU" dirty="0" smtClean="0"/>
              <a:t>ТОНГО ППД</a:t>
            </a:r>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29B6BA9-EF85-4D8C-84DC-9F896A1CC76C}" type="datetime1">
              <a:rPr lang="ru-RU" smtClean="0"/>
              <a:t>07.11.2022</a:t>
            </a:fld>
            <a:endParaRPr lang="ru-RU"/>
          </a:p>
        </p:txBody>
      </p:sp>
      <p:sp>
        <p:nvSpPr>
          <p:cNvPr id="4" name="Нижний колонтитул 3"/>
          <p:cNvSpPr>
            <a:spLocks noGrp="1"/>
          </p:cNvSpPr>
          <p:nvPr>
            <p:ph type="ftr" sz="quarter" idx="11"/>
          </p:nvPr>
        </p:nvSpPr>
        <p:spPr/>
        <p:txBody>
          <a:bodyPr/>
          <a:lstStyle/>
          <a:p>
            <a:r>
              <a:rPr lang="ru-RU" dirty="0" smtClean="0"/>
              <a:t>ТОНГО ППД</a:t>
            </a:r>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6A0BB20-3C6C-429B-87F2-7B862B2F2151}" type="datetime1">
              <a:rPr lang="ru-RU" smtClean="0"/>
              <a:t>07.11.2022</a:t>
            </a:fld>
            <a:endParaRPr lang="ru-RU"/>
          </a:p>
        </p:txBody>
      </p:sp>
      <p:sp>
        <p:nvSpPr>
          <p:cNvPr id="3" name="Нижний колонтитул 2"/>
          <p:cNvSpPr>
            <a:spLocks noGrp="1"/>
          </p:cNvSpPr>
          <p:nvPr>
            <p:ph type="ftr" sz="quarter" idx="11"/>
          </p:nvPr>
        </p:nvSpPr>
        <p:spPr/>
        <p:txBody>
          <a:bodyPr/>
          <a:lstStyle/>
          <a:p>
            <a:r>
              <a:rPr lang="ru-RU" dirty="0" smtClean="0"/>
              <a:t>ТОНГО ППД</a:t>
            </a:r>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E1EE24B-A7A7-465F-BCE4-E70716F08AED}" type="datetime1">
              <a:rPr lang="ru-RU" smtClean="0"/>
              <a:t>07.11.2022</a:t>
            </a:fld>
            <a:endParaRPr lang="ru-RU"/>
          </a:p>
        </p:txBody>
      </p:sp>
      <p:sp>
        <p:nvSpPr>
          <p:cNvPr id="6" name="Нижний колонтитул 5"/>
          <p:cNvSpPr>
            <a:spLocks noGrp="1"/>
          </p:cNvSpPr>
          <p:nvPr>
            <p:ph type="ftr" sz="quarter" idx="11"/>
          </p:nvPr>
        </p:nvSpPr>
        <p:spPr/>
        <p:txBody>
          <a:bodyPr/>
          <a:lstStyle/>
          <a:p>
            <a:r>
              <a:rPr lang="ru-RU" dirty="0" smtClean="0"/>
              <a:t>ТОНГО ППД</a:t>
            </a:r>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0F2BB458-531B-4BD7-BD54-02B937C3A5BE}" type="datetime1">
              <a:rPr lang="ru-RU" smtClean="0"/>
              <a:t>07.11.2022</a:t>
            </a:fld>
            <a:endParaRPr lang="ru-RU"/>
          </a:p>
        </p:txBody>
      </p:sp>
      <p:sp>
        <p:nvSpPr>
          <p:cNvPr id="6" name="Нижний колонтитул 5"/>
          <p:cNvSpPr>
            <a:spLocks noGrp="1"/>
          </p:cNvSpPr>
          <p:nvPr>
            <p:ph type="ftr" sz="quarter" idx="11"/>
          </p:nvPr>
        </p:nvSpPr>
        <p:spPr/>
        <p:txBody>
          <a:bodyPr/>
          <a:lstStyle/>
          <a:p>
            <a:r>
              <a:rPr lang="ru-RU" dirty="0" smtClean="0"/>
              <a:t>ТОНГО ППД</a:t>
            </a:r>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0C2F0-7DA2-4793-B3E5-A4C923F30BB4}" type="datetime1">
              <a:rPr lang="ru-RU" smtClean="0"/>
              <a:t>07.11.2022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dirty="0" smtClean="0"/>
              <a:t>ТОНГО ППД</a:t>
            </a:r>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2780928"/>
            <a:ext cx="7772400" cy="1872208"/>
          </a:xfrm>
        </p:spPr>
        <p:txBody>
          <a:bodyPr>
            <a:normAutofit fontScale="90000"/>
          </a:bodyPr>
          <a:lstStyle/>
          <a:p>
            <a:r>
              <a:rPr lang="ru-RU" dirty="0"/>
              <a:t>Поддержание пластового давления (ППД) на нефтяных залежах</a:t>
            </a:r>
          </a:p>
        </p:txBody>
      </p:sp>
      <p:sp>
        <p:nvSpPr>
          <p:cNvPr id="4" name="Дата 3"/>
          <p:cNvSpPr>
            <a:spLocks noGrp="1"/>
          </p:cNvSpPr>
          <p:nvPr>
            <p:ph type="dt" sz="half" idx="10"/>
          </p:nvPr>
        </p:nvSpPr>
        <p:spPr/>
        <p:txBody>
          <a:bodyPr/>
          <a:lstStyle/>
          <a:p>
            <a:fld id="{A9AF0FCB-815C-4E93-9B7B-08382D9656AE}" type="datetime1">
              <a:rPr lang="ru-RU" smtClean="0"/>
              <a:t>07.11.2022</a:t>
            </a:fld>
            <a:endParaRPr lang="ru-RU"/>
          </a:p>
        </p:txBody>
      </p:sp>
      <p:sp>
        <p:nvSpPr>
          <p:cNvPr id="5" name="Нижний колонтитул 4"/>
          <p:cNvSpPr>
            <a:spLocks noGrp="1"/>
          </p:cNvSpPr>
          <p:nvPr>
            <p:ph type="ftr" sz="quarter" idx="11"/>
          </p:nvPr>
        </p:nvSpPr>
        <p:spPr/>
        <p:txBody>
          <a:bodyPr/>
          <a:lstStyle/>
          <a:p>
            <a:r>
              <a:rPr lang="ru-RU" dirty="0" smtClean="0"/>
              <a:t>ТОНГО ППД</a:t>
            </a:r>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1</a:t>
            </a:fld>
            <a:endParaRPr lang="ru-RU"/>
          </a:p>
        </p:txBody>
      </p:sp>
    </p:spTree>
    <p:extLst>
      <p:ext uri="{BB962C8B-B14F-4D97-AF65-F5344CB8AC3E}">
        <p14:creationId xmlns:p14="http://schemas.microsoft.com/office/powerpoint/2010/main" val="36639511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3" name="Объект 2"/>
          <p:cNvSpPr>
            <a:spLocks noGrp="1"/>
          </p:cNvSpPr>
          <p:nvPr>
            <p:ph idx="1"/>
          </p:nvPr>
        </p:nvSpPr>
        <p:spPr>
          <a:xfrm>
            <a:off x="323527" y="620688"/>
            <a:ext cx="8606299" cy="2509739"/>
          </a:xfrm>
        </p:spPr>
        <p:txBody>
          <a:bodyPr>
            <a:normAutofit fontScale="85000" lnSpcReduction="10000"/>
          </a:bodyPr>
          <a:lstStyle/>
          <a:p>
            <a:pPr marL="0" indent="533400">
              <a:buNone/>
            </a:pPr>
            <a:r>
              <a:rPr lang="ru-RU" sz="2000" dirty="0"/>
              <a:t>Размеры и масса нефтепроводных труб (по ГОСТ 3101 46) приведены в </a:t>
            </a:r>
            <a:r>
              <a:rPr lang="ru-RU" sz="2000" dirty="0" smtClean="0"/>
              <a:t>таблице </a:t>
            </a:r>
          </a:p>
          <a:p>
            <a:pPr marL="0" indent="0">
              <a:buNone/>
            </a:pPr>
            <a:r>
              <a:rPr lang="ru-RU" sz="2000" dirty="0" smtClean="0"/>
              <a:t>Нефтепроводные </a:t>
            </a:r>
            <a:r>
              <a:rPr lang="ru-RU" sz="2000" dirty="0"/>
              <a:t>трубы испытываются на гидравлическое давление не более 40 МПа, рассчитываемое по формуле</a:t>
            </a:r>
          </a:p>
          <a:p>
            <a:pPr marL="0" indent="0" algn="ctr">
              <a:buNone/>
            </a:pPr>
            <a:r>
              <a:rPr lang="ru-RU" sz="3300" dirty="0"/>
              <a:t>Р = </a:t>
            </a:r>
            <a:r>
              <a:rPr lang="ru-RU" sz="3300" dirty="0" smtClean="0"/>
              <a:t>20*δ*</a:t>
            </a:r>
            <a:r>
              <a:rPr lang="el-GR" sz="3300" dirty="0" smtClean="0"/>
              <a:t>σ</a:t>
            </a:r>
            <a:r>
              <a:rPr lang="ru-RU" sz="3300" dirty="0" smtClean="0"/>
              <a:t>/d </a:t>
            </a:r>
          </a:p>
          <a:p>
            <a:pPr marL="0" indent="0">
              <a:buNone/>
            </a:pPr>
            <a:r>
              <a:rPr lang="ru-RU" sz="2000" dirty="0" smtClean="0"/>
              <a:t>где </a:t>
            </a:r>
            <a:r>
              <a:rPr lang="ru-RU" sz="2000" dirty="0"/>
              <a:t>Р </a:t>
            </a:r>
            <a:r>
              <a:rPr lang="ru-RU" sz="2000" dirty="0" smtClean="0"/>
              <a:t>- гидравлическое </a:t>
            </a:r>
            <a:r>
              <a:rPr lang="ru-RU" sz="2000" dirty="0"/>
              <a:t>давление в МПа; </a:t>
            </a:r>
            <a:endParaRPr lang="ru-RU" sz="2000" dirty="0" smtClean="0"/>
          </a:p>
          <a:p>
            <a:pPr marL="0" indent="0">
              <a:buNone/>
            </a:pPr>
            <a:r>
              <a:rPr lang="ru-RU" sz="2000" dirty="0" smtClean="0"/>
              <a:t>δ - минимальная </a:t>
            </a:r>
            <a:r>
              <a:rPr lang="ru-RU" sz="2000" dirty="0"/>
              <a:t>толщина стенки в мм.; </a:t>
            </a:r>
            <a:endParaRPr lang="ru-RU" sz="2000" dirty="0" smtClean="0"/>
          </a:p>
          <a:p>
            <a:pPr marL="0" indent="0">
              <a:buNone/>
            </a:pPr>
            <a:r>
              <a:rPr lang="el-GR" sz="2000" dirty="0" smtClean="0">
                <a:solidFill>
                  <a:prstClr val="black"/>
                </a:solidFill>
              </a:rPr>
              <a:t>σ</a:t>
            </a:r>
            <a:r>
              <a:rPr lang="ru-RU" sz="2000" dirty="0" smtClean="0"/>
              <a:t> - допускаемое </a:t>
            </a:r>
            <a:r>
              <a:rPr lang="ru-RU" sz="2000" dirty="0"/>
              <a:t>напряжение, принимаемое равным 35% предела </a:t>
            </a:r>
            <a:r>
              <a:rPr lang="ru-RU" sz="2000" dirty="0" smtClean="0"/>
              <a:t>прочности, в кг/мм</a:t>
            </a:r>
            <a:r>
              <a:rPr lang="ru-RU" sz="2000" baseline="30000" dirty="0" smtClean="0"/>
              <a:t>2</a:t>
            </a:r>
            <a:r>
              <a:rPr lang="ru-RU" sz="2000" dirty="0" smtClean="0"/>
              <a:t>; </a:t>
            </a:r>
          </a:p>
          <a:p>
            <a:pPr marL="0" indent="0">
              <a:buNone/>
            </a:pPr>
            <a:r>
              <a:rPr lang="ru-RU" sz="2000" dirty="0" smtClean="0"/>
              <a:t>d - внутренний </a:t>
            </a:r>
            <a:r>
              <a:rPr lang="ru-RU" sz="2000" dirty="0"/>
              <a:t>диаметр трубы, в мм.</a:t>
            </a:r>
          </a:p>
          <a:p>
            <a:endParaRPr lang="ru-RU" sz="2000" dirty="0"/>
          </a:p>
        </p:txBody>
      </p:sp>
      <p:sp>
        <p:nvSpPr>
          <p:cNvPr id="4" name="Дата 3"/>
          <p:cNvSpPr>
            <a:spLocks noGrp="1"/>
          </p:cNvSpPr>
          <p:nvPr>
            <p:ph type="dt" sz="half" idx="10"/>
          </p:nvPr>
        </p:nvSpPr>
        <p:spPr>
          <a:xfrm>
            <a:off x="467544"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442392"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10</a:t>
            </a:fld>
            <a:endParaRPr lang="ru-RU" sz="2400" b="1" dirty="0"/>
          </a:p>
        </p:txBody>
      </p:sp>
      <p:sp>
        <p:nvSpPr>
          <p:cNvPr id="7" name="Заголовок 1"/>
          <p:cNvSpPr txBox="1">
            <a:spLocks/>
          </p:cNvSpPr>
          <p:nvPr/>
        </p:nvSpPr>
        <p:spPr>
          <a:xfrm>
            <a:off x="475928"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t>Напорные трубы</a:t>
            </a:r>
            <a:endParaRPr lang="ru-RU" sz="2800" dirty="0"/>
          </a:p>
        </p:txBody>
      </p:sp>
      <p:pic>
        <p:nvPicPr>
          <p:cNvPr id="5122" name="Picture 2"/>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8416" y="3850251"/>
            <a:ext cx="4911327" cy="209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3059832" y="3109738"/>
            <a:ext cx="4081374" cy="369332"/>
          </a:xfrm>
          <a:prstGeom prst="rect">
            <a:avLst/>
          </a:prstGeom>
        </p:spPr>
        <p:style>
          <a:lnRef idx="1">
            <a:schemeClr val="dk1"/>
          </a:lnRef>
          <a:fillRef idx="2">
            <a:schemeClr val="dk1"/>
          </a:fillRef>
          <a:effectRef idx="1">
            <a:schemeClr val="dk1"/>
          </a:effectRef>
          <a:fontRef idx="minor">
            <a:schemeClr val="dk1"/>
          </a:fontRef>
        </p:style>
        <p:txBody>
          <a:bodyPr wrap="none">
            <a:spAutoFit/>
          </a:bodyPr>
          <a:lstStyle/>
          <a:p>
            <a:r>
              <a:rPr lang="ru-RU" dirty="0"/>
              <a:t>Размеры и масса нефтепроводных труб</a:t>
            </a:r>
          </a:p>
        </p:txBody>
      </p:sp>
      <p:pic>
        <p:nvPicPr>
          <p:cNvPr id="5123" name="Picture 3"/>
          <p:cNvPicPr>
            <a:picLocks noChangeAspect="1" noChangeArrowheads="1"/>
          </p:cNvPicPr>
          <p:nvPr/>
        </p:nvPicPr>
        <p:blipFill>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4957142" y="3535316"/>
            <a:ext cx="3972685" cy="2119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9074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720080"/>
          </a:xfrm>
        </p:spPr>
        <p:txBody>
          <a:bodyPr>
            <a:noAutofit/>
          </a:bodyPr>
          <a:lstStyle/>
          <a:p>
            <a:r>
              <a:rPr lang="ru-RU" sz="2800" dirty="0"/>
              <a:t/>
            </a:r>
            <a:br>
              <a:rPr lang="ru-RU" sz="2800" dirty="0"/>
            </a:br>
            <a:endParaRPr lang="ru-RU" sz="2800" dirty="0"/>
          </a:p>
        </p:txBody>
      </p:sp>
      <p:sp>
        <p:nvSpPr>
          <p:cNvPr id="3" name="Объект 2"/>
          <p:cNvSpPr>
            <a:spLocks noGrp="1"/>
          </p:cNvSpPr>
          <p:nvPr>
            <p:ph idx="1"/>
          </p:nvPr>
        </p:nvSpPr>
        <p:spPr>
          <a:xfrm>
            <a:off x="12328" y="662484"/>
            <a:ext cx="9011592" cy="1136228"/>
          </a:xfrm>
        </p:spPr>
        <p:txBody>
          <a:bodyPr>
            <a:normAutofit fontScale="85000" lnSpcReduction="20000"/>
          </a:bodyPr>
          <a:lstStyle/>
          <a:p>
            <a:pPr marL="0" indent="812800">
              <a:buNone/>
            </a:pPr>
            <a:r>
              <a:rPr lang="ru-RU" dirty="0"/>
              <a:t>Для закачки воды используются насосные станции и установки, базирующиеся, в основном, на центробежных </a:t>
            </a:r>
            <a:r>
              <a:rPr lang="ru-RU" dirty="0" smtClean="0"/>
              <a:t>насосных агрегатах</a:t>
            </a:r>
            <a:endParaRPr lang="ru-RU" dirty="0"/>
          </a:p>
        </p:txBody>
      </p:sp>
      <p:sp>
        <p:nvSpPr>
          <p:cNvPr id="4" name="Дата 3"/>
          <p:cNvSpPr>
            <a:spLocks noGrp="1"/>
          </p:cNvSpPr>
          <p:nvPr>
            <p:ph type="dt" sz="half" idx="10"/>
          </p:nvPr>
        </p:nvSpPr>
        <p:spPr>
          <a:xfrm>
            <a:off x="827584" y="-26677"/>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755576"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11</a:t>
            </a:fld>
            <a:endParaRPr lang="ru-RU" sz="2400" b="1" dirty="0"/>
          </a:p>
        </p:txBody>
      </p:sp>
      <p:sp>
        <p:nvSpPr>
          <p:cNvPr id="7" name="Заголовок 1"/>
          <p:cNvSpPr txBox="1">
            <a:spLocks/>
          </p:cNvSpPr>
          <p:nvPr/>
        </p:nvSpPr>
        <p:spPr>
          <a:xfrm>
            <a:off x="1835696" y="14412"/>
            <a:ext cx="659316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t>Насосные станции и установки для закачки воды</a:t>
            </a:r>
            <a:endParaRPr lang="ru-RU" sz="2800" dirty="0"/>
          </a:p>
        </p:txBody>
      </p:sp>
      <p:pic>
        <p:nvPicPr>
          <p:cNvPr id="6146" name="Picture 2"/>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07504" y="1700807"/>
            <a:ext cx="5497460" cy="488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5652120" y="1513432"/>
            <a:ext cx="3352800" cy="5078313"/>
          </a:xfrm>
          <a:prstGeom prst="rect">
            <a:avLst/>
          </a:prstGeom>
          <a:solidFill>
            <a:schemeClr val="accent6">
              <a:lumMod val="40000"/>
              <a:lumOff val="60000"/>
            </a:schemeClr>
          </a:solidFill>
        </p:spPr>
        <p:txBody>
          <a:bodyPr wrap="square">
            <a:spAutoFit/>
          </a:bodyPr>
          <a:lstStyle/>
          <a:p>
            <a:r>
              <a:rPr lang="ru-RU" b="1" dirty="0" smtClean="0"/>
              <a:t>а) </a:t>
            </a:r>
            <a:r>
              <a:rPr lang="ru-RU" b="1" dirty="0"/>
              <a:t>для подачи пластовых вод: </a:t>
            </a:r>
          </a:p>
          <a:p>
            <a:r>
              <a:rPr lang="ru-RU" dirty="0" smtClean="0"/>
              <a:t>1 </a:t>
            </a:r>
            <a:r>
              <a:rPr lang="ru-RU" dirty="0"/>
              <a:t>погружной электродвигатель; </a:t>
            </a:r>
            <a:endParaRPr lang="ru-RU" dirty="0" smtClean="0"/>
          </a:p>
          <a:p>
            <a:r>
              <a:rPr lang="ru-RU" dirty="0" smtClean="0"/>
              <a:t>2 </a:t>
            </a:r>
            <a:r>
              <a:rPr lang="ru-RU" dirty="0"/>
              <a:t>- погружной насос; </a:t>
            </a:r>
            <a:endParaRPr lang="ru-RU" dirty="0" smtClean="0"/>
          </a:p>
          <a:p>
            <a:r>
              <a:rPr lang="ru-RU" dirty="0" smtClean="0"/>
              <a:t>3 </a:t>
            </a:r>
            <a:r>
              <a:rPr lang="ru-RU" dirty="0"/>
              <a:t>- оборудование устья скважины; </a:t>
            </a:r>
            <a:endParaRPr lang="ru-RU" dirty="0" smtClean="0"/>
          </a:p>
          <a:p>
            <a:r>
              <a:rPr lang="ru-RU" dirty="0" smtClean="0"/>
              <a:t>4 </a:t>
            </a:r>
            <a:r>
              <a:rPr lang="ru-RU" dirty="0"/>
              <a:t>- силовой кабель; </a:t>
            </a:r>
            <a:endParaRPr lang="ru-RU" dirty="0" smtClean="0"/>
          </a:p>
          <a:p>
            <a:r>
              <a:rPr lang="ru-RU" dirty="0" smtClean="0"/>
              <a:t>5 </a:t>
            </a:r>
            <a:r>
              <a:rPr lang="ru-RU" dirty="0"/>
              <a:t>- комплексное оборудование; </a:t>
            </a:r>
            <a:endParaRPr lang="ru-RU" dirty="0" smtClean="0"/>
          </a:p>
          <a:p>
            <a:r>
              <a:rPr lang="ru-RU" dirty="0" smtClean="0"/>
              <a:t>6 </a:t>
            </a:r>
            <a:r>
              <a:rPr lang="ru-RU" dirty="0"/>
              <a:t>- трансформатор; </a:t>
            </a:r>
            <a:endParaRPr lang="ru-RU" dirty="0" smtClean="0"/>
          </a:p>
          <a:p>
            <a:r>
              <a:rPr lang="ru-RU" b="1" dirty="0" smtClean="0"/>
              <a:t>б </a:t>
            </a:r>
            <a:r>
              <a:rPr lang="ru-RU" b="1" dirty="0"/>
              <a:t>- для закачки воды: </a:t>
            </a:r>
            <a:endParaRPr lang="ru-RU" b="1" dirty="0" smtClean="0"/>
          </a:p>
          <a:p>
            <a:r>
              <a:rPr lang="ru-RU" dirty="0" smtClean="0"/>
              <a:t>1 </a:t>
            </a:r>
            <a:r>
              <a:rPr lang="ru-RU" dirty="0"/>
              <a:t>- шурф; </a:t>
            </a:r>
            <a:endParaRPr lang="ru-RU" dirty="0" smtClean="0"/>
          </a:p>
          <a:p>
            <a:r>
              <a:rPr lang="ru-RU" dirty="0" smtClean="0"/>
              <a:t>2 </a:t>
            </a:r>
            <a:r>
              <a:rPr lang="ru-RU" dirty="0"/>
              <a:t>- разводящий водовод; </a:t>
            </a:r>
            <a:endParaRPr lang="ru-RU" dirty="0" smtClean="0"/>
          </a:p>
          <a:p>
            <a:r>
              <a:rPr lang="ru-RU" dirty="0" smtClean="0"/>
              <a:t>3 </a:t>
            </a:r>
            <a:r>
              <a:rPr lang="ru-RU" dirty="0"/>
              <a:t>- </a:t>
            </a:r>
            <a:r>
              <a:rPr lang="ru-RU" dirty="0" err="1"/>
              <a:t>электронасосный</a:t>
            </a:r>
            <a:r>
              <a:rPr lang="ru-RU" dirty="0"/>
              <a:t> погружной аппарат; </a:t>
            </a:r>
            <a:endParaRPr lang="ru-RU" dirty="0" smtClean="0"/>
          </a:p>
          <a:p>
            <a:r>
              <a:rPr lang="ru-RU" dirty="0" smtClean="0"/>
              <a:t>4 </a:t>
            </a:r>
            <a:r>
              <a:rPr lang="ru-RU" dirty="0"/>
              <a:t>- контрольно-измерительные приборы; </a:t>
            </a:r>
            <a:endParaRPr lang="ru-RU" dirty="0" smtClean="0"/>
          </a:p>
          <a:p>
            <a:r>
              <a:rPr lang="ru-RU" dirty="0" smtClean="0"/>
              <a:t>5 </a:t>
            </a:r>
            <a:r>
              <a:rPr lang="ru-RU" dirty="0"/>
              <a:t>- нагнетательный водовод; </a:t>
            </a:r>
            <a:endParaRPr lang="ru-RU" dirty="0" smtClean="0"/>
          </a:p>
          <a:p>
            <a:r>
              <a:rPr lang="ru-RU" dirty="0" smtClean="0"/>
              <a:t>6 </a:t>
            </a:r>
            <a:r>
              <a:rPr lang="ru-RU" dirty="0"/>
              <a:t>- комплексное устройство; </a:t>
            </a:r>
            <a:endParaRPr lang="ru-RU" dirty="0" smtClean="0"/>
          </a:p>
          <a:p>
            <a:r>
              <a:rPr lang="ru-RU" dirty="0" smtClean="0"/>
              <a:t>7 </a:t>
            </a:r>
            <a:r>
              <a:rPr lang="ru-RU" dirty="0"/>
              <a:t>- трансформатор</a:t>
            </a:r>
          </a:p>
        </p:txBody>
      </p:sp>
    </p:spTree>
    <p:extLst>
      <p:ext uri="{BB962C8B-B14F-4D97-AF65-F5344CB8AC3E}">
        <p14:creationId xmlns:p14="http://schemas.microsoft.com/office/powerpoint/2010/main" val="34631632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72008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827584" y="-26677"/>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755576"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12</a:t>
            </a:fld>
            <a:endParaRPr lang="ru-RU" sz="2400" b="1" dirty="0"/>
          </a:p>
        </p:txBody>
      </p:sp>
      <p:sp>
        <p:nvSpPr>
          <p:cNvPr id="7" name="Заголовок 1"/>
          <p:cNvSpPr txBox="1">
            <a:spLocks/>
          </p:cNvSpPr>
          <p:nvPr/>
        </p:nvSpPr>
        <p:spPr>
          <a:xfrm>
            <a:off x="1835696" y="14412"/>
            <a:ext cx="659316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t>Насосные станции и установки для закачки воды</a:t>
            </a:r>
            <a:endParaRPr lang="ru-RU" sz="2800"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4384" y="950399"/>
            <a:ext cx="7880548" cy="590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54010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72008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933370" y="-26677"/>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755576"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13</a:t>
            </a:fld>
            <a:endParaRPr lang="ru-RU" sz="2400" b="1" dirty="0"/>
          </a:p>
        </p:txBody>
      </p:sp>
      <p:sp>
        <p:nvSpPr>
          <p:cNvPr id="7" name="Заголовок 1"/>
          <p:cNvSpPr txBox="1">
            <a:spLocks/>
          </p:cNvSpPr>
          <p:nvPr/>
        </p:nvSpPr>
        <p:spPr>
          <a:xfrm>
            <a:off x="1835696" y="14412"/>
            <a:ext cx="659316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t>Установки </a:t>
            </a:r>
            <a:r>
              <a:rPr lang="ru-RU" sz="2800" b="1" dirty="0"/>
              <a:t>для закачки воды</a:t>
            </a:r>
            <a:endParaRPr lang="ru-RU" sz="2800"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4" y="2332037"/>
            <a:ext cx="403538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4437" y="731961"/>
            <a:ext cx="1579563" cy="615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3"/>
          <p:cNvSpPr>
            <a:spLocks noChangeArrowheads="1"/>
          </p:cNvSpPr>
          <p:nvPr/>
        </p:nvSpPr>
        <p:spPr bwMode="auto">
          <a:xfrm>
            <a:off x="0" y="980728"/>
            <a:ext cx="759633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395288"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just" eaLnBrk="1" fontAlgn="base" hangingPunct="1">
              <a:spcBef>
                <a:spcPct val="0"/>
              </a:spcBef>
              <a:spcAft>
                <a:spcPct val="0"/>
              </a:spcAft>
              <a:buClrTx/>
              <a:buSzTx/>
              <a:buFontTx/>
              <a:buNone/>
            </a:pPr>
            <a:r>
              <a:rPr lang="ru-RU" altLang="ru-RU" sz="1800" dirty="0" smtClean="0">
                <a:solidFill>
                  <a:prstClr val="black"/>
                </a:solidFill>
                <a:latin typeface="Tahoma" pitchFamily="34" charset="0"/>
                <a:cs typeface="Arial" pitchFamily="34" charset="0"/>
              </a:rPr>
              <a:t>Насосы ЭЦНВ обеспечивают: подачу от 2 до 360 м</a:t>
            </a:r>
            <a:r>
              <a:rPr lang="ru-RU" altLang="ru-RU" sz="1800" baseline="30000" dirty="0" smtClean="0">
                <a:solidFill>
                  <a:prstClr val="black"/>
                </a:solidFill>
                <a:latin typeface="Tahoma" pitchFamily="34" charset="0"/>
                <a:cs typeface="Arial" pitchFamily="34" charset="0"/>
              </a:rPr>
              <a:t>3</a:t>
            </a:r>
            <a:r>
              <a:rPr lang="ru-RU" altLang="ru-RU" sz="1800" dirty="0" smtClean="0">
                <a:solidFill>
                  <a:prstClr val="black"/>
                </a:solidFill>
                <a:latin typeface="Tahoma" pitchFamily="34" charset="0"/>
                <a:cs typeface="Arial" pitchFamily="34" charset="0"/>
              </a:rPr>
              <a:t>/ч, напор 25</a:t>
            </a:r>
            <a:r>
              <a:rPr lang="ru-RU" altLang="ru-RU" sz="1800" dirty="0" smtClean="0">
                <a:solidFill>
                  <a:prstClr val="black"/>
                </a:solidFill>
                <a:latin typeface="Tahoma" pitchFamily="34" charset="0"/>
                <a:cs typeface="Arial" pitchFamily="34" charset="0"/>
                <a:sym typeface="Symbol" pitchFamily="18" charset="2"/>
              </a:rPr>
              <a:t></a:t>
            </a:r>
            <a:r>
              <a:rPr lang="ru-RU" altLang="ru-RU" sz="1800" dirty="0" smtClean="0">
                <a:solidFill>
                  <a:prstClr val="black"/>
                </a:solidFill>
                <a:latin typeface="Tahoma" pitchFamily="34" charset="0"/>
                <a:cs typeface="Arial" pitchFamily="34" charset="0"/>
              </a:rPr>
              <a:t>360 м. Мощность двигателя насосов ЭЦНВ от 0,37 до 500 кВт. В обозначении насоса ЭЦНВ-10-120-60: 10 - диаметр скважины в дюймах,  120 - подача в м</a:t>
            </a:r>
            <a:r>
              <a:rPr lang="ru-RU" altLang="ru-RU" sz="1800" baseline="30000" dirty="0" smtClean="0">
                <a:solidFill>
                  <a:prstClr val="black"/>
                </a:solidFill>
                <a:latin typeface="Tahoma" pitchFamily="34" charset="0"/>
                <a:cs typeface="Arial" pitchFamily="34" charset="0"/>
              </a:rPr>
              <a:t>3</a:t>
            </a:r>
            <a:r>
              <a:rPr lang="ru-RU" altLang="ru-RU" sz="1800" dirty="0" smtClean="0">
                <a:solidFill>
                  <a:prstClr val="black"/>
                </a:solidFill>
                <a:latin typeface="Tahoma" pitchFamily="34" charset="0"/>
                <a:cs typeface="Arial" pitchFamily="34" charset="0"/>
              </a:rPr>
              <a:t>/ч и 60 - напор в метрах водяного столба.</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2420888"/>
            <a:ext cx="2160240"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5802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72008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933370" y="-26677"/>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755576"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14</a:t>
            </a:fld>
            <a:endParaRPr lang="ru-RU" sz="2400" b="1" dirty="0"/>
          </a:p>
        </p:txBody>
      </p:sp>
      <p:sp>
        <p:nvSpPr>
          <p:cNvPr id="7" name="Заголовок 1"/>
          <p:cNvSpPr txBox="1">
            <a:spLocks/>
          </p:cNvSpPr>
          <p:nvPr/>
        </p:nvSpPr>
        <p:spPr>
          <a:xfrm>
            <a:off x="1835696" y="14412"/>
            <a:ext cx="6593160"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t>Установки </a:t>
            </a:r>
            <a:r>
              <a:rPr lang="ru-RU" sz="2800" b="1" dirty="0"/>
              <a:t>для закачки воды</a:t>
            </a:r>
            <a:endParaRPr lang="ru-RU" sz="2800" dirty="0"/>
          </a:p>
        </p:txBody>
      </p:sp>
      <p:sp>
        <p:nvSpPr>
          <p:cNvPr id="12" name="Rectangle 4"/>
          <p:cNvSpPr>
            <a:spLocks noChangeArrowheads="1"/>
          </p:cNvSpPr>
          <p:nvPr/>
        </p:nvSpPr>
        <p:spPr bwMode="auto">
          <a:xfrm>
            <a:off x="1547664" y="836712"/>
            <a:ext cx="759633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395288"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just" eaLnBrk="1" hangingPunct="1">
              <a:spcBef>
                <a:spcPct val="0"/>
              </a:spcBef>
              <a:buClrTx/>
              <a:buSzTx/>
              <a:buFontTx/>
              <a:buNone/>
            </a:pPr>
            <a:r>
              <a:rPr lang="ru-RU" altLang="ru-RU" sz="1800" dirty="0">
                <a:latin typeface="Tahoma" pitchFamily="34" charset="0"/>
              </a:rPr>
              <a:t>При более низких динамических уровнях жидкости (4 м и более уровня приема поверхностного насоса) применяются погружные скважинные насосы. По типу привода они подразделяются на: насосы с вертикальным приводным валом и электродвигателем на поверхности (типа АТН); насосы с погружным электродвигателем.</a:t>
            </a:r>
          </a:p>
          <a:p>
            <a:pPr algn="just" eaLnBrk="1" hangingPunct="1">
              <a:spcBef>
                <a:spcPct val="0"/>
              </a:spcBef>
              <a:buClrTx/>
              <a:buSzTx/>
              <a:buFontTx/>
              <a:buNone/>
            </a:pPr>
            <a:r>
              <a:rPr lang="ru-RU" altLang="ru-RU" sz="1800" dirty="0">
                <a:latin typeface="Tahoma" pitchFamily="34" charset="0"/>
              </a:rPr>
              <a:t>АТН - артезианские турбинные насосные установки применяют для откачки воды из скважины с динамическим уровнем до 100 м. Они обеспечивают подачу 30</a:t>
            </a:r>
            <a:r>
              <a:rPr lang="ru-RU" altLang="ru-RU" sz="1800" dirty="0">
                <a:latin typeface="Tahoma" pitchFamily="34" charset="0"/>
                <a:sym typeface="Symbol" pitchFamily="18" charset="2"/>
              </a:rPr>
              <a:t></a:t>
            </a:r>
            <a:r>
              <a:rPr lang="ru-RU" altLang="ru-RU" sz="1800" dirty="0">
                <a:latin typeface="Tahoma" pitchFamily="34" charset="0"/>
              </a:rPr>
              <a:t>370 м</a:t>
            </a:r>
            <a:r>
              <a:rPr lang="ru-RU" altLang="ru-RU" sz="1800" baseline="30000" dirty="0">
                <a:latin typeface="Tahoma" pitchFamily="34" charset="0"/>
              </a:rPr>
              <a:t>3</a:t>
            </a:r>
            <a:r>
              <a:rPr lang="ru-RU" altLang="ru-RU" sz="1800" dirty="0">
                <a:latin typeface="Tahoma" pitchFamily="34" charset="0"/>
              </a:rPr>
              <a:t>/ч и напор от 20 до 115 м. Мощность двигателя насосов АТН от 7 до 55 кВт. </a:t>
            </a:r>
          </a:p>
          <a:p>
            <a:pPr algn="just" eaLnBrk="1" hangingPunct="1">
              <a:spcBef>
                <a:spcPct val="0"/>
              </a:spcBef>
              <a:buClrTx/>
              <a:buSzTx/>
              <a:buFontTx/>
              <a:buNone/>
            </a:pPr>
            <a:endParaRPr lang="ru-RU" altLang="ru-RU" sz="1800" dirty="0">
              <a:latin typeface="Tahoma" pitchFamily="34" charset="0"/>
            </a:endParaRPr>
          </a:p>
          <a:p>
            <a:pPr algn="just" eaLnBrk="1" hangingPunct="1">
              <a:spcBef>
                <a:spcPct val="0"/>
              </a:spcBef>
              <a:buClrTx/>
              <a:buSzTx/>
              <a:buFontTx/>
              <a:buNone/>
            </a:pPr>
            <a:endParaRPr lang="ru-RU" altLang="ru-RU" sz="1800" dirty="0">
              <a:latin typeface="Tahoma" pitchFamily="34" charset="0"/>
            </a:endParaRPr>
          </a:p>
        </p:txBody>
      </p:sp>
      <p:pic>
        <p:nvPicPr>
          <p:cNvPr id="1433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1408743"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3" y="3606115"/>
            <a:ext cx="2952328" cy="307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384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3" name="Объект 2"/>
          <p:cNvSpPr>
            <a:spLocks noGrp="1"/>
          </p:cNvSpPr>
          <p:nvPr>
            <p:ph idx="1"/>
          </p:nvPr>
        </p:nvSpPr>
        <p:spPr>
          <a:xfrm>
            <a:off x="585244" y="0"/>
            <a:ext cx="8542608" cy="1872208"/>
          </a:xfrm>
        </p:spPr>
        <p:txBody>
          <a:bodyPr>
            <a:normAutofit fontScale="25000" lnSpcReduction="20000"/>
          </a:bodyPr>
          <a:lstStyle/>
          <a:p>
            <a:pPr marL="0" indent="1524000" algn="just">
              <a:lnSpc>
                <a:spcPct val="115000"/>
              </a:lnSpc>
              <a:spcAft>
                <a:spcPts val="480"/>
              </a:spcAft>
              <a:buNone/>
            </a:pPr>
            <a:r>
              <a:rPr lang="ru-RU" sz="5100" dirty="0" smtClean="0">
                <a:solidFill>
                  <a:srgbClr val="000C24"/>
                </a:solidFill>
                <a:latin typeface="KazimirText"/>
                <a:ea typeface="Times New Roman"/>
                <a:cs typeface="Times New Roman"/>
              </a:rPr>
              <a:t>   </a:t>
            </a:r>
            <a:r>
              <a:rPr lang="ru-RU" sz="8000" dirty="0" smtClean="0">
                <a:solidFill>
                  <a:srgbClr val="000C24"/>
                </a:solidFill>
                <a:latin typeface="KazimirText"/>
                <a:ea typeface="Times New Roman"/>
                <a:cs typeface="Times New Roman"/>
              </a:rPr>
              <a:t>К </a:t>
            </a:r>
            <a:r>
              <a:rPr lang="ru-RU" sz="8000" dirty="0">
                <a:solidFill>
                  <a:srgbClr val="000C24"/>
                </a:solidFill>
                <a:latin typeface="KazimirText"/>
                <a:ea typeface="Times New Roman"/>
                <a:cs typeface="Times New Roman"/>
              </a:rPr>
              <a:t>насосным станциям, называемым кустовыми насосными станциями (КНС), подключается до нескольких десятков нагнетательных скважин. Наибольшее развитие получили кустовые насосные станции блочного исполнения. Выделяются блочные кустовые насосные станции (БКНС) на базе центробежных насосов </a:t>
            </a:r>
            <a:r>
              <a:rPr lang="ru-RU" sz="8000" dirty="0" smtClean="0">
                <a:solidFill>
                  <a:srgbClr val="000C24"/>
                </a:solidFill>
                <a:latin typeface="KazimirText"/>
                <a:ea typeface="Times New Roman"/>
                <a:cs typeface="Times New Roman"/>
              </a:rPr>
              <a:t>ЦНС-180 </a:t>
            </a:r>
            <a:r>
              <a:rPr lang="ru-RU" sz="8000" dirty="0">
                <a:solidFill>
                  <a:srgbClr val="000C24"/>
                </a:solidFill>
                <a:latin typeface="KazimirText"/>
                <a:ea typeface="Times New Roman"/>
                <a:cs typeface="Times New Roman"/>
              </a:rPr>
              <a:t>и </a:t>
            </a:r>
            <a:r>
              <a:rPr lang="ru-RU" sz="8000" dirty="0" smtClean="0">
                <a:solidFill>
                  <a:srgbClr val="000C24"/>
                </a:solidFill>
                <a:latin typeface="KazimirText"/>
                <a:ea typeface="Times New Roman"/>
                <a:cs typeface="Times New Roman"/>
              </a:rPr>
              <a:t>ЦНС-500.</a:t>
            </a:r>
            <a:endParaRPr lang="ru-RU" sz="8000" dirty="0">
              <a:ea typeface="Calibri"/>
              <a:cs typeface="Times New Roman"/>
            </a:endParaRPr>
          </a:p>
        </p:txBody>
      </p:sp>
      <p:sp>
        <p:nvSpPr>
          <p:cNvPr id="4" name="Дата 3"/>
          <p:cNvSpPr>
            <a:spLocks noGrp="1"/>
          </p:cNvSpPr>
          <p:nvPr>
            <p:ph type="dt" sz="half" idx="10"/>
          </p:nvPr>
        </p:nvSpPr>
        <p:spPr>
          <a:xfrm>
            <a:off x="704466" y="0"/>
            <a:ext cx="98721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15</a:t>
            </a:fld>
            <a:endParaRPr lang="ru-RU" sz="2400" b="1" dirty="0"/>
          </a:p>
        </p:txBody>
      </p:sp>
      <p:sp>
        <p:nvSpPr>
          <p:cNvPr id="9" name="Прямоугольник 8"/>
          <p:cNvSpPr/>
          <p:nvPr/>
        </p:nvSpPr>
        <p:spPr>
          <a:xfrm>
            <a:off x="262212" y="2708920"/>
            <a:ext cx="8416552" cy="2308324"/>
          </a:xfrm>
          <a:prstGeom prst="rect">
            <a:avLst/>
          </a:prstGeom>
        </p:spPr>
        <p:txBody>
          <a:bodyPr wrap="square">
            <a:spAutoFit/>
          </a:bodyPr>
          <a:lstStyle/>
          <a:p>
            <a:pPr indent="901700" algn="just"/>
            <a:r>
              <a:rPr lang="ru-RU" dirty="0" smtClean="0"/>
              <a:t>Насосный </a:t>
            </a:r>
            <a:r>
              <a:rPr lang="ru-RU" dirty="0"/>
              <a:t>блок включает в себя в качестве основных элементов центробежные многоступенчатые секционные насосы типа ЦНС-180 или ЦНС-500, основные показатели которых, в зависимости от числа </a:t>
            </a:r>
            <a:r>
              <a:rPr lang="ru-RU" dirty="0" smtClean="0"/>
              <a:t>ступеней. Насосный </a:t>
            </a:r>
            <a:r>
              <a:rPr lang="ru-RU" dirty="0"/>
              <a:t>блок включает электропривод насоса (синхронного типа серии СТД со статическим возбуждением или асинхронного типа серии АРМ), масляную установку для насосного агрегата, осевой вентилятор с электроприводом, пост местного управления с кнопкой аварийного останова, стенд приборов, запорно-регулирующую арматуру насосного агрегата, технологические трубопроводы.</a:t>
            </a:r>
          </a:p>
        </p:txBody>
      </p:sp>
      <p:sp>
        <p:nvSpPr>
          <p:cNvPr id="10" name="Прямоугольник 9"/>
          <p:cNvSpPr/>
          <p:nvPr/>
        </p:nvSpPr>
        <p:spPr>
          <a:xfrm>
            <a:off x="1249698" y="2060848"/>
            <a:ext cx="6682060"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lvl="0"/>
            <a:r>
              <a:rPr lang="ru-RU" dirty="0">
                <a:solidFill>
                  <a:prstClr val="black"/>
                </a:solidFill>
              </a:rPr>
              <a:t>Описание конструкции и принцип действия БКНС</a:t>
            </a:r>
          </a:p>
        </p:txBody>
      </p:sp>
    </p:spTree>
    <p:extLst>
      <p:ext uri="{BB962C8B-B14F-4D97-AF65-F5344CB8AC3E}">
        <p14:creationId xmlns:p14="http://schemas.microsoft.com/office/powerpoint/2010/main" val="14585726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3" name="Объект 2"/>
          <p:cNvSpPr>
            <a:spLocks noGrp="1"/>
          </p:cNvSpPr>
          <p:nvPr>
            <p:ph idx="1"/>
          </p:nvPr>
        </p:nvSpPr>
        <p:spPr>
          <a:xfrm>
            <a:off x="585244" y="0"/>
            <a:ext cx="8542608" cy="836712"/>
          </a:xfrm>
        </p:spPr>
        <p:txBody>
          <a:bodyPr>
            <a:normAutofit fontScale="92500" lnSpcReduction="20000"/>
          </a:bodyPr>
          <a:lstStyle/>
          <a:p>
            <a:pPr marL="0" indent="1524000" algn="just">
              <a:lnSpc>
                <a:spcPct val="115000"/>
              </a:lnSpc>
              <a:spcAft>
                <a:spcPts val="480"/>
              </a:spcAft>
              <a:buNone/>
            </a:pPr>
            <a:r>
              <a:rPr lang="ru-RU" sz="5100" dirty="0">
                <a:solidFill>
                  <a:srgbClr val="000C24"/>
                </a:solidFill>
                <a:latin typeface="KazimirText"/>
                <a:ea typeface="Times New Roman"/>
                <a:cs typeface="Times New Roman"/>
              </a:rPr>
              <a:t>насосные блоки</a:t>
            </a:r>
          </a:p>
        </p:txBody>
      </p:sp>
      <p:sp>
        <p:nvSpPr>
          <p:cNvPr id="4" name="Дата 3"/>
          <p:cNvSpPr>
            <a:spLocks noGrp="1"/>
          </p:cNvSpPr>
          <p:nvPr>
            <p:ph type="dt" sz="half" idx="10"/>
          </p:nvPr>
        </p:nvSpPr>
        <p:spPr>
          <a:xfrm>
            <a:off x="704466" y="0"/>
            <a:ext cx="98721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16</a:t>
            </a:fld>
            <a:endParaRPr lang="ru-RU" sz="2400" b="1"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3713541"/>
            <a:ext cx="5436096" cy="305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29" y="826218"/>
            <a:ext cx="5749583" cy="346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1302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683568" y="3535"/>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17</a:t>
            </a:fld>
            <a:endParaRPr lang="ru-RU" sz="2400" b="1" dirty="0"/>
          </a:p>
        </p:txBody>
      </p:sp>
      <p:sp>
        <p:nvSpPr>
          <p:cNvPr id="7" name="Заголовок 1"/>
          <p:cNvSpPr txBox="1">
            <a:spLocks/>
          </p:cNvSpPr>
          <p:nvPr/>
        </p:nvSpPr>
        <p:spPr>
          <a:xfrm>
            <a:off x="1907704" y="106264"/>
            <a:ext cx="7085856" cy="504056"/>
          </a:xfrm>
          <a:prstGeom prst="rect">
            <a:avLst/>
          </a:prstGeom>
        </p:spPr>
        <p:style>
          <a:lnRef idx="1">
            <a:schemeClr val="dk1"/>
          </a:lnRef>
          <a:fillRef idx="2">
            <a:schemeClr val="dk1"/>
          </a:fillRef>
          <a:effectRef idx="1">
            <a:schemeClr val="dk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t>Основные технические данные БКНС</a:t>
            </a:r>
            <a:endParaRPr lang="ru-RU" sz="2800" dirty="0"/>
          </a:p>
        </p:txBody>
      </p:sp>
      <p:pic>
        <p:nvPicPr>
          <p:cNvPr id="7172" name="Picture 4"/>
          <p:cNvPicPr>
            <a:picLocks noGrp="1" noChangeAspect="1" noChangeArrowheads="1"/>
          </p:cNvPicPr>
          <p:nvPr>
            <p:ph idx="1"/>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97423" y="610320"/>
            <a:ext cx="7246577" cy="6150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1446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6A0BB20-3C6C-429B-87F2-7B862B2F2151}" type="datetime1">
              <a:rPr lang="ru-RU" smtClean="0"/>
              <a:t>07.11.2022</a:t>
            </a:fld>
            <a:endParaRPr lang="ru-RU"/>
          </a:p>
        </p:txBody>
      </p:sp>
      <p:sp>
        <p:nvSpPr>
          <p:cNvPr id="3" name="Нижний колонтитул 2"/>
          <p:cNvSpPr>
            <a:spLocks noGrp="1"/>
          </p:cNvSpPr>
          <p:nvPr>
            <p:ph type="ftr" sz="quarter" idx="11"/>
          </p:nvPr>
        </p:nvSpPr>
        <p:spPr>
          <a:xfrm>
            <a:off x="274762" y="31328"/>
            <a:ext cx="2895600" cy="365125"/>
          </a:xfrm>
        </p:spPr>
        <p:txBody>
          <a:bodyPr/>
          <a:lstStyle/>
          <a:p>
            <a:r>
              <a:rPr lang="ru-RU" dirty="0" smtClean="0"/>
              <a:t>ОДН ППД</a:t>
            </a:r>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18</a:t>
            </a:fld>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8" y="352425"/>
            <a:ext cx="8543925" cy="615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78075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611560"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19</a:t>
            </a:fld>
            <a:endParaRPr lang="ru-RU" sz="2400" b="1" dirty="0"/>
          </a:p>
        </p:txBody>
      </p:sp>
      <p:sp>
        <p:nvSpPr>
          <p:cNvPr id="7" name="Заголовок 1"/>
          <p:cNvSpPr txBox="1">
            <a:spLocks/>
          </p:cNvSpPr>
          <p:nvPr/>
        </p:nvSpPr>
        <p:spPr>
          <a:xfrm>
            <a:off x="1763688" y="116632"/>
            <a:ext cx="694184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t>Типовая технологическая схема БКНС</a:t>
            </a:r>
            <a:endParaRPr lang="ru-RU" sz="28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8744" y="764704"/>
            <a:ext cx="8496944" cy="5973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8122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27732"/>
            <a:ext cx="7509520" cy="1008112"/>
          </a:xfrm>
        </p:spPr>
        <p:txBody>
          <a:bodyPr>
            <a:noAutofit/>
          </a:bodyPr>
          <a:lstStyle/>
          <a:p>
            <a:r>
              <a:rPr lang="ru-RU" sz="2800" b="1" dirty="0"/>
              <a:t>Оборудование для поддержания пластового давления. </a:t>
            </a:r>
          </a:p>
        </p:txBody>
      </p:sp>
      <p:sp>
        <p:nvSpPr>
          <p:cNvPr id="4" name="Дата 3"/>
          <p:cNvSpPr>
            <a:spLocks noGrp="1"/>
          </p:cNvSpPr>
          <p:nvPr>
            <p:ph type="dt" sz="half" idx="10"/>
          </p:nvPr>
        </p:nvSpPr>
        <p:spPr>
          <a:xfrm>
            <a:off x="467544" y="0"/>
            <a:ext cx="1090464" cy="365125"/>
          </a:xfrm>
        </p:spPr>
        <p:style>
          <a:lnRef idx="1">
            <a:schemeClr val="dk1"/>
          </a:lnRef>
          <a:fillRef idx="2">
            <a:schemeClr val="dk1"/>
          </a:fillRef>
          <a:effectRef idx="1">
            <a:schemeClr val="dk1"/>
          </a:effectRef>
          <a:fontRef idx="minor">
            <a:schemeClr val="dk1"/>
          </a:fontRef>
        </p:style>
        <p:txBody>
          <a:bodyPr/>
          <a:lstStyle/>
          <a:p>
            <a:fld id="{E54FFD03-D098-48F7-9310-29F3765E6DC5}"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755576"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442392"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2</a:t>
            </a:fld>
            <a:endParaRPr lang="ru-RU" sz="2400" b="1" dirty="0"/>
          </a:p>
        </p:txBody>
      </p:sp>
      <p:sp>
        <p:nvSpPr>
          <p:cNvPr id="7" name="Прямоугольник 6"/>
          <p:cNvSpPr/>
          <p:nvPr/>
        </p:nvSpPr>
        <p:spPr>
          <a:xfrm>
            <a:off x="179512" y="980728"/>
            <a:ext cx="4067944" cy="1323439"/>
          </a:xfrm>
          <a:prstGeom prst="rect">
            <a:avLst/>
          </a:prstGeom>
        </p:spPr>
        <p:txBody>
          <a:bodyPr wrap="square">
            <a:spAutoFit/>
          </a:bodyPr>
          <a:lstStyle/>
          <a:p>
            <a:pPr indent="444500" algn="just"/>
            <a:r>
              <a:rPr lang="ru-RU" sz="2000" b="1" dirty="0"/>
              <a:t>1. Оборудование водозабора и подготовки воды</a:t>
            </a:r>
          </a:p>
          <a:p>
            <a:pPr indent="444500" algn="just"/>
            <a:r>
              <a:rPr lang="ru-RU" sz="2000" b="1" dirty="0"/>
              <a:t>2. Оборудование для закачки воды в пласт</a:t>
            </a:r>
          </a:p>
        </p:txBody>
      </p:sp>
      <p:pic>
        <p:nvPicPr>
          <p:cNvPr id="1028"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615" y="2299727"/>
            <a:ext cx="4867619" cy="364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288" y="1268760"/>
            <a:ext cx="4009951"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0380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611560"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20</a:t>
            </a:fld>
            <a:endParaRPr lang="ru-RU" sz="2400" b="1" dirty="0"/>
          </a:p>
        </p:txBody>
      </p:sp>
      <p:sp>
        <p:nvSpPr>
          <p:cNvPr id="7" name="Заголовок 1"/>
          <p:cNvSpPr txBox="1">
            <a:spLocks/>
          </p:cNvSpPr>
          <p:nvPr/>
        </p:nvSpPr>
        <p:spPr>
          <a:xfrm>
            <a:off x="475928" y="116632"/>
            <a:ext cx="822960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t>Типовая технологическая схема БКНС</a:t>
            </a:r>
            <a:endParaRPr lang="ru-RU" sz="28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5" y="839292"/>
            <a:ext cx="5553677" cy="395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323528" y="4797152"/>
            <a:ext cx="8382000" cy="1815882"/>
          </a:xfrm>
          <a:prstGeom prst="rect">
            <a:avLst/>
          </a:prstGeom>
        </p:spPr>
        <p:txBody>
          <a:bodyPr wrap="square">
            <a:spAutoFit/>
          </a:bodyPr>
          <a:lstStyle/>
          <a:p>
            <a:pPr algn="just"/>
            <a:r>
              <a:rPr lang="ru-RU" sz="1600" b="1" dirty="0"/>
              <a:t>1, 2, 7 - шкафы соответственно трансформаторные, вводы кабеля и управления дренажными насосами; 3 - станция управления; 4 - распределительное устройство низковольтное; 5, 6 - щиты приборный и </a:t>
            </a:r>
            <a:r>
              <a:rPr lang="ru-RU" sz="1600" b="1" dirty="0" err="1"/>
              <a:t>общестанционный</a:t>
            </a:r>
            <a:r>
              <a:rPr lang="ru-RU" sz="1600" b="1" dirty="0"/>
              <a:t>; 8, 13, 23 - насосы 1СЦВ, ЦНСК и ЦНС180; 9, 11, 21 - клапаны соответственно: обратный, подъемный и обратный; 10, 19, 26, 28 - вентили соответственно: запорный, электро- магнитный, регулирующий, угловой; 12, 14, 16, 17, 20 - задвижки ЗКЛ и электроприводная; 15 - фильтр; 18 - маслоохладитель; 22 - бак масляный; 24 - муфта зубчатая; 25 - электродвигатель; 27 - диафрагма; </a:t>
            </a:r>
            <a:endParaRPr lang="ru-RU" sz="1600" b="1" dirty="0" smtClean="0"/>
          </a:p>
        </p:txBody>
      </p:sp>
      <p:sp>
        <p:nvSpPr>
          <p:cNvPr id="3" name="Прямоугольник 2"/>
          <p:cNvSpPr/>
          <p:nvPr/>
        </p:nvSpPr>
        <p:spPr>
          <a:xfrm>
            <a:off x="5580112" y="908720"/>
            <a:ext cx="3335784" cy="3139321"/>
          </a:xfrm>
          <a:prstGeom prst="rect">
            <a:avLst/>
          </a:prstGeom>
        </p:spPr>
        <p:txBody>
          <a:bodyPr wrap="square">
            <a:spAutoFit/>
          </a:bodyPr>
          <a:lstStyle/>
          <a:p>
            <a:r>
              <a:rPr lang="ru-RU" b="1" dirty="0"/>
              <a:t>I - насосные блоки; </a:t>
            </a:r>
            <a:endParaRPr lang="ru-RU" b="1" dirty="0" smtClean="0"/>
          </a:p>
          <a:p>
            <a:r>
              <a:rPr lang="ru-RU" b="1" dirty="0" smtClean="0"/>
              <a:t>II </a:t>
            </a:r>
            <a:r>
              <a:rPr lang="ru-RU" b="1" dirty="0"/>
              <a:t>- блок дренажных насосов; </a:t>
            </a:r>
            <a:endParaRPr lang="ru-RU" b="1" dirty="0" smtClean="0"/>
          </a:p>
          <a:p>
            <a:r>
              <a:rPr lang="ru-RU" b="1" dirty="0" smtClean="0"/>
              <a:t>III </a:t>
            </a:r>
            <a:r>
              <a:rPr lang="ru-RU" b="1" dirty="0"/>
              <a:t>- блок низковольтной аппаратуры и управления</a:t>
            </a:r>
            <a:r>
              <a:rPr lang="ru-RU" b="1" dirty="0" smtClean="0"/>
              <a:t>;</a:t>
            </a:r>
          </a:p>
          <a:p>
            <a:r>
              <a:rPr lang="ru-RU" b="1" dirty="0" smtClean="0"/>
              <a:t>IV </a:t>
            </a:r>
            <a:r>
              <a:rPr lang="ru-RU" b="1" dirty="0"/>
              <a:t>- блок напорных гребенок; </a:t>
            </a:r>
            <a:endParaRPr lang="ru-RU" b="1" dirty="0" smtClean="0"/>
          </a:p>
          <a:p>
            <a:r>
              <a:rPr lang="ru-RU" b="1" dirty="0" smtClean="0"/>
              <a:t>V </a:t>
            </a:r>
            <a:r>
              <a:rPr lang="ru-RU" b="1" dirty="0"/>
              <a:t>- распределительное устройство РУ-6(10) </a:t>
            </a:r>
            <a:r>
              <a:rPr lang="ru-RU" b="1" dirty="0" err="1"/>
              <a:t>кВ</a:t>
            </a:r>
            <a:r>
              <a:rPr lang="ru-RU" b="1" dirty="0"/>
              <a:t>; </a:t>
            </a:r>
            <a:endParaRPr lang="ru-RU" b="1" dirty="0" smtClean="0"/>
          </a:p>
          <a:p>
            <a:r>
              <a:rPr lang="ru-RU" b="1" dirty="0" smtClean="0"/>
              <a:t>VI </a:t>
            </a:r>
            <a:r>
              <a:rPr lang="ru-RU" b="1" dirty="0"/>
              <a:t>- трансформаторная комплектная подстанция КТПН 66-160/6КК; </a:t>
            </a:r>
            <a:endParaRPr lang="ru-RU" b="1" dirty="0" smtClean="0"/>
          </a:p>
          <a:p>
            <a:r>
              <a:rPr lang="ru-RU" b="1" dirty="0" smtClean="0"/>
              <a:t>VII </a:t>
            </a:r>
            <a:r>
              <a:rPr lang="ru-RU" b="1" dirty="0"/>
              <a:t>- резервуар сточных вод.</a:t>
            </a:r>
          </a:p>
        </p:txBody>
      </p:sp>
    </p:spTree>
    <p:extLst>
      <p:ext uri="{BB962C8B-B14F-4D97-AF65-F5344CB8AC3E}">
        <p14:creationId xmlns:p14="http://schemas.microsoft.com/office/powerpoint/2010/main" val="9776467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3" name="Объект 2"/>
          <p:cNvSpPr>
            <a:spLocks noGrp="1"/>
          </p:cNvSpPr>
          <p:nvPr>
            <p:ph idx="1"/>
          </p:nvPr>
        </p:nvSpPr>
        <p:spPr>
          <a:xfrm>
            <a:off x="4586784" y="759024"/>
            <a:ext cx="4377704" cy="4038128"/>
          </a:xfrm>
        </p:spPr>
        <p:txBody>
          <a:bodyPr>
            <a:normAutofit fontScale="62500" lnSpcReduction="20000"/>
          </a:bodyPr>
          <a:lstStyle/>
          <a:p>
            <a:pPr marL="0" indent="812800" algn="just">
              <a:buNone/>
            </a:pPr>
            <a:r>
              <a:rPr lang="ru-RU" i="1" dirty="0"/>
              <a:t>В состав БКНС входят насосные блоки двух видов: НБ-1 (крайний насосный блок) и НБ-2 -средний. Блок НБ-1 обязателен независимо от числа насосных агрегатов в составе БКНС. Различие этих блоков - в исполнении их укрытия.</a:t>
            </a:r>
          </a:p>
          <a:p>
            <a:pPr marL="0" indent="812800" algn="just">
              <a:buNone/>
            </a:pPr>
            <a:r>
              <a:rPr lang="ru-RU" i="1" dirty="0"/>
              <a:t>Приемная линия насосного агрегата оборудуется сетчатым фильтром и ручной задвижкой типа ЗКЛ2, нагнетательная линия - обратным клапаном и электроприводной задвижкой типа В-403.</a:t>
            </a:r>
          </a:p>
          <a:p>
            <a:pPr algn="just"/>
            <a:endParaRPr lang="ru-RU" dirty="0"/>
          </a:p>
        </p:txBody>
      </p:sp>
      <p:sp>
        <p:nvSpPr>
          <p:cNvPr id="4" name="Дата 3"/>
          <p:cNvSpPr>
            <a:spLocks noGrp="1"/>
          </p:cNvSpPr>
          <p:nvPr>
            <p:ph type="dt" sz="half" idx="10"/>
          </p:nvPr>
        </p:nvSpPr>
        <p:spPr>
          <a:xfrm>
            <a:off x="611560"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21</a:t>
            </a:fld>
            <a:endParaRPr lang="ru-RU" sz="2400" b="1" dirty="0"/>
          </a:p>
        </p:txBody>
      </p:sp>
      <p:sp>
        <p:nvSpPr>
          <p:cNvPr id="7" name="Заголовок 1"/>
          <p:cNvSpPr txBox="1">
            <a:spLocks/>
          </p:cNvSpPr>
          <p:nvPr/>
        </p:nvSpPr>
        <p:spPr>
          <a:xfrm>
            <a:off x="2051720" y="116632"/>
            <a:ext cx="6653808" cy="50405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t>Типовая технологическая схема БКНС</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4499992" cy="320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305644" y="4653136"/>
            <a:ext cx="8514828" cy="1754326"/>
          </a:xfrm>
          <a:prstGeom prst="rect">
            <a:avLst/>
          </a:prstGeom>
        </p:spPr>
        <p:txBody>
          <a:bodyPr wrap="square">
            <a:spAutoFit/>
          </a:bodyPr>
          <a:lstStyle/>
          <a:p>
            <a:pPr indent="533400" algn="just"/>
            <a:r>
              <a:rPr lang="ru-RU" b="1" dirty="0"/>
              <a:t>Блок напорной гребенки (БГ), предназначенный для учета и распределения поступающей от насоса ТЖ по напорным трубопроводам, размещают в отдельном цельнометаллическом боксе на расстоянии не менее чем 10 м от остальных блоков. Включает в себя распределительный коллектор, коллектор обратной промывки, пункт управления, расходомер с сужающим устройством, запорный вентиль, вентилятор, площадку для обслуживания, электропечь.</a:t>
            </a:r>
          </a:p>
        </p:txBody>
      </p:sp>
    </p:spTree>
    <p:extLst>
      <p:ext uri="{BB962C8B-B14F-4D97-AF65-F5344CB8AC3E}">
        <p14:creationId xmlns:p14="http://schemas.microsoft.com/office/powerpoint/2010/main" val="32071388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3" name="Объект 2"/>
          <p:cNvSpPr>
            <a:spLocks noGrp="1"/>
          </p:cNvSpPr>
          <p:nvPr>
            <p:ph idx="1"/>
          </p:nvPr>
        </p:nvSpPr>
        <p:spPr>
          <a:xfrm>
            <a:off x="4139952" y="759023"/>
            <a:ext cx="4824536" cy="2886001"/>
          </a:xfrm>
        </p:spPr>
        <p:txBody>
          <a:bodyPr>
            <a:normAutofit fontScale="70000" lnSpcReduction="20000"/>
          </a:bodyPr>
          <a:lstStyle/>
          <a:p>
            <a:pPr marL="0" indent="812800" algn="just">
              <a:buNone/>
            </a:pPr>
            <a:r>
              <a:rPr lang="ru-RU" i="1" dirty="0"/>
              <a:t>Для сброса воды из водоводов при ремонте БГ имеется специальный коллектор. </a:t>
            </a:r>
            <a:endParaRPr lang="ru-RU" i="1" dirty="0" smtClean="0"/>
          </a:p>
          <a:p>
            <a:pPr marL="0" indent="812800" algn="just">
              <a:buNone/>
            </a:pPr>
            <a:r>
              <a:rPr lang="ru-RU" i="1" dirty="0" smtClean="0"/>
              <a:t>Насосные </a:t>
            </a:r>
            <a:r>
              <a:rPr lang="ru-RU" i="1" dirty="0"/>
              <a:t>агрегаты с насосами ЦНС 180-1900 и ЦНС 180-1422 снабжены индивидуальными маслосистемами, обеспечивающими принудительную подачу масла для смазки и охлаждения подшипников насоса и электродвигателя.</a:t>
            </a:r>
            <a:endParaRPr lang="ru-RU" dirty="0"/>
          </a:p>
        </p:txBody>
      </p:sp>
      <p:sp>
        <p:nvSpPr>
          <p:cNvPr id="4" name="Дата 3"/>
          <p:cNvSpPr>
            <a:spLocks noGrp="1"/>
          </p:cNvSpPr>
          <p:nvPr>
            <p:ph type="dt" sz="half" idx="10"/>
          </p:nvPr>
        </p:nvSpPr>
        <p:spPr>
          <a:xfrm>
            <a:off x="611560"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22</a:t>
            </a:fld>
            <a:endParaRPr lang="ru-RU" sz="2400" b="1" dirty="0"/>
          </a:p>
        </p:txBody>
      </p:sp>
      <p:sp>
        <p:nvSpPr>
          <p:cNvPr id="7" name="Заголовок 1"/>
          <p:cNvSpPr txBox="1">
            <a:spLocks/>
          </p:cNvSpPr>
          <p:nvPr/>
        </p:nvSpPr>
        <p:spPr>
          <a:xfrm>
            <a:off x="2051720" y="116632"/>
            <a:ext cx="6653808" cy="50405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t>Типовая технологическая схема БКНС</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9" y="1099468"/>
            <a:ext cx="4091343" cy="2913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23492" y="4272677"/>
            <a:ext cx="8514828" cy="2031325"/>
          </a:xfrm>
          <a:prstGeom prst="rect">
            <a:avLst/>
          </a:prstGeom>
        </p:spPr>
        <p:txBody>
          <a:bodyPr wrap="square">
            <a:spAutoFit/>
          </a:bodyPr>
          <a:lstStyle/>
          <a:p>
            <a:pPr indent="533400" algn="just"/>
            <a:r>
              <a:rPr lang="ru-RU" b="1" dirty="0"/>
              <a:t>Система водяного охлаждения предусматривает:</a:t>
            </a:r>
          </a:p>
          <a:p>
            <a:pPr indent="533400" algn="just"/>
            <a:r>
              <a:rPr lang="ru-RU" b="1" dirty="0"/>
              <a:t>- охлаждение масла при принудительной смазке подшипников насосного агрегата НБ;</a:t>
            </a:r>
          </a:p>
          <a:p>
            <a:pPr indent="533400" algn="just"/>
            <a:r>
              <a:rPr lang="ru-RU" b="1" dirty="0"/>
              <a:t>- охлаждение подшипников НА с насосом ЦНС- 1050;</a:t>
            </a:r>
          </a:p>
          <a:p>
            <a:pPr indent="533400" algn="just"/>
            <a:r>
              <a:rPr lang="ru-RU" b="1" dirty="0"/>
              <a:t>- подачу воды для охлаждения и запирания сальников концевых уплотнений насосов ЦНС-180 в случае падения давления во всасывающем патрубке насоса до 0,1 МПа, а также охлаждение электродвигателей с ЗЦВ</a:t>
            </a:r>
            <a:r>
              <a:rPr lang="ru-RU" b="1" dirty="0" smtClean="0"/>
              <a:t>.</a:t>
            </a:r>
            <a:endParaRPr lang="ru-RU" b="1" dirty="0"/>
          </a:p>
        </p:txBody>
      </p:sp>
    </p:spTree>
    <p:extLst>
      <p:ext uri="{BB962C8B-B14F-4D97-AF65-F5344CB8AC3E}">
        <p14:creationId xmlns:p14="http://schemas.microsoft.com/office/powerpoint/2010/main" val="35687122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3" name="Объект 2"/>
          <p:cNvSpPr>
            <a:spLocks noGrp="1"/>
          </p:cNvSpPr>
          <p:nvPr>
            <p:ph idx="1"/>
          </p:nvPr>
        </p:nvSpPr>
        <p:spPr>
          <a:xfrm>
            <a:off x="2987824" y="759023"/>
            <a:ext cx="5976664" cy="2669977"/>
          </a:xfrm>
        </p:spPr>
        <p:txBody>
          <a:bodyPr>
            <a:normAutofit fontScale="55000" lnSpcReduction="20000"/>
          </a:bodyPr>
          <a:lstStyle/>
          <a:p>
            <a:pPr marL="0" indent="812800" algn="just">
              <a:buNone/>
            </a:pPr>
            <a:r>
              <a:rPr lang="ru-RU" i="1" dirty="0"/>
              <a:t>Из резервуара сточная вода периодически перекачивается основными насосами БД ЦНСК-60/254 на вход насосов ЦНС-180. </a:t>
            </a:r>
            <a:endParaRPr lang="ru-RU" i="1" dirty="0" smtClean="0"/>
          </a:p>
          <a:p>
            <a:pPr marL="0" indent="812800" algn="just">
              <a:buNone/>
            </a:pPr>
            <a:r>
              <a:rPr lang="ru-RU" i="1" dirty="0" smtClean="0"/>
              <a:t>В </a:t>
            </a:r>
            <a:r>
              <a:rPr lang="ru-RU" i="1" dirty="0"/>
              <a:t>БА установлена аппаратура, обеспечивающая пуск, контроль основных параметров и эксплуатацию станции, аппаратуры распределения электроэнергии, щитов управления двигателями, отопления и дренажных насосов. Измерение, запись давления и расхода воды. поступающей в нагнетательные скважины производится </a:t>
            </a:r>
            <a:r>
              <a:rPr lang="ru-RU" i="1" dirty="0" err="1"/>
              <a:t>расходомерными</a:t>
            </a:r>
            <a:r>
              <a:rPr lang="ru-RU" i="1" dirty="0"/>
              <a:t> устройствами, расположенными на каждом водоводе БГ.</a:t>
            </a:r>
            <a:endParaRPr lang="ru-RU" dirty="0"/>
          </a:p>
        </p:txBody>
      </p:sp>
      <p:sp>
        <p:nvSpPr>
          <p:cNvPr id="4" name="Дата 3"/>
          <p:cNvSpPr>
            <a:spLocks noGrp="1"/>
          </p:cNvSpPr>
          <p:nvPr>
            <p:ph type="dt" sz="half" idx="10"/>
          </p:nvPr>
        </p:nvSpPr>
        <p:spPr>
          <a:xfrm>
            <a:off x="611560"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23</a:t>
            </a:fld>
            <a:endParaRPr lang="ru-RU" sz="2400" b="1" dirty="0"/>
          </a:p>
        </p:txBody>
      </p:sp>
      <p:sp>
        <p:nvSpPr>
          <p:cNvPr id="7" name="Заголовок 1"/>
          <p:cNvSpPr txBox="1">
            <a:spLocks/>
          </p:cNvSpPr>
          <p:nvPr/>
        </p:nvSpPr>
        <p:spPr>
          <a:xfrm>
            <a:off x="2051720" y="116632"/>
            <a:ext cx="6653808" cy="504056"/>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t>Типовая технологическая схема БКНС</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9" y="1099469"/>
            <a:ext cx="2939215" cy="209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3089" y="3216737"/>
            <a:ext cx="9144000" cy="3693319"/>
          </a:xfrm>
          <a:prstGeom prst="rect">
            <a:avLst/>
          </a:prstGeom>
        </p:spPr>
        <p:txBody>
          <a:bodyPr wrap="square">
            <a:spAutoFit/>
          </a:bodyPr>
          <a:lstStyle/>
          <a:p>
            <a:pPr indent="266700" algn="just"/>
            <a:r>
              <a:rPr lang="ru-RU" b="1" dirty="0"/>
              <a:t>В НБ установлены:</a:t>
            </a:r>
          </a:p>
          <a:p>
            <a:pPr indent="266700" algn="just"/>
            <a:r>
              <a:rPr lang="ru-RU" b="1" dirty="0"/>
              <a:t>- насосный агрегат НА, состоящий из насоса типа ЦНС-180 и электродвигателя;</a:t>
            </a:r>
          </a:p>
          <a:p>
            <a:pPr indent="266700" algn="just"/>
            <a:r>
              <a:rPr lang="ru-RU" b="1" dirty="0"/>
              <a:t>- </a:t>
            </a:r>
            <a:r>
              <a:rPr lang="ru-RU" b="1" dirty="0" err="1"/>
              <a:t>маслоустановка</a:t>
            </a:r>
            <a:r>
              <a:rPr lang="ru-RU" b="1" dirty="0"/>
              <a:t> и трубопроводы системы смазки с арматурой;</a:t>
            </a:r>
          </a:p>
          <a:p>
            <a:pPr indent="266700" algn="just"/>
            <a:r>
              <a:rPr lang="ru-RU" b="1" dirty="0"/>
              <a:t>- трубопроводы и арматура технологической воды;</a:t>
            </a:r>
          </a:p>
          <a:p>
            <a:pPr indent="266700" algn="just"/>
            <a:r>
              <a:rPr lang="ru-RU" b="1" dirty="0"/>
              <a:t>- трубопроводы и арматура системы охлаждения;</a:t>
            </a:r>
          </a:p>
          <a:p>
            <a:pPr indent="266700" algn="just"/>
            <a:r>
              <a:rPr lang="ru-RU" b="1" dirty="0"/>
              <a:t>- трубопроводы подпора и охлаждения сальников насоса;</a:t>
            </a:r>
          </a:p>
          <a:p>
            <a:pPr indent="266700" algn="just"/>
            <a:r>
              <a:rPr lang="ru-RU" b="1" dirty="0"/>
              <a:t>- дренажные трубопроводы;</a:t>
            </a:r>
          </a:p>
          <a:p>
            <a:pPr indent="266700" algn="just"/>
            <a:r>
              <a:rPr lang="ru-RU" b="1" dirty="0"/>
              <a:t>- кнопочный пост управления </a:t>
            </a:r>
            <a:r>
              <a:rPr lang="ru-RU" b="1" dirty="0" err="1"/>
              <a:t>маслоустановкой</a:t>
            </a:r>
            <a:r>
              <a:rPr lang="ru-RU" b="1" dirty="0"/>
              <a:t>,</a:t>
            </a:r>
          </a:p>
          <a:p>
            <a:pPr indent="266700" algn="just"/>
            <a:r>
              <a:rPr lang="ru-RU" b="1" dirty="0"/>
              <a:t>- кнопочный пост управления электроприводной задвижкой;</a:t>
            </a:r>
          </a:p>
          <a:p>
            <a:pPr indent="266700" algn="just"/>
            <a:r>
              <a:rPr lang="ru-RU" b="1" dirty="0"/>
              <a:t>- короба и трубы электропроводки,</a:t>
            </a:r>
          </a:p>
          <a:p>
            <a:pPr indent="266700" algn="just"/>
            <a:r>
              <a:rPr lang="ru-RU" b="1" dirty="0"/>
              <a:t>- аварийная кнопка;</a:t>
            </a:r>
          </a:p>
          <a:p>
            <a:pPr indent="266700" algn="just"/>
            <a:r>
              <a:rPr lang="ru-RU" b="1" dirty="0"/>
              <a:t>- манометровая колонка;</a:t>
            </a:r>
          </a:p>
          <a:p>
            <a:pPr indent="266700" algn="just"/>
            <a:r>
              <a:rPr lang="ru-RU" b="1" dirty="0"/>
              <a:t>- кнопочный пост управления вентиляцией.</a:t>
            </a:r>
          </a:p>
        </p:txBody>
      </p:sp>
    </p:spTree>
    <p:extLst>
      <p:ext uri="{BB962C8B-B14F-4D97-AF65-F5344CB8AC3E}">
        <p14:creationId xmlns:p14="http://schemas.microsoft.com/office/powerpoint/2010/main" val="2638265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611560"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24</a:t>
            </a:fld>
            <a:endParaRPr lang="ru-RU" sz="2400" b="1" dirty="0"/>
          </a:p>
        </p:txBody>
      </p:sp>
      <p:sp>
        <p:nvSpPr>
          <p:cNvPr id="7" name="Заголовок 1"/>
          <p:cNvSpPr txBox="1">
            <a:spLocks/>
          </p:cNvSpPr>
          <p:nvPr/>
        </p:nvSpPr>
        <p:spPr>
          <a:xfrm>
            <a:off x="475928" y="116632"/>
            <a:ext cx="822960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t>ЦНС-180</a:t>
            </a:r>
            <a:endParaRPr lang="ru-RU" sz="28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980728"/>
            <a:ext cx="6768752" cy="5454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73292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078162D3-EDF9-419E-89FF-A454E0115988}" type="datetime1">
              <a:rPr lang="ru-RU" smtClean="0"/>
              <a:t>07.11.2022</a:t>
            </a:fld>
            <a:endParaRPr lang="ru-RU"/>
          </a:p>
        </p:txBody>
      </p:sp>
      <p:sp>
        <p:nvSpPr>
          <p:cNvPr id="5" name="Нижний колонтитул 4"/>
          <p:cNvSpPr>
            <a:spLocks noGrp="1"/>
          </p:cNvSpPr>
          <p:nvPr>
            <p:ph type="ftr" sz="quarter" idx="11"/>
          </p:nvPr>
        </p:nvSpPr>
        <p:spPr/>
        <p:txBody>
          <a:bodyPr/>
          <a:lstStyle/>
          <a:p>
            <a:r>
              <a:rPr lang="ru-RU" dirty="0" smtClean="0"/>
              <a:t>ТОНГО ППД</a:t>
            </a:r>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25</a:t>
            </a:fld>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8639606"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31985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611560"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26</a:t>
            </a:fld>
            <a:endParaRPr lang="ru-RU" sz="2400" b="1" dirty="0"/>
          </a:p>
        </p:txBody>
      </p:sp>
      <p:sp>
        <p:nvSpPr>
          <p:cNvPr id="7" name="Заголовок 1"/>
          <p:cNvSpPr txBox="1">
            <a:spLocks/>
          </p:cNvSpPr>
          <p:nvPr/>
        </p:nvSpPr>
        <p:spPr>
          <a:xfrm>
            <a:off x="475928" y="116632"/>
            <a:ext cx="822960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t>ЦНС-180</a:t>
            </a:r>
            <a:endParaRPr lang="ru-RU" sz="2800" dirty="0"/>
          </a:p>
        </p:txBody>
      </p:sp>
      <p:pic>
        <p:nvPicPr>
          <p:cNvPr id="1126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28440" y="585494"/>
            <a:ext cx="8028384" cy="62725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7242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611560"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27</a:t>
            </a:fld>
            <a:endParaRPr lang="ru-RU" sz="2400" b="1" dirty="0"/>
          </a:p>
        </p:txBody>
      </p:sp>
      <p:sp>
        <p:nvSpPr>
          <p:cNvPr id="7" name="Заголовок 1"/>
          <p:cNvSpPr txBox="1">
            <a:spLocks/>
          </p:cNvSpPr>
          <p:nvPr/>
        </p:nvSpPr>
        <p:spPr>
          <a:xfrm>
            <a:off x="827584" y="764704"/>
            <a:ext cx="2583904"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t>ЦНС-180</a:t>
            </a:r>
            <a:endParaRPr lang="ru-RU" sz="2800"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2335068"/>
            <a:ext cx="664344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2630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23728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611560"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28</a:t>
            </a:fld>
            <a:endParaRPr lang="ru-RU" sz="2400" b="1" dirty="0"/>
          </a:p>
        </p:txBody>
      </p:sp>
      <p:sp>
        <p:nvSpPr>
          <p:cNvPr id="7" name="Заголовок 1"/>
          <p:cNvSpPr txBox="1">
            <a:spLocks/>
          </p:cNvSpPr>
          <p:nvPr/>
        </p:nvSpPr>
        <p:spPr>
          <a:xfrm>
            <a:off x="475928" y="116632"/>
            <a:ext cx="822960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t>ЦНС-180</a:t>
            </a:r>
            <a:endParaRPr lang="ru-RU" sz="28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37184" y="476672"/>
            <a:ext cx="7668344" cy="631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08464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611560"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29</a:t>
            </a:fld>
            <a:endParaRPr lang="ru-RU" sz="2400" b="1" dirty="0"/>
          </a:p>
        </p:txBody>
      </p:sp>
      <p:sp>
        <p:nvSpPr>
          <p:cNvPr id="7" name="Заголовок 1"/>
          <p:cNvSpPr txBox="1">
            <a:spLocks/>
          </p:cNvSpPr>
          <p:nvPr/>
        </p:nvSpPr>
        <p:spPr>
          <a:xfrm>
            <a:off x="475928" y="116632"/>
            <a:ext cx="822960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t>ЦНС-180</a:t>
            </a:r>
            <a:endParaRPr lang="ru-RU" sz="2800"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3963660"/>
            <a:ext cx="3810330" cy="2865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0728" y="3645024"/>
            <a:ext cx="3865510" cy="254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76672"/>
            <a:ext cx="70358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414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75656" y="27732"/>
            <a:ext cx="7509520" cy="1008112"/>
          </a:xfrm>
        </p:spPr>
        <p:txBody>
          <a:bodyPr>
            <a:noAutofit/>
          </a:bodyPr>
          <a:lstStyle/>
          <a:p>
            <a:r>
              <a:rPr lang="ru-RU" sz="2800" b="1" dirty="0"/>
              <a:t>Оборудование для поддержания пластового давления. </a:t>
            </a:r>
          </a:p>
        </p:txBody>
      </p:sp>
      <p:sp>
        <p:nvSpPr>
          <p:cNvPr id="4" name="Дата 3"/>
          <p:cNvSpPr>
            <a:spLocks noGrp="1"/>
          </p:cNvSpPr>
          <p:nvPr>
            <p:ph type="dt" sz="half" idx="10"/>
          </p:nvPr>
        </p:nvSpPr>
        <p:spPr>
          <a:xfrm>
            <a:off x="467544" y="0"/>
            <a:ext cx="1090464" cy="365125"/>
          </a:xfrm>
        </p:spPr>
        <p:style>
          <a:lnRef idx="1">
            <a:schemeClr val="dk1"/>
          </a:lnRef>
          <a:fillRef idx="2">
            <a:schemeClr val="dk1"/>
          </a:fillRef>
          <a:effectRef idx="1">
            <a:schemeClr val="dk1"/>
          </a:effectRef>
          <a:fontRef idx="minor">
            <a:schemeClr val="dk1"/>
          </a:fontRef>
        </p:style>
        <p:txBody>
          <a:bodyPr/>
          <a:lstStyle/>
          <a:p>
            <a:fld id="{E54FFD03-D098-48F7-9310-29F3765E6DC5}"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755576"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442392"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3</a:t>
            </a:fld>
            <a:endParaRPr lang="ru-RU" sz="2400" b="1" dirty="0"/>
          </a:p>
        </p:txBody>
      </p:sp>
      <p:sp>
        <p:nvSpPr>
          <p:cNvPr id="10" name="Прямоугольник 2"/>
          <p:cNvSpPr>
            <a:spLocks noChangeArrowheads="1"/>
          </p:cNvSpPr>
          <p:nvPr/>
        </p:nvSpPr>
        <p:spPr bwMode="auto">
          <a:xfrm>
            <a:off x="174625" y="980727"/>
            <a:ext cx="89693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395288"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just" eaLnBrk="1" hangingPunct="1">
              <a:spcBef>
                <a:spcPct val="0"/>
              </a:spcBef>
              <a:buClrTx/>
              <a:buSzTx/>
              <a:buFontTx/>
              <a:buNone/>
            </a:pPr>
            <a:r>
              <a:rPr lang="ru-RU" altLang="ru-RU" sz="1800" dirty="0">
                <a:latin typeface="Tahoma" pitchFamily="34" charset="0"/>
              </a:rPr>
              <a:t>Скважины оснащены устьевой арматурой по типу фонтанной, насосно-компрессорной колонной труб и часто </a:t>
            </a:r>
            <a:r>
              <a:rPr lang="ru-RU" altLang="ru-RU" sz="1800" dirty="0" err="1">
                <a:latin typeface="Tahoma" pitchFamily="34" charset="0"/>
              </a:rPr>
              <a:t>пакером</a:t>
            </a:r>
            <a:r>
              <a:rPr lang="ru-RU" altLang="ru-RU" sz="1800" dirty="0">
                <a:latin typeface="Tahoma" pitchFamily="34" charset="0"/>
              </a:rPr>
              <a:t>, предохраняющим основную часть обсадной колонны скважины от действия высокого давления закачиваемой воды.</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2204864"/>
            <a:ext cx="5721511" cy="425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54978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4" name="Дата 3"/>
          <p:cNvSpPr>
            <a:spLocks noGrp="1"/>
          </p:cNvSpPr>
          <p:nvPr>
            <p:ph type="dt" sz="half" idx="10"/>
          </p:nvPr>
        </p:nvSpPr>
        <p:spPr>
          <a:xfrm>
            <a:off x="611560"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683568"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30</a:t>
            </a:fld>
            <a:endParaRPr lang="ru-RU" sz="2400" b="1" dirty="0"/>
          </a:p>
        </p:txBody>
      </p:sp>
      <p:sp>
        <p:nvSpPr>
          <p:cNvPr id="7" name="Заголовок 1"/>
          <p:cNvSpPr txBox="1">
            <a:spLocks/>
          </p:cNvSpPr>
          <p:nvPr/>
        </p:nvSpPr>
        <p:spPr>
          <a:xfrm>
            <a:off x="475928" y="116632"/>
            <a:ext cx="8229600" cy="3600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t>ЦНС-180</a:t>
            </a:r>
            <a:endParaRPr lang="ru-RU" sz="2800" dirty="0"/>
          </a:p>
        </p:txBody>
      </p:sp>
      <p:pic>
        <p:nvPicPr>
          <p:cNvPr id="20482" name="Picture 2"/>
          <p:cNvPicPr>
            <a:picLocks noGrp="1" noChangeAspect="1" noChangeArrowheads="1"/>
          </p:cNvPicPr>
          <p:nvPr>
            <p:ph idx="1"/>
          </p:nvPr>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08484" y="980728"/>
            <a:ext cx="8964488" cy="5774257"/>
          </a:xfrm>
          <a:prstGeom prst="rect">
            <a:avLst/>
          </a:prstGeom>
          <a:noFill/>
          <a:ln w="38100">
            <a:solidFill>
              <a:srgbClr val="703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0839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sp>
        <p:nvSpPr>
          <p:cNvPr id="4" name="Дата 3"/>
          <p:cNvSpPr>
            <a:spLocks noGrp="1"/>
          </p:cNvSpPr>
          <p:nvPr>
            <p:ph type="dt" sz="half" idx="10"/>
          </p:nvPr>
        </p:nvSpPr>
        <p:spPr/>
        <p:txBody>
          <a:bodyPr/>
          <a:lstStyle/>
          <a:p>
            <a:fld id="{8F1C0637-2B72-4409-9B87-8CB1CE407D5A}" type="datetime1">
              <a:rPr lang="ru-RU" smtClean="0"/>
              <a:t>07.11.2022</a:t>
            </a:fld>
            <a:endParaRPr lang="ru-RU"/>
          </a:p>
        </p:txBody>
      </p:sp>
      <p:sp>
        <p:nvSpPr>
          <p:cNvPr id="5" name="Нижний колонтитул 4"/>
          <p:cNvSpPr>
            <a:spLocks noGrp="1"/>
          </p:cNvSpPr>
          <p:nvPr>
            <p:ph type="ftr" sz="quarter" idx="11"/>
          </p:nvPr>
        </p:nvSpPr>
        <p:spPr/>
        <p:txBody>
          <a:bodyPr/>
          <a:lstStyle/>
          <a:p>
            <a:r>
              <a:rPr lang="ru-RU" dirty="0" smtClean="0"/>
              <a:t>ТОНГО ППД</a:t>
            </a:r>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31</a:t>
            </a:fld>
            <a:endParaRPr lang="ru-RU"/>
          </a:p>
        </p:txBody>
      </p:sp>
    </p:spTree>
    <p:extLst>
      <p:ext uri="{BB962C8B-B14F-4D97-AF65-F5344CB8AC3E}">
        <p14:creationId xmlns:p14="http://schemas.microsoft.com/office/powerpoint/2010/main" val="6576672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16632"/>
            <a:ext cx="7509520" cy="1008112"/>
          </a:xfrm>
        </p:spPr>
        <p:txBody>
          <a:bodyPr>
            <a:noAutofit/>
          </a:bodyPr>
          <a:lstStyle/>
          <a:p>
            <a:r>
              <a:rPr lang="ru-RU" sz="2800" b="1" dirty="0"/>
              <a:t>Схема системы ППД для подготовки, транспортировки, закачки рабочего агента</a:t>
            </a:r>
            <a:r>
              <a:rPr lang="ru-RU" sz="2800" b="1" dirty="0" smtClean="0"/>
              <a:t>.</a:t>
            </a:r>
            <a:endParaRPr lang="ru-RU" sz="2800" dirty="0"/>
          </a:p>
        </p:txBody>
      </p:sp>
      <p:sp>
        <p:nvSpPr>
          <p:cNvPr id="4" name="Дата 3"/>
          <p:cNvSpPr>
            <a:spLocks noGrp="1"/>
          </p:cNvSpPr>
          <p:nvPr>
            <p:ph type="dt" sz="half" idx="10"/>
          </p:nvPr>
        </p:nvSpPr>
        <p:spPr>
          <a:xfrm>
            <a:off x="467544" y="0"/>
            <a:ext cx="1090464" cy="365125"/>
          </a:xfrm>
        </p:spPr>
        <p:style>
          <a:lnRef idx="1">
            <a:schemeClr val="dk1"/>
          </a:lnRef>
          <a:fillRef idx="2">
            <a:schemeClr val="dk1"/>
          </a:fillRef>
          <a:effectRef idx="1">
            <a:schemeClr val="dk1"/>
          </a:effectRef>
          <a:fontRef idx="minor">
            <a:schemeClr val="dk1"/>
          </a:fontRef>
        </p:style>
        <p:txBody>
          <a:bodyPr/>
          <a:lstStyle/>
          <a:p>
            <a:fld id="{E54FFD03-D098-48F7-9310-29F3765E6DC5}"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755576"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442392"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4</a:t>
            </a:fld>
            <a:endParaRPr lang="ru-RU" sz="24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052736"/>
            <a:ext cx="7848872" cy="3564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179512" y="4653136"/>
            <a:ext cx="8064896" cy="1938992"/>
          </a:xfrm>
          <a:prstGeom prst="rect">
            <a:avLst/>
          </a:prstGeom>
        </p:spPr>
        <p:txBody>
          <a:bodyPr wrap="square">
            <a:spAutoFit/>
          </a:bodyPr>
          <a:lstStyle/>
          <a:p>
            <a:pPr indent="444500" algn="just"/>
            <a:r>
              <a:rPr lang="ru-RU" sz="2000" b="1" dirty="0"/>
              <a:t>Принципиальная схема системы ППД</a:t>
            </a:r>
          </a:p>
          <a:p>
            <a:pPr indent="444500" algn="just"/>
            <a:r>
              <a:rPr lang="ru-RU" sz="2000" b="1" dirty="0"/>
              <a:t>Система ППД представляет собой комплекс технологического оборудования необходимый для подготовки, транспортировки, закачки рабочего агента в пласт нефтяного месторождения с целью поддержания пластового давления и достижения максимальных показателей отбора нефти из пласта.</a:t>
            </a:r>
          </a:p>
        </p:txBody>
      </p:sp>
    </p:spTree>
    <p:extLst>
      <p:ext uri="{BB962C8B-B14F-4D97-AF65-F5344CB8AC3E}">
        <p14:creationId xmlns:p14="http://schemas.microsoft.com/office/powerpoint/2010/main" val="41124898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3" name="Объект 2"/>
          <p:cNvSpPr>
            <a:spLocks noGrp="1"/>
          </p:cNvSpPr>
          <p:nvPr>
            <p:ph idx="1"/>
          </p:nvPr>
        </p:nvSpPr>
        <p:spPr>
          <a:xfrm>
            <a:off x="85800" y="764704"/>
            <a:ext cx="9036496" cy="6093296"/>
          </a:xfrm>
        </p:spPr>
        <p:txBody>
          <a:bodyPr>
            <a:noAutofit/>
          </a:bodyPr>
          <a:lstStyle/>
          <a:p>
            <a:pPr marL="0" indent="355600" algn="just">
              <a:lnSpc>
                <a:spcPct val="80000"/>
              </a:lnSpc>
              <a:spcBef>
                <a:spcPts val="0"/>
              </a:spcBef>
            </a:pPr>
            <a:r>
              <a:rPr lang="ru-RU" sz="2400" dirty="0" smtClean="0"/>
              <a:t>необходимые </a:t>
            </a:r>
            <a:r>
              <a:rPr lang="ru-RU" sz="2400" dirty="0"/>
              <a:t>объемы закачки воды в пласт и давления ее нагнетания по скважинам, объектам разработки и месторождению в целом в соответствии с проектными документами;</a:t>
            </a:r>
          </a:p>
          <a:p>
            <a:pPr marL="0" indent="355600" algn="just">
              <a:lnSpc>
                <a:spcPct val="80000"/>
              </a:lnSpc>
              <a:spcBef>
                <a:spcPts val="0"/>
              </a:spcBef>
            </a:pPr>
            <a:r>
              <a:rPr lang="ru-RU" sz="2400" dirty="0" smtClean="0"/>
              <a:t>подготовку </a:t>
            </a:r>
            <a:r>
              <a:rPr lang="ru-RU" sz="2400" dirty="0"/>
              <a:t>закачиваемой воды до кондиций (по составу, физико-химическим свойствам, содержанию мех примесей, кислорода, микроорганизмов), удовлетворяющих требованиям проектных документов;</a:t>
            </a:r>
          </a:p>
          <a:p>
            <a:pPr marL="0" indent="355600" algn="just">
              <a:lnSpc>
                <a:spcPct val="80000"/>
              </a:lnSpc>
              <a:spcBef>
                <a:spcPts val="0"/>
              </a:spcBef>
            </a:pPr>
            <a:r>
              <a:rPr lang="ru-RU" sz="2400" dirty="0" smtClean="0"/>
              <a:t>проведение </a:t>
            </a:r>
            <a:r>
              <a:rPr lang="ru-RU" sz="2400" dirty="0"/>
              <a:t>контроля качества вод системы ППД, замеров приемистости скважин, учета закачки воды как по каждой скважине, так и по группам, пластам и объектам разработки и месторождению в целом;</a:t>
            </a:r>
          </a:p>
          <a:p>
            <a:pPr marL="0" indent="355600" algn="just">
              <a:lnSpc>
                <a:spcPct val="80000"/>
              </a:lnSpc>
              <a:spcBef>
                <a:spcPts val="0"/>
              </a:spcBef>
            </a:pPr>
            <a:r>
              <a:rPr lang="ru-RU" sz="2400" dirty="0" smtClean="0"/>
              <a:t>герметичность </a:t>
            </a:r>
            <a:r>
              <a:rPr lang="ru-RU" sz="2400" dirty="0"/>
              <a:t>и надежность эксплуатации системы промысловых водоводов, применение замкнутого цикла водоподготовки и </a:t>
            </a:r>
            <a:r>
              <a:rPr lang="ru-RU" sz="2400" dirty="0" err="1" smtClean="0"/>
              <a:t>заводнения</a:t>
            </a:r>
            <a:r>
              <a:rPr lang="ru-RU" sz="2400" dirty="0" smtClean="0"/>
              <a:t> </a:t>
            </a:r>
            <a:r>
              <a:rPr lang="ru-RU" sz="2400" dirty="0"/>
              <a:t>пластов с использованием сточных вод;</a:t>
            </a:r>
          </a:p>
          <a:p>
            <a:pPr marL="0" indent="355600" algn="just">
              <a:lnSpc>
                <a:spcPct val="80000"/>
              </a:lnSpc>
              <a:spcBef>
                <a:spcPts val="0"/>
              </a:spcBef>
            </a:pPr>
            <a:r>
              <a:rPr lang="ru-RU" sz="2400" dirty="0" smtClean="0"/>
              <a:t>возможность </a:t>
            </a:r>
            <a:r>
              <a:rPr lang="ru-RU" sz="2400" dirty="0"/>
              <a:t>изменения режимов закачки воды в скважины, проведения ОПЗ нагнетательных скважин с целью повышения приемистости пластов, охвата пластов воздействием </a:t>
            </a:r>
            <a:r>
              <a:rPr lang="ru-RU" sz="2400" dirty="0" err="1"/>
              <a:t>заводнения</a:t>
            </a:r>
            <a:r>
              <a:rPr lang="ru-RU" sz="2400" dirty="0"/>
              <a:t>, регулирование процесса вытеснения нефти к забоям добывающих скважин</a:t>
            </a:r>
            <a:r>
              <a:rPr lang="ru-RU" sz="2400" dirty="0" smtClean="0"/>
              <a:t>.</a:t>
            </a:r>
            <a:endParaRPr lang="ru-RU" sz="2400" dirty="0"/>
          </a:p>
        </p:txBody>
      </p:sp>
      <p:sp>
        <p:nvSpPr>
          <p:cNvPr id="4" name="Дата 3"/>
          <p:cNvSpPr>
            <a:spLocks noGrp="1"/>
          </p:cNvSpPr>
          <p:nvPr>
            <p:ph type="dt" sz="half" idx="10"/>
          </p:nvPr>
        </p:nvSpPr>
        <p:spPr>
          <a:xfrm>
            <a:off x="467544" y="0"/>
            <a:ext cx="1090464" cy="365125"/>
          </a:xfrm>
        </p:spPr>
        <p:style>
          <a:lnRef idx="1">
            <a:schemeClr val="dk1"/>
          </a:lnRef>
          <a:fillRef idx="2">
            <a:schemeClr val="dk1"/>
          </a:fillRef>
          <a:effectRef idx="1">
            <a:schemeClr val="dk1"/>
          </a:effectRef>
          <a:fontRef idx="minor">
            <a:schemeClr val="dk1"/>
          </a:fontRef>
        </p:style>
        <p:txBody>
          <a:bodyPr/>
          <a:lstStyle/>
          <a:p>
            <a:fld id="{94B2DBA5-D1CE-4D59-9414-43EEC89AE794}"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755576"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442392"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5</a:t>
            </a:fld>
            <a:endParaRPr lang="ru-RU" sz="2400" b="1" dirty="0"/>
          </a:p>
        </p:txBody>
      </p:sp>
      <p:sp>
        <p:nvSpPr>
          <p:cNvPr id="7" name="Заголовок 1"/>
          <p:cNvSpPr txBox="1">
            <a:spLocks/>
          </p:cNvSpPr>
          <p:nvPr/>
        </p:nvSpPr>
        <p:spPr>
          <a:xfrm>
            <a:off x="475928" y="55290"/>
            <a:ext cx="82296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t>Система ППД должна обеспечивать:</a:t>
            </a:r>
            <a:endParaRPr lang="ru-RU" sz="2800" dirty="0"/>
          </a:p>
        </p:txBody>
      </p:sp>
    </p:spTree>
    <p:extLst>
      <p:ext uri="{BB962C8B-B14F-4D97-AF65-F5344CB8AC3E}">
        <p14:creationId xmlns:p14="http://schemas.microsoft.com/office/powerpoint/2010/main" val="39125295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3" name="Объект 2"/>
          <p:cNvSpPr>
            <a:spLocks noGrp="1"/>
          </p:cNvSpPr>
          <p:nvPr>
            <p:ph idx="1"/>
          </p:nvPr>
        </p:nvSpPr>
        <p:spPr>
          <a:xfrm>
            <a:off x="179512" y="1106737"/>
            <a:ext cx="8546356" cy="2106239"/>
          </a:xfrm>
        </p:spPr>
        <p:txBody>
          <a:bodyPr>
            <a:normAutofit fontScale="77500" lnSpcReduction="20000"/>
          </a:bodyPr>
          <a:lstStyle/>
          <a:p>
            <a:r>
              <a:rPr lang="ru-RU" dirty="0"/>
              <a:t>- систему нагнетательных скважин;</a:t>
            </a:r>
          </a:p>
          <a:p>
            <a:r>
              <a:rPr lang="ru-RU" dirty="0"/>
              <a:t>- систему трубопроводов и распределительных блоков (ВРБ);</a:t>
            </a:r>
          </a:p>
          <a:p>
            <a:r>
              <a:rPr lang="ru-RU" dirty="0"/>
              <a:t>- станции по закачке агента (БКНС), а также оборудование для подготовки агента для закачки в пласт.</a:t>
            </a:r>
          </a:p>
          <a:p>
            <a:endParaRPr lang="ru-RU" dirty="0"/>
          </a:p>
        </p:txBody>
      </p:sp>
      <p:sp>
        <p:nvSpPr>
          <p:cNvPr id="4" name="Дата 3"/>
          <p:cNvSpPr>
            <a:spLocks noGrp="1"/>
          </p:cNvSpPr>
          <p:nvPr>
            <p:ph type="dt" sz="half" idx="10"/>
          </p:nvPr>
        </p:nvSpPr>
        <p:spPr>
          <a:xfrm>
            <a:off x="467544"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755576"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442392"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6</a:t>
            </a:fld>
            <a:endParaRPr lang="ru-RU" sz="2400" b="1" dirty="0"/>
          </a:p>
        </p:txBody>
      </p:sp>
      <p:sp>
        <p:nvSpPr>
          <p:cNvPr id="7" name="Заголовок 1"/>
          <p:cNvSpPr txBox="1">
            <a:spLocks/>
          </p:cNvSpPr>
          <p:nvPr/>
        </p:nvSpPr>
        <p:spPr>
          <a:xfrm>
            <a:off x="475928" y="116632"/>
            <a:ext cx="8229600" cy="100811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t>Система ППД включает в себя следующие технологические </a:t>
            </a:r>
            <a:r>
              <a:rPr lang="ru-RU" sz="2800" b="1" dirty="0" smtClean="0"/>
              <a:t>узлы:</a:t>
            </a:r>
            <a:endParaRPr lang="ru-RU" sz="2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996952"/>
            <a:ext cx="7416825"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9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3" name="Объект 2"/>
          <p:cNvSpPr>
            <a:spLocks noGrp="1"/>
          </p:cNvSpPr>
          <p:nvPr>
            <p:ph idx="1"/>
          </p:nvPr>
        </p:nvSpPr>
        <p:spPr>
          <a:xfrm>
            <a:off x="466800" y="764704"/>
            <a:ext cx="8677200" cy="4525963"/>
          </a:xfrm>
        </p:spPr>
        <p:txBody>
          <a:bodyPr>
            <a:normAutofit fontScale="92500" lnSpcReduction="20000"/>
          </a:bodyPr>
          <a:lstStyle/>
          <a:p>
            <a:pPr marL="0" indent="0">
              <a:buNone/>
            </a:pPr>
            <a:r>
              <a:rPr lang="ru-RU" dirty="0"/>
              <a:t>К трубопроводам системы поддержания пластового давления относятся:</a:t>
            </a:r>
          </a:p>
          <a:p>
            <a:r>
              <a:rPr lang="ru-RU" dirty="0"/>
              <a:t>- нагнетательные линии (трубопровод от ВРБ до устья скважины);</a:t>
            </a:r>
          </a:p>
          <a:p>
            <a:r>
              <a:rPr lang="ru-RU" dirty="0"/>
              <a:t>- водоводы низкого давления (давление до 2 МПа);</a:t>
            </a:r>
          </a:p>
          <a:p>
            <a:r>
              <a:rPr lang="ru-RU" dirty="0"/>
              <a:t>- водоводы высокого давления (в водоводах высокого давления нагнетание воды осуществляется насосными агрегатами);</a:t>
            </a:r>
          </a:p>
          <a:p>
            <a:r>
              <a:rPr lang="ru-RU" dirty="0"/>
              <a:t>- внутриплощадочные водоводы (водоводы площадочных объектов).</a:t>
            </a:r>
          </a:p>
          <a:p>
            <a:endParaRPr lang="ru-RU" dirty="0"/>
          </a:p>
        </p:txBody>
      </p:sp>
      <p:sp>
        <p:nvSpPr>
          <p:cNvPr id="4" name="Дата 3"/>
          <p:cNvSpPr>
            <a:spLocks noGrp="1"/>
          </p:cNvSpPr>
          <p:nvPr>
            <p:ph type="dt" sz="half" idx="10"/>
          </p:nvPr>
        </p:nvSpPr>
        <p:spPr>
          <a:xfrm>
            <a:off x="467544"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755576"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442392"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7</a:t>
            </a:fld>
            <a:endParaRPr lang="ru-RU" sz="2400" b="1" dirty="0"/>
          </a:p>
        </p:txBody>
      </p:sp>
      <p:sp>
        <p:nvSpPr>
          <p:cNvPr id="7" name="Заголовок 1"/>
          <p:cNvSpPr txBox="1">
            <a:spLocks/>
          </p:cNvSpPr>
          <p:nvPr/>
        </p:nvSpPr>
        <p:spPr>
          <a:xfrm>
            <a:off x="475928" y="116632"/>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smtClean="0"/>
              <a:t>Система трубопроводов ППД:</a:t>
            </a:r>
            <a:endParaRPr lang="ru-RU" sz="2800" dirty="0"/>
          </a:p>
        </p:txBody>
      </p:sp>
      <p:sp>
        <p:nvSpPr>
          <p:cNvPr id="8" name="Прямоугольник 7"/>
          <p:cNvSpPr/>
          <p:nvPr/>
        </p:nvSpPr>
        <p:spPr>
          <a:xfrm>
            <a:off x="251520" y="5373216"/>
            <a:ext cx="8454008" cy="1200329"/>
          </a:xfrm>
          <a:prstGeom prst="rect">
            <a:avLst/>
          </a:prstGeom>
        </p:spPr>
        <p:txBody>
          <a:bodyPr wrap="square">
            <a:spAutoFit/>
          </a:bodyPr>
          <a:lstStyle/>
          <a:p>
            <a:pPr algn="just"/>
            <a:r>
              <a:rPr lang="ru-RU" sz="2400" dirty="0"/>
              <a:t>Транспортируемой продукцией трубопроводов является </a:t>
            </a:r>
            <a:r>
              <a:rPr lang="ru-RU" sz="2400" b="1" dirty="0">
                <a:solidFill>
                  <a:srgbClr val="7030A0"/>
                </a:solidFill>
              </a:rPr>
              <a:t>агрессивная смесь вод</a:t>
            </a:r>
            <a:r>
              <a:rPr lang="ru-RU" sz="2400" dirty="0"/>
              <a:t>, содержащая: механические примеси, серу, кальцит и другие вредные вещества.</a:t>
            </a:r>
          </a:p>
        </p:txBody>
      </p:sp>
    </p:spTree>
    <p:extLst>
      <p:ext uri="{BB962C8B-B14F-4D97-AF65-F5344CB8AC3E}">
        <p14:creationId xmlns:p14="http://schemas.microsoft.com/office/powerpoint/2010/main" val="15552445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229600" cy="1143000"/>
          </a:xfrm>
        </p:spPr>
        <p:txBody>
          <a:bodyPr>
            <a:noAutofit/>
          </a:bodyPr>
          <a:lstStyle/>
          <a:p>
            <a:r>
              <a:rPr lang="ru-RU" sz="2800" dirty="0"/>
              <a:t/>
            </a:r>
            <a:br>
              <a:rPr lang="ru-RU" sz="2800" dirty="0"/>
            </a:br>
            <a:endParaRPr lang="ru-RU" sz="2800" dirty="0"/>
          </a:p>
        </p:txBody>
      </p:sp>
      <p:sp>
        <p:nvSpPr>
          <p:cNvPr id="3" name="Объект 2"/>
          <p:cNvSpPr>
            <a:spLocks noGrp="1"/>
          </p:cNvSpPr>
          <p:nvPr>
            <p:ph idx="1"/>
          </p:nvPr>
        </p:nvSpPr>
        <p:spPr>
          <a:xfrm>
            <a:off x="664752" y="515144"/>
            <a:ext cx="8370256" cy="1440160"/>
          </a:xfrm>
        </p:spPr>
        <p:txBody>
          <a:bodyPr>
            <a:normAutofit fontScale="55000" lnSpcReduction="20000"/>
          </a:bodyPr>
          <a:lstStyle/>
          <a:p>
            <a:pPr marL="0" indent="0">
              <a:buNone/>
            </a:pPr>
            <a:r>
              <a:rPr lang="ru-RU" dirty="0"/>
              <a:t>Подача воды на блочные кустовые насосные станции (БКНС) осуществляется из нескольких источников:</a:t>
            </a:r>
          </a:p>
          <a:p>
            <a:r>
              <a:rPr lang="ru-RU" dirty="0" smtClean="0"/>
              <a:t>по </a:t>
            </a:r>
            <a:r>
              <a:rPr lang="ru-RU" dirty="0"/>
              <a:t>водоводам низкого давления подается пластовая вода (УПСВ и ЦППН (ЦПС));</a:t>
            </a:r>
          </a:p>
          <a:p>
            <a:r>
              <a:rPr lang="ru-RU" dirty="0" smtClean="0"/>
              <a:t>по </a:t>
            </a:r>
            <a:r>
              <a:rPr lang="ru-RU" dirty="0"/>
              <a:t>водоводам низкого давления подается вода из водозаборных скважин;</a:t>
            </a:r>
          </a:p>
          <a:p>
            <a:r>
              <a:rPr lang="ru-RU" dirty="0" smtClean="0"/>
              <a:t>из </a:t>
            </a:r>
            <a:r>
              <a:rPr lang="ru-RU" dirty="0"/>
              <a:t>открытых водоемов по водоводам низкого давления подается пресная вода.</a:t>
            </a:r>
          </a:p>
          <a:p>
            <a:endParaRPr lang="ru-RU" dirty="0"/>
          </a:p>
        </p:txBody>
      </p:sp>
      <p:sp>
        <p:nvSpPr>
          <p:cNvPr id="4" name="Дата 3"/>
          <p:cNvSpPr>
            <a:spLocks noGrp="1"/>
          </p:cNvSpPr>
          <p:nvPr>
            <p:ph type="dt" sz="half" idx="10"/>
          </p:nvPr>
        </p:nvSpPr>
        <p:spPr>
          <a:xfrm>
            <a:off x="467544"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442392"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8</a:t>
            </a:fld>
            <a:endParaRPr lang="ru-RU" sz="2400" b="1" dirty="0"/>
          </a:p>
        </p:txBody>
      </p:sp>
      <p:sp>
        <p:nvSpPr>
          <p:cNvPr id="7" name="Заголовок 1"/>
          <p:cNvSpPr txBox="1">
            <a:spLocks/>
          </p:cNvSpPr>
          <p:nvPr/>
        </p:nvSpPr>
        <p:spPr>
          <a:xfrm>
            <a:off x="454596" y="11088"/>
            <a:ext cx="8229600"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2800" b="1" dirty="0"/>
              <a:t>Технологии сбора и транспорта продукции:</a:t>
            </a:r>
            <a:endParaRPr lang="ru-RU" sz="2800" dirty="0"/>
          </a:p>
        </p:txBody>
      </p:sp>
      <p:pic>
        <p:nvPicPr>
          <p:cNvPr id="3074" name="Picture 2"/>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0" y="1955948"/>
            <a:ext cx="5239030" cy="2817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45964" y="5657671"/>
            <a:ext cx="8790532" cy="1200329"/>
          </a:xfrm>
          <a:prstGeom prst="rect">
            <a:avLst/>
          </a:prstGeom>
        </p:spPr>
        <p:txBody>
          <a:bodyPr wrap="square">
            <a:spAutoFit/>
          </a:bodyPr>
          <a:lstStyle/>
          <a:p>
            <a:pPr algn="just"/>
            <a:r>
              <a:rPr lang="ru-RU" dirty="0" smtClean="0"/>
              <a:t>1 </a:t>
            </a:r>
            <a:r>
              <a:rPr lang="ru-RU" dirty="0"/>
              <a:t>водоочистная станция; 2 магистральный водовод; 3 водовод высокого давления; 4 нагнетательная линия; 5 колодец; 6 нагнетательные скважины; 7 подводящие водоводы; 8 подземные резервуары чистой воды; 9 кустовая насосная станция; 10 перемычка</a:t>
            </a:r>
          </a:p>
        </p:txBody>
      </p:sp>
      <p:sp>
        <p:nvSpPr>
          <p:cNvPr id="9" name="Прямоугольник 8"/>
          <p:cNvSpPr/>
          <p:nvPr/>
        </p:nvSpPr>
        <p:spPr>
          <a:xfrm>
            <a:off x="234752" y="4811607"/>
            <a:ext cx="5273352" cy="646331"/>
          </a:xfrm>
          <a:prstGeom prst="rect">
            <a:avLst/>
          </a:prstGeom>
        </p:spPr>
        <p:txBody>
          <a:bodyPr wrap="square">
            <a:spAutoFit/>
          </a:bodyPr>
          <a:lstStyle/>
          <a:p>
            <a:r>
              <a:rPr lang="ru-RU" dirty="0" smtClean="0"/>
              <a:t>а</a:t>
            </a:r>
            <a:r>
              <a:rPr lang="ru-RU" dirty="0"/>
              <a:t>) </a:t>
            </a:r>
            <a:r>
              <a:rPr lang="ru-RU" dirty="0" smtClean="0"/>
              <a:t>кольцевая водораспределительная система</a:t>
            </a:r>
            <a:endParaRPr lang="ru-RU" dirty="0"/>
          </a:p>
          <a:p>
            <a:r>
              <a:rPr lang="ru-RU" dirty="0" smtClean="0"/>
              <a:t>(б) лучевая водораспределительная система</a:t>
            </a:r>
            <a:endParaRPr lang="ru-RU" dirty="0"/>
          </a:p>
        </p:txBody>
      </p:sp>
      <p:sp>
        <p:nvSpPr>
          <p:cNvPr id="11" name="Прямоугольник 10"/>
          <p:cNvSpPr/>
          <p:nvPr/>
        </p:nvSpPr>
        <p:spPr>
          <a:xfrm>
            <a:off x="5261230" y="2132856"/>
            <a:ext cx="3582846" cy="2308324"/>
          </a:xfrm>
          <a:prstGeom prst="rect">
            <a:avLst/>
          </a:prstGeom>
        </p:spPr>
        <p:txBody>
          <a:bodyPr wrap="square">
            <a:spAutoFit/>
          </a:bodyPr>
          <a:lstStyle/>
          <a:p>
            <a:pPr algn="just"/>
            <a:r>
              <a:rPr lang="ru-RU" dirty="0"/>
              <a:t>Из БКНС рабочий агент (вода) через водораспределительные блоки (ВРБ) по водоводам высокого давления и нагнетательным линиям скважин подается для закачки в пласт с целью поддержания пластового давления.</a:t>
            </a:r>
          </a:p>
        </p:txBody>
      </p:sp>
    </p:spTree>
    <p:extLst>
      <p:ext uri="{BB962C8B-B14F-4D97-AF65-F5344CB8AC3E}">
        <p14:creationId xmlns:p14="http://schemas.microsoft.com/office/powerpoint/2010/main" val="29576971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35696" y="116632"/>
            <a:ext cx="7005464" cy="638944"/>
          </a:xfrm>
        </p:spPr>
        <p:style>
          <a:lnRef idx="2">
            <a:schemeClr val="accent2"/>
          </a:lnRef>
          <a:fillRef idx="1">
            <a:schemeClr val="lt1"/>
          </a:fillRef>
          <a:effectRef idx="0">
            <a:schemeClr val="accent2"/>
          </a:effectRef>
          <a:fontRef idx="minor">
            <a:schemeClr val="dk1"/>
          </a:fontRef>
        </p:style>
        <p:txBody>
          <a:bodyPr>
            <a:noAutofit/>
          </a:bodyPr>
          <a:lstStyle/>
          <a:p>
            <a:r>
              <a:rPr lang="ru-RU" sz="2800" dirty="0" smtClean="0"/>
              <a:t>Основные </a:t>
            </a:r>
            <a:r>
              <a:rPr lang="ru-RU" sz="2800" dirty="0"/>
              <a:t>технологические </a:t>
            </a:r>
            <a:r>
              <a:rPr lang="ru-RU" sz="2800" dirty="0" smtClean="0"/>
              <a:t>параметры</a:t>
            </a:r>
            <a:endParaRPr lang="ru-RU" sz="2800" dirty="0"/>
          </a:p>
        </p:txBody>
      </p:sp>
      <p:sp>
        <p:nvSpPr>
          <p:cNvPr id="3" name="Объект 2"/>
          <p:cNvSpPr>
            <a:spLocks noGrp="1"/>
          </p:cNvSpPr>
          <p:nvPr>
            <p:ph idx="1"/>
          </p:nvPr>
        </p:nvSpPr>
        <p:spPr>
          <a:xfrm>
            <a:off x="302072" y="945344"/>
            <a:ext cx="8229600" cy="1115504"/>
          </a:xfrm>
        </p:spPr>
        <p:txBody>
          <a:bodyPr>
            <a:normAutofit fontScale="85000" lnSpcReduction="10000"/>
          </a:bodyPr>
          <a:lstStyle/>
          <a:p>
            <a:pPr marL="0" indent="0" algn="just">
              <a:buNone/>
            </a:pPr>
            <a:r>
              <a:rPr lang="ru-RU" sz="2600" dirty="0" smtClean="0"/>
              <a:t>Конструкция </a:t>
            </a:r>
            <a:r>
              <a:rPr lang="ru-RU" sz="2600" dirty="0"/>
              <a:t>промысловых трубопроводов (диаметр, толщина стенки), способ их прокладки, материал для их изготовления определяются проектной организацией и обеспечивают:</a:t>
            </a:r>
          </a:p>
          <a:p>
            <a:endParaRPr lang="ru-RU" dirty="0"/>
          </a:p>
        </p:txBody>
      </p:sp>
      <p:sp>
        <p:nvSpPr>
          <p:cNvPr id="4" name="Дата 3"/>
          <p:cNvSpPr>
            <a:spLocks noGrp="1"/>
          </p:cNvSpPr>
          <p:nvPr>
            <p:ph type="dt" sz="half" idx="10"/>
          </p:nvPr>
        </p:nvSpPr>
        <p:spPr>
          <a:xfrm>
            <a:off x="467544" y="0"/>
            <a:ext cx="1090464" cy="365125"/>
          </a:xfrm>
        </p:spPr>
        <p:style>
          <a:lnRef idx="1">
            <a:schemeClr val="dk1"/>
          </a:lnRef>
          <a:fillRef idx="2">
            <a:schemeClr val="dk1"/>
          </a:fillRef>
          <a:effectRef idx="1">
            <a:schemeClr val="dk1"/>
          </a:effectRef>
          <a:fontRef idx="minor">
            <a:schemeClr val="dk1"/>
          </a:fontRef>
        </p:style>
        <p:txBody>
          <a:bodyPr/>
          <a:lstStyle/>
          <a:p>
            <a:fld id="{55826CE2-5A7D-47D8-8EEB-1CAFD87B435F}" type="datetime1">
              <a:rPr lang="ru-RU" smtClean="0"/>
              <a:t>07.11.2022</a:t>
            </a:fld>
            <a:endParaRPr lang="ru-RU" dirty="0"/>
          </a:p>
        </p:txBody>
      </p:sp>
      <p:sp>
        <p:nvSpPr>
          <p:cNvPr id="5" name="Нижний колонтитул 4"/>
          <p:cNvSpPr>
            <a:spLocks noGrp="1"/>
          </p:cNvSpPr>
          <p:nvPr>
            <p:ph type="ftr" sz="quarter" idx="11"/>
          </p:nvPr>
        </p:nvSpPr>
        <p:spPr>
          <a:xfrm>
            <a:off x="0" y="404664"/>
            <a:ext cx="611560" cy="365125"/>
          </a:xfrm>
        </p:spPr>
        <p:style>
          <a:lnRef idx="1">
            <a:schemeClr val="accent2"/>
          </a:lnRef>
          <a:fillRef idx="2">
            <a:schemeClr val="accent2"/>
          </a:fillRef>
          <a:effectRef idx="1">
            <a:schemeClr val="accent2"/>
          </a:effectRef>
          <a:fontRef idx="minor">
            <a:schemeClr val="dk1"/>
          </a:fontRef>
        </p:style>
        <p:txBody>
          <a:bodyPr/>
          <a:lstStyle/>
          <a:p>
            <a:r>
              <a:rPr lang="ru-RU" dirty="0" smtClean="0"/>
              <a:t>ТОНГО ППД</a:t>
            </a:r>
            <a:endParaRPr lang="ru-RU" dirty="0"/>
          </a:p>
        </p:txBody>
      </p:sp>
      <p:sp>
        <p:nvSpPr>
          <p:cNvPr id="6" name="Номер слайда 5"/>
          <p:cNvSpPr>
            <a:spLocks noGrp="1"/>
          </p:cNvSpPr>
          <p:nvPr>
            <p:ph type="sldNum" sz="quarter" idx="12"/>
          </p:nvPr>
        </p:nvSpPr>
        <p:spPr>
          <a:xfrm>
            <a:off x="0" y="0"/>
            <a:ext cx="442392" cy="365125"/>
          </a:xfrm>
        </p:spPr>
        <p:style>
          <a:lnRef idx="1">
            <a:schemeClr val="accent1"/>
          </a:lnRef>
          <a:fillRef idx="2">
            <a:schemeClr val="accent1"/>
          </a:fillRef>
          <a:effectRef idx="1">
            <a:schemeClr val="accent1"/>
          </a:effectRef>
          <a:fontRef idx="minor">
            <a:schemeClr val="dk1"/>
          </a:fontRef>
        </p:style>
        <p:txBody>
          <a:bodyPr/>
          <a:lstStyle/>
          <a:p>
            <a:fld id="{B19B0651-EE4F-4900-A07F-96A6BFA9D0F0}" type="slidenum">
              <a:rPr lang="ru-RU" sz="2400" b="1" smtClean="0"/>
              <a:t>9</a:t>
            </a:fld>
            <a:endParaRPr lang="ru-RU" sz="2400" b="1" dirty="0"/>
          </a:p>
        </p:txBody>
      </p:sp>
      <p:sp>
        <p:nvSpPr>
          <p:cNvPr id="7" name="Заголовок 1"/>
          <p:cNvSpPr txBox="1">
            <a:spLocks/>
          </p:cNvSpPr>
          <p:nvPr/>
        </p:nvSpPr>
        <p:spPr>
          <a:xfrm>
            <a:off x="302072" y="0"/>
            <a:ext cx="8344544" cy="19442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indent="1701800" algn="just"/>
            <a:endParaRPr lang="ru-RU" sz="2800" dirty="0"/>
          </a:p>
        </p:txBody>
      </p:sp>
      <p:sp>
        <p:nvSpPr>
          <p:cNvPr id="8" name="Прямоугольник 7"/>
          <p:cNvSpPr/>
          <p:nvPr/>
        </p:nvSpPr>
        <p:spPr>
          <a:xfrm>
            <a:off x="683568" y="1944216"/>
            <a:ext cx="7704856" cy="2031325"/>
          </a:xfrm>
          <a:prstGeom prst="rect">
            <a:avLst/>
          </a:prstGeom>
          <a:solidFill>
            <a:schemeClr val="accent5">
              <a:lumMod val="20000"/>
              <a:lumOff val="80000"/>
            </a:schemeClr>
          </a:solidFill>
        </p:spPr>
        <p:txBody>
          <a:bodyPr wrap="square">
            <a:spAutoFit/>
          </a:bodyPr>
          <a:lstStyle/>
          <a:p>
            <a:pPr marL="457200" indent="-457200">
              <a:buFont typeface="+mj-lt"/>
              <a:buAutoNum type="arabicPeriod"/>
            </a:pPr>
            <a:r>
              <a:rPr lang="ru-RU" dirty="0" smtClean="0"/>
              <a:t>безопасную </a:t>
            </a:r>
            <a:r>
              <a:rPr lang="ru-RU" dirty="0"/>
              <a:t>и надежную эксплуатацию;</a:t>
            </a:r>
          </a:p>
          <a:p>
            <a:pPr marL="457200" indent="-457200">
              <a:buFont typeface="+mj-lt"/>
              <a:buAutoNum type="arabicPeriod"/>
            </a:pPr>
            <a:r>
              <a:rPr lang="ru-RU" dirty="0" smtClean="0"/>
              <a:t>промысловый </a:t>
            </a:r>
            <a:r>
              <a:rPr lang="ru-RU" dirty="0"/>
              <a:t>сбор и транспорт вод системы ППД в нагнетательные скважины;</a:t>
            </a:r>
          </a:p>
          <a:p>
            <a:pPr marL="457200" indent="-457200">
              <a:buFont typeface="+mj-lt"/>
              <a:buAutoNum type="arabicPeriod"/>
            </a:pPr>
            <a:r>
              <a:rPr lang="ru-RU" dirty="0" smtClean="0"/>
              <a:t>производство </a:t>
            </a:r>
            <a:r>
              <a:rPr lang="ru-RU" dirty="0"/>
              <a:t>монтажных и ремонтных работ;</a:t>
            </a:r>
          </a:p>
          <a:p>
            <a:pPr marL="457200" indent="-457200">
              <a:buFont typeface="+mj-lt"/>
              <a:buAutoNum type="arabicPeriod"/>
            </a:pPr>
            <a:r>
              <a:rPr lang="ru-RU" dirty="0" smtClean="0"/>
              <a:t>возможность </a:t>
            </a:r>
            <a:r>
              <a:rPr lang="ru-RU" dirty="0"/>
              <a:t>надзора за техническим состоянием водоводов;</a:t>
            </a:r>
          </a:p>
          <a:p>
            <a:pPr marL="457200" indent="-457200">
              <a:buFont typeface="+mj-lt"/>
              <a:buAutoNum type="arabicPeriod"/>
            </a:pPr>
            <a:r>
              <a:rPr lang="ru-RU" dirty="0" smtClean="0"/>
              <a:t>защиту </a:t>
            </a:r>
            <a:r>
              <a:rPr lang="ru-RU" dirty="0"/>
              <a:t>от коррозии, молний и статического электричества;</a:t>
            </a:r>
          </a:p>
          <a:p>
            <a:pPr marL="457200" indent="-457200">
              <a:buFont typeface="+mj-lt"/>
              <a:buAutoNum type="arabicPeriod"/>
            </a:pPr>
            <a:r>
              <a:rPr lang="ru-RU" dirty="0" smtClean="0"/>
              <a:t>предотвращение </a:t>
            </a:r>
            <a:r>
              <a:rPr lang="ru-RU" dirty="0"/>
              <a:t>образования гидратных и других пробок.</a:t>
            </a:r>
          </a:p>
        </p:txBody>
      </p:sp>
      <p:sp>
        <p:nvSpPr>
          <p:cNvPr id="9" name="Прямоугольник 8"/>
          <p:cNvSpPr/>
          <p:nvPr/>
        </p:nvSpPr>
        <p:spPr>
          <a:xfrm>
            <a:off x="107504" y="4308772"/>
            <a:ext cx="612068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ru-RU" dirty="0"/>
              <a:t>Рабочее давление в трубопроводах системы ППД</a:t>
            </a:r>
          </a:p>
        </p:txBody>
      </p:sp>
      <p:pic>
        <p:nvPicPr>
          <p:cNvPr id="4098" name="Picture 2"/>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0" y="4845756"/>
            <a:ext cx="5006753" cy="199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5337696" y="4775690"/>
            <a:ext cx="3827013" cy="2057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07311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1886</TotalTime>
  <Words>1755</Words>
  <Application>Microsoft Office PowerPoint</Application>
  <PresentationFormat>Экран (4:3)</PresentationFormat>
  <Paragraphs>240</Paragraphs>
  <Slides>31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Поддержание пластового давления (ППД) на нефтяных залежах</vt:lpstr>
      <vt:lpstr>Оборудование для поддержания пластового давления. </vt:lpstr>
      <vt:lpstr>Оборудование для поддержания пластового давления. </vt:lpstr>
      <vt:lpstr>Схема системы ППД для подготовки, транспортировки, закачки рабочего агента.</vt:lpstr>
      <vt:lpstr> </vt:lpstr>
      <vt:lpstr> </vt:lpstr>
      <vt:lpstr> </vt:lpstr>
      <vt:lpstr> </vt:lpstr>
      <vt:lpstr>Основные технологические параметры</vt:lpstr>
      <vt:lpstr> </vt:lpstr>
      <vt:lpstr> </vt:lpstr>
      <vt:lpstr> </vt:lpstr>
      <vt:lpstr> </vt:lpstr>
      <vt:lpstr> </vt:lpstr>
      <vt:lpstr> </vt:lpstr>
      <vt:lpstr> </vt:lpstr>
      <vt:lpstr> </vt:lpstr>
      <vt:lpstr>Презентация PowerPoint</vt:lpstr>
      <vt:lpstr> </vt:lpstr>
      <vt:lpstr> </vt:lpstr>
      <vt:lpstr> </vt:lpstr>
      <vt:lpstr> </vt:lpstr>
      <vt:lpstr> </vt:lpstr>
      <vt:lpstr> </vt:lpstr>
      <vt:lpstr>Презентация PowerPoint</vt:lpstr>
      <vt:lpstr> </vt:lpstr>
      <vt:lpstr> </vt:lpstr>
      <vt:lpstr> </vt:lpstr>
      <vt:lpstr> </vt:lpstr>
      <vt:lpstr> </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Поддержание пластового давления (ППД) на нефтяных залежах</dc:title>
  <dc:creator>VVB</dc:creator>
  <cp:lastModifiedBy>Бабарыкин Валентин Валентинович</cp:lastModifiedBy>
  <cp:revision>40</cp:revision>
  <dcterms:created xsi:type="dcterms:W3CDTF">2021-02-24T05:03:16Z</dcterms:created>
  <dcterms:modified xsi:type="dcterms:W3CDTF">2022-11-08T11:08:46Z</dcterms:modified>
</cp:coreProperties>
</file>