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8" r:id="rId2"/>
    <p:sldId id="290" r:id="rId3"/>
    <p:sldId id="291" r:id="rId4"/>
    <p:sldId id="292" r:id="rId5"/>
    <p:sldId id="293" r:id="rId6"/>
    <p:sldId id="294" r:id="rId7"/>
    <p:sldId id="295" r:id="rId8"/>
    <p:sldId id="29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830A520-79A2-4F1B-92A8-F8730523CB54}" type="datetimeFigureOut">
              <a:rPr lang="ru-RU" smtClean="0"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6967AC5-1448-464D-88B1-E08E859AAC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Задача 1</a:t>
            </a:r>
          </a:p>
          <a:p>
            <a:r>
              <a:rPr lang="ru-RU" dirty="0" smtClean="0"/>
              <a:t>На предприятии пищевой промышленности кадровый состав предприятия - 1000 человек.</a:t>
            </a:r>
          </a:p>
          <a:p>
            <a:r>
              <a:rPr lang="ru-RU" dirty="0" smtClean="0"/>
              <a:t>А именно:</a:t>
            </a:r>
          </a:p>
          <a:p>
            <a:r>
              <a:rPr lang="ru-RU" dirty="0" smtClean="0"/>
              <a:t>промышленно-производственный персонал - 980 человек,</a:t>
            </a:r>
          </a:p>
          <a:p>
            <a:r>
              <a:rPr lang="ru-RU" dirty="0" smtClean="0"/>
              <a:t>из них:</a:t>
            </a:r>
          </a:p>
          <a:p>
            <a:r>
              <a:rPr lang="ru-RU" dirty="0" smtClean="0"/>
              <a:t>основные рабочие - 420 человек,</a:t>
            </a:r>
          </a:p>
          <a:p>
            <a:r>
              <a:rPr lang="ru-RU" dirty="0" smtClean="0"/>
              <a:t>вспомогательные рабочие - 400 человек,</a:t>
            </a:r>
          </a:p>
          <a:p>
            <a:r>
              <a:rPr lang="ru-RU" dirty="0" smtClean="0"/>
              <a:t>руководители и специалисты - 80 человек,</a:t>
            </a:r>
          </a:p>
          <a:p>
            <a:r>
              <a:rPr lang="ru-RU" dirty="0" smtClean="0"/>
              <a:t>служащие - 50 человек.</a:t>
            </a:r>
          </a:p>
          <a:p>
            <a:r>
              <a:rPr lang="ru-RU" dirty="0" smtClean="0"/>
              <a:t>Непромышленный персонал предприятия - 20 человек; </a:t>
            </a:r>
            <a:br>
              <a:rPr lang="ru-RU" dirty="0" smtClean="0"/>
            </a:br>
            <a:r>
              <a:rPr lang="ru-RU" dirty="0" smtClean="0"/>
              <a:t>Определите: </a:t>
            </a:r>
            <a:br>
              <a:rPr lang="ru-RU" dirty="0" smtClean="0"/>
            </a:br>
            <a:r>
              <a:rPr lang="ru-RU" dirty="0" smtClean="0"/>
              <a:t>1) удельный вес рабочих в общей численности персонала предприятия (%);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Определите среднее выполнение норм по цеху, если 20 рабочих выполняли нормы на 85%; 26 - на 95; 40 - на 105; 60 - на 112; 30 - на 125 и 12 - на 140%.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Расчеты показывают, что для выполнения годовой программы предприятию пищевой промышленности потребуется затратить 3200 тыс. нормо-часов, в том числе по цеху № 1 - 600 тыс., № 2 - 1500 тыс., № 3 - 110 тыс. нормо-часов. Нормы выполняются в среднем на 115%. Определите явочную и списочную численность рабочих по цехам и в целом по предприятию. Полезный фонд рабочего времени - 234 дня. Коэффициент невыходов рабочих (</a:t>
            </a:r>
            <a:r>
              <a:rPr lang="ru-RU" dirty="0" err="1" smtClean="0"/>
              <a:t>К</a:t>
            </a:r>
            <a:r>
              <a:rPr lang="ru-RU" baseline="-25000" dirty="0" err="1" smtClean="0"/>
              <a:t>н</a:t>
            </a:r>
            <a:r>
              <a:rPr lang="ru-RU" dirty="0" smtClean="0"/>
              <a:t>) = 1,12.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Определите списочную численность распределителей работ (Ч ) в механосборочном цехе с числом основных рабочих в дневной смене 240 человек. В среднем каждый рабочий выполняет четыре операции в смену. Распределители связаны в своей работе с пятью участками и кладовыми цеха. Коэффициент сменности работы цеха (К</a:t>
            </a:r>
            <a:r>
              <a:rPr lang="ru-RU" baseline="-25000" dirty="0" smtClean="0"/>
              <a:t>о</a:t>
            </a:r>
            <a:r>
              <a:rPr lang="ru-RU" dirty="0" smtClean="0"/>
              <a:t>) - 1,7. Коэффициент невыходов распределителей (</a:t>
            </a:r>
            <a:r>
              <a:rPr lang="ru-RU" dirty="0" err="1" smtClean="0"/>
              <a:t>К</a:t>
            </a:r>
            <a:r>
              <a:rPr lang="ru-RU" baseline="-25000" dirty="0" err="1" smtClean="0"/>
              <a:t>н</a:t>
            </a:r>
            <a:r>
              <a:rPr lang="ru-RU" dirty="0" smtClean="0"/>
              <a:t>) - 1,15. Половина рабочих работает в бригадах (поправочный коэффициент </a:t>
            </a:r>
            <a:r>
              <a:rPr lang="ru-RU" dirty="0" err="1" smtClean="0"/>
              <a:t>К</a:t>
            </a:r>
            <a:r>
              <a:rPr lang="ru-RU" baseline="-25000" dirty="0" err="1" smtClean="0"/>
              <a:t>бр</a:t>
            </a:r>
            <a:r>
              <a:rPr lang="ru-RU" dirty="0" smtClean="0"/>
              <a:t> = 0,65).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Семинар 2,3 «Решение задач»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Определить норматив численности служащих, используя формулу НИИ труда:</a:t>
            </a:r>
          </a:p>
          <a:p>
            <a:r>
              <a:rPr lang="ru-RU" dirty="0" smtClean="0"/>
              <a:t>Нч=13,1+0,028*Рпп+0,00066*Фа,</a:t>
            </a:r>
          </a:p>
          <a:p>
            <a:r>
              <a:rPr lang="ru-RU" dirty="0" smtClean="0"/>
              <a:t>если на данном предприятии численность промышленного производственного персонала Рпп=5650 чел., а стоимость активной части основных производственных фондов – Фа=56 млн. руб.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Рассчитать размер нормы штучного (</a:t>
            </a:r>
            <a:r>
              <a:rPr lang="ru-RU" dirty="0" err="1" smtClean="0"/>
              <a:t>Тшт</a:t>
            </a:r>
            <a:r>
              <a:rPr lang="ru-RU" dirty="0" smtClean="0"/>
              <a:t>) и штучно-калькуляционного (</a:t>
            </a:r>
            <a:r>
              <a:rPr lang="ru-RU" dirty="0" err="1" smtClean="0"/>
              <a:t>Тшк</a:t>
            </a:r>
            <a:r>
              <a:rPr lang="ru-RU" dirty="0" smtClean="0"/>
              <a:t>) времени и норму выработки (</a:t>
            </a:r>
            <a:r>
              <a:rPr lang="ru-RU" dirty="0" err="1" smtClean="0"/>
              <a:t>Нв</a:t>
            </a:r>
            <a:r>
              <a:rPr lang="ru-RU" dirty="0" smtClean="0"/>
              <a:t>) в условиях серийного типа производства, если оперативное время – 12 мин., норматив времени на отдых – 4% от оперативного времени, а норматив времени на обслуживание рабочего времени – 6%, подготовительно-заключительное время – 20 мин., количество деталей в партии – 40 шт.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Рассчитать размер нормы штучного (</a:t>
            </a:r>
            <a:r>
              <a:rPr lang="ru-RU" dirty="0" err="1" smtClean="0"/>
              <a:t>Тшт</a:t>
            </a:r>
            <a:r>
              <a:rPr lang="ru-RU" dirty="0" smtClean="0"/>
              <a:t>) и штучно-калькуляционного (</a:t>
            </a:r>
            <a:r>
              <a:rPr lang="ru-RU" dirty="0" err="1" smtClean="0"/>
              <a:t>Тшк</a:t>
            </a:r>
            <a:r>
              <a:rPr lang="ru-RU" dirty="0" smtClean="0"/>
              <a:t>) времени и норму выработки (</a:t>
            </a:r>
            <a:r>
              <a:rPr lang="ru-RU" dirty="0" err="1" smtClean="0"/>
              <a:t>Нв</a:t>
            </a:r>
            <a:r>
              <a:rPr lang="ru-RU" dirty="0" smtClean="0"/>
              <a:t>) в условиях серийного типа производства, если оперативное время – 12 мин., норматив времени на отдых – 4% от оперативного времени, а норматив времени на обслуживание рабочего времени – 6%, подготовительно-заключительное время – 20 мин., количество деталей в партии – 40 шт.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Задача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На операции ремонта двигателей, тарифицируемой по 5 разряду (тарифный коэффициент 2,3), норма времени составляет 580 минут. Дневная тарифная ставка 1-го разряда 145 рублей. Фактически за месяц (22 рабочих дня) при длительности рабочей смены 8,2 часов было отремонтировано 20 двигателей. По действующему на предприятии премиальному положению предусмотрена следующая система: за выполнение плана – 8%, за каждый процент перевыполнения 3%. Определить:</a:t>
            </a:r>
            <a:br>
              <a:rPr lang="ru-RU" dirty="0" smtClean="0"/>
            </a:br>
            <a:r>
              <a:rPr lang="ru-RU" dirty="0" smtClean="0"/>
              <a:t>1) норму выработки в месяц, шт.;</a:t>
            </a:r>
            <a:br>
              <a:rPr lang="ru-RU" dirty="0" smtClean="0"/>
            </a:br>
            <a:r>
              <a:rPr lang="ru-RU" dirty="0" smtClean="0"/>
              <a:t>2) расценку за единицу продукции;</a:t>
            </a:r>
            <a:br>
              <a:rPr lang="ru-RU" dirty="0" smtClean="0"/>
            </a:br>
            <a:r>
              <a:rPr lang="ru-RU" dirty="0" smtClean="0"/>
              <a:t>3) сумму сдельной заработной платы за месяц.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</TotalTime>
  <Words>512</Words>
  <Application>Microsoft Office PowerPoint</Application>
  <PresentationFormat>Экран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Georgia</vt:lpstr>
      <vt:lpstr>Trebuchet MS</vt:lpstr>
      <vt:lpstr>Wingdings 2</vt:lpstr>
      <vt:lpstr>Городская</vt:lpstr>
      <vt:lpstr>Решение задач</vt:lpstr>
      <vt:lpstr>Задача 2</vt:lpstr>
      <vt:lpstr>Задача 3</vt:lpstr>
      <vt:lpstr>Задача 4</vt:lpstr>
      <vt:lpstr>Семинар 2,3 «Решение задач»</vt:lpstr>
      <vt:lpstr>Задача 2</vt:lpstr>
      <vt:lpstr>Задача 3</vt:lpstr>
      <vt:lpstr>Задача 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Основные понятия регламентации и нормирования труда</dc:title>
  <dc:creator>samsung</dc:creator>
  <cp:lastModifiedBy>User</cp:lastModifiedBy>
  <cp:revision>9</cp:revision>
  <dcterms:created xsi:type="dcterms:W3CDTF">2017-11-23T17:08:51Z</dcterms:created>
  <dcterms:modified xsi:type="dcterms:W3CDTF">2025-12-05T06:03:21Z</dcterms:modified>
</cp:coreProperties>
</file>