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75" r:id="rId2"/>
    <p:sldId id="290" r:id="rId3"/>
    <p:sldId id="291" r:id="rId4"/>
    <p:sldId id="260" r:id="rId5"/>
    <p:sldId id="268" r:id="rId6"/>
    <p:sldId id="269" r:id="rId7"/>
    <p:sldId id="270" r:id="rId8"/>
    <p:sldId id="271" r:id="rId9"/>
    <p:sldId id="272" r:id="rId10"/>
    <p:sldId id="273" r:id="rId11"/>
    <p:sldId id="261" r:id="rId12"/>
    <p:sldId id="274" r:id="rId13"/>
    <p:sldId id="293" r:id="rId14"/>
    <p:sldId id="292" r:id="rId15"/>
    <p:sldId id="294" r:id="rId16"/>
    <p:sldId id="295" r:id="rId17"/>
    <p:sldId id="296" r:id="rId18"/>
    <p:sldId id="297" r:id="rId19"/>
    <p:sldId id="298" r:id="rId20"/>
    <p:sldId id="299" r:id="rId21"/>
    <p:sldId id="267" r:id="rId22"/>
    <p:sldId id="265" r:id="rId23"/>
    <p:sldId id="264" r:id="rId24"/>
    <p:sldId id="266" r:id="rId25"/>
    <p:sldId id="26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78063" autoAdjust="0"/>
  </p:normalViewPr>
  <p:slideViewPr>
    <p:cSldViewPr>
      <p:cViewPr varScale="1">
        <p:scale>
          <a:sx n="62" d="100"/>
          <a:sy n="62" d="100"/>
        </p:scale>
        <p:origin x="-14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2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E59EF-26CD-42A3-A30E-504CFB69FFE0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23C66-EE37-4502-9A13-73BA2B0D6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3C66-EE37-4502-9A13-73BA2B0D665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46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3C66-EE37-4502-9A13-73BA2B0D665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61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3C66-EE37-4502-9A13-73BA2B0D665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12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3205-F238-4B91-921B-E0A89E3DC7B9}" type="datetime1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5297-75C0-4BE8-A8CF-2D6D792059C5}" type="datetime1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46B7-B768-4812-887B-559D8BACAAD2}" type="datetime1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69CA-4770-4360-8EF6-56102EE9E72E}" type="datetime1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7AEA-D603-4D8F-8620-11FFC7FC6BEF}" type="datetime1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28DD-6EE0-4951-A96E-465709CA9FBA}" type="datetime1">
              <a:rPr lang="ru-RU" smtClean="0"/>
              <a:t>25.10.2024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5CD2-C7FE-45B4-AEC8-0AFA55EA151F}" type="datetime1">
              <a:rPr lang="ru-RU" smtClean="0"/>
              <a:t>25.10.2024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6B14-10DA-4591-8E54-FEAD927C7537}" type="datetime1">
              <a:rPr lang="ru-RU" smtClean="0"/>
              <a:t>25.10.2024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248A-A2F4-4DCE-A4A9-12DA91E44C4E}" type="datetime1">
              <a:rPr lang="ru-RU" smtClean="0"/>
              <a:t>25.10.2024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2995-639F-4CFE-B28A-B5838B6D7A26}" type="datetime1">
              <a:rPr lang="ru-RU" smtClean="0"/>
              <a:t>25.10.2024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9C23-4543-4EA9-AFE6-8924B977CBDC}" type="datetime1">
              <a:rPr lang="ru-RU" smtClean="0"/>
              <a:t>25.10.2024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4727A3-487B-4A36-BD32-B7D052E1425E}" type="datetime1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-8095" y="2636912"/>
            <a:ext cx="9144000" cy="136815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/>
              <a:t>Технологическое оборудование нефтегазовой отрасли</a:t>
            </a:r>
            <a:endParaRPr lang="ru-RU" sz="4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32440" y="6453336"/>
            <a:ext cx="611560" cy="404664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95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7668344" cy="18448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/>
                <a:ea typeface="Times New Roman"/>
              </a:rPr>
              <a:t>VI. Оборудование для сбора и подготовки нефти и газа к транспортированию.</a:t>
            </a:r>
            <a:r>
              <a:rPr lang="ru-RU" sz="3600" dirty="0">
                <a:effectLst/>
                <a:latin typeface="Times New Roman"/>
                <a:ea typeface="Times New Roman"/>
              </a:rPr>
              <a:t/>
            </a:r>
            <a:br>
              <a:rPr lang="ru-RU" sz="3600" dirty="0">
                <a:effectLst/>
                <a:latin typeface="Times New Roman"/>
                <a:ea typeface="Times New Roman"/>
              </a:rPr>
            </a:b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1916832"/>
            <a:ext cx="9144000" cy="34747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Оборудование для сбора продукции </a:t>
            </a:r>
            <a:r>
              <a:rPr lang="ru-RU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скважин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Оборудование для подготовки нефти и газа к </a:t>
            </a:r>
            <a:r>
              <a:rPr lang="ru-RU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транспортированию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Оборудование для обработки и использования </a:t>
            </a:r>
            <a:r>
              <a:rPr lang="ru-RU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пластовых и 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сточных вод.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68344" y="0"/>
            <a:ext cx="1475656" cy="47667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 fontScale="750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ТОНГО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339878" y="6383628"/>
            <a:ext cx="792088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7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24744"/>
            <a:ext cx="8964488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При </a:t>
            </a:r>
            <a:r>
              <a:rPr lang="ru-RU" sz="2800" dirty="0">
                <a:latin typeface="Times New Roman"/>
                <a:ea typeface="Times New Roman"/>
              </a:rPr>
              <a:t>всех способах эксплуатации скважин подъем жидкости и газа на поверхность происходит по специальным насосно-компрессорным трубам - НКТ, спускаемым в скважины перед началом их эксплуатации.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940626"/>
            <a:ext cx="9144000" cy="267765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/>
                <a:ea typeface="Times New Roman"/>
              </a:rPr>
              <a:t>Устье скважины оснащают колонной головкой (колонная обвязка). Колонная головка предназначена для разобщения межколонных пространств и контроля за давлением в них. Ее устанавливают на резьбе или посредством сварки на кондукторе. Промежуточные и эксплуатационные колонны подвешивают на клиньях или муфте.</a:t>
            </a:r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668344" y="0"/>
            <a:ext cx="1475656" cy="47667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 fontScale="750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ТОНГО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7668344" cy="10527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Оборудование ствола скважины, законченной 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бурением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90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1" y="0"/>
            <a:ext cx="9143999" cy="9290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</a:rPr>
              <a:t>Схема </a:t>
            </a:r>
            <a:r>
              <a:rPr lang="ru-RU" dirty="0">
                <a:effectLst/>
              </a:rPr>
              <a:t>конструкции </a:t>
            </a:r>
            <a:r>
              <a:rPr lang="ru-RU" dirty="0" smtClean="0">
                <a:effectLst/>
              </a:rPr>
              <a:t>скважины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" y="1905000"/>
            <a:ext cx="587692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9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96" y="764704"/>
            <a:ext cx="2786608" cy="3973051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1" y="0"/>
            <a:ext cx="9143999" cy="9290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Типы обсадных труб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640960" cy="576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4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52438"/>
            <a:ext cx="84582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33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33388"/>
            <a:ext cx="843915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514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33388"/>
            <a:ext cx="84582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132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5288"/>
            <a:ext cx="83820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849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5246232" cy="322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12" y="3230365"/>
            <a:ext cx="4973655" cy="363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531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"/>
            <a:ext cx="4773130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437767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04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716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76225"/>
            <a:ext cx="8524875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647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9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14280"/>
            <a:ext cx="1994520" cy="2843719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0"/>
            <a:ext cx="4203306" cy="7647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err="1"/>
              <a:t>Трехкорпнусная</a:t>
            </a:r>
            <a:r>
              <a:rPr lang="ru-RU" sz="2400" dirty="0"/>
              <a:t> колонная обвязка </a:t>
            </a:r>
            <a:r>
              <a:rPr lang="ru-RU" sz="2400" dirty="0" smtClean="0"/>
              <a:t>ОК </a:t>
            </a:r>
            <a:r>
              <a:rPr lang="ru-RU" sz="2400" dirty="0" smtClean="0">
                <a:latin typeface="Times New Roman"/>
                <a:ea typeface="Times New Roman"/>
              </a:rPr>
              <a:t>состоит </a:t>
            </a:r>
            <a:r>
              <a:rPr lang="ru-RU" sz="2400" dirty="0">
                <a:latin typeface="Times New Roman"/>
                <a:ea typeface="Times New Roman"/>
              </a:rPr>
              <a:t>из </a:t>
            </a:r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668344" y="0"/>
            <a:ext cx="1475656" cy="47667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 fontScale="750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ТОНГО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" y="-32489"/>
            <a:ext cx="3489988" cy="689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1124743"/>
            <a:ext cx="56186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err="1">
                <a:latin typeface="Times New Roman"/>
                <a:ea typeface="Times New Roman"/>
              </a:rPr>
              <a:t>однофланцевой</a:t>
            </a:r>
            <a:r>
              <a:rPr lang="ru-RU" sz="2400" dirty="0">
                <a:latin typeface="Times New Roman"/>
                <a:ea typeface="Times New Roman"/>
              </a:rPr>
              <a:t> колонной головки </a:t>
            </a:r>
            <a:r>
              <a:rPr lang="ru-RU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1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и </a:t>
            </a:r>
            <a:r>
              <a:rPr lang="ru-RU" sz="2400" dirty="0" err="1">
                <a:latin typeface="Times New Roman"/>
                <a:ea typeface="Times New Roman"/>
              </a:rPr>
              <a:t>двухфланцевых</a:t>
            </a:r>
            <a:r>
              <a:rPr lang="ru-RU" sz="2400" dirty="0">
                <a:latin typeface="Times New Roman"/>
                <a:ea typeface="Times New Roman"/>
              </a:rPr>
              <a:t> колонных головок </a:t>
            </a:r>
            <a:r>
              <a:rPr lang="ru-RU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2</a:t>
            </a:r>
            <a:r>
              <a:rPr lang="ru-RU" sz="2400" i="1" dirty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и </a:t>
            </a:r>
            <a:r>
              <a:rPr lang="ru-RU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4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r>
              <a:rPr lang="ru-RU" sz="2400" dirty="0">
                <a:latin typeface="Times New Roman"/>
                <a:ea typeface="Times New Roman"/>
              </a:rPr>
              <a:t> Колонные головки включают корпуса </a:t>
            </a:r>
            <a:r>
              <a:rPr lang="ru-RU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9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, 13, 16,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клиньевые</a:t>
            </a:r>
            <a:r>
              <a:rPr lang="ru-RU" sz="2400" dirty="0">
                <a:latin typeface="Times New Roman"/>
                <a:ea typeface="Times New Roman"/>
              </a:rPr>
              <a:t> подвески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8, 12 и 15</a:t>
            </a:r>
            <a:r>
              <a:rPr lang="ru-RU" sz="2400" dirty="0">
                <a:latin typeface="Times New Roman"/>
                <a:ea typeface="Times New Roman"/>
              </a:rPr>
              <a:t>, </a:t>
            </a:r>
            <a:r>
              <a:rPr lang="ru-RU" sz="2400" dirty="0" err="1">
                <a:latin typeface="Times New Roman"/>
                <a:ea typeface="Times New Roman"/>
              </a:rPr>
              <a:t>пакеры</a:t>
            </a:r>
            <a:r>
              <a:rPr lang="ru-RU" sz="2400" dirty="0">
                <a:latin typeface="Times New Roman"/>
                <a:ea typeface="Times New Roman"/>
              </a:rPr>
              <a:t>, состоящие из </a:t>
            </a:r>
            <a:r>
              <a:rPr lang="ru-RU" sz="2400" dirty="0" smtClean="0">
                <a:latin typeface="Times New Roman"/>
                <a:ea typeface="Times New Roman"/>
              </a:rPr>
              <a:t>опорных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6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(нижних) и </a:t>
            </a:r>
            <a:r>
              <a:rPr lang="ru-RU" sz="2400" dirty="0" smtClean="0">
                <a:latin typeface="Times New Roman"/>
                <a:ea typeface="Times New Roman"/>
              </a:rPr>
              <a:t>нажимных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5  </a:t>
            </a:r>
            <a:r>
              <a:rPr lang="ru-RU" sz="2400" dirty="0" smtClean="0">
                <a:latin typeface="Times New Roman"/>
                <a:ea typeface="Times New Roman"/>
              </a:rPr>
              <a:t>(</a:t>
            </a:r>
            <a:r>
              <a:rPr lang="ru-RU" sz="2400" dirty="0">
                <a:latin typeface="Times New Roman"/>
                <a:ea typeface="Times New Roman"/>
              </a:rPr>
              <a:t>верхних) колец и упругих </a:t>
            </a:r>
            <a:r>
              <a:rPr lang="ru-RU" sz="2400" dirty="0" smtClean="0">
                <a:latin typeface="Times New Roman"/>
                <a:ea typeface="Times New Roman"/>
              </a:rPr>
              <a:t>уплотнителей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7. </a:t>
            </a:r>
            <a:r>
              <a:rPr lang="ru-RU" sz="2400" dirty="0" smtClean="0">
                <a:latin typeface="Times New Roman"/>
                <a:ea typeface="Times New Roman"/>
              </a:rPr>
              <a:t>На </a:t>
            </a:r>
            <a:r>
              <a:rPr lang="ru-RU" sz="2400" dirty="0">
                <a:latin typeface="Times New Roman"/>
                <a:ea typeface="Times New Roman"/>
              </a:rPr>
              <a:t>боковых отводах корпусов колонных головок устанавливают </a:t>
            </a:r>
            <a:r>
              <a:rPr lang="ru-RU" sz="2400" dirty="0" err="1">
                <a:latin typeface="Times New Roman"/>
                <a:ea typeface="Times New Roman"/>
              </a:rPr>
              <a:t>манифольды</a:t>
            </a:r>
            <a:r>
              <a:rPr lang="ru-RU" sz="2400" dirty="0">
                <a:latin typeface="Times New Roman"/>
                <a:ea typeface="Times New Roman"/>
              </a:rPr>
              <a:t> контроля давления, состоящие из запорных устройств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10, 14, 17, </a:t>
            </a:r>
            <a:r>
              <a:rPr lang="ru-RU" sz="2400" dirty="0">
                <a:latin typeface="Times New Roman"/>
                <a:ea typeface="Times New Roman"/>
              </a:rPr>
              <a:t>манометров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11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соответствующего класса, фланцевых или резьбовых заглушек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3.</a:t>
            </a:r>
          </a:p>
          <a:p>
            <a:pPr algn="just"/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1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" y="469989"/>
            <a:ext cx="9136698" cy="638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6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668344" y="0"/>
            <a:ext cx="1475656" cy="47667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 fontScale="750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ТОНГО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22"/>
            <a:ext cx="6271419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" y="3458494"/>
            <a:ext cx="71437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0522"/>
            <a:ext cx="7163223" cy="249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7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62" y="0"/>
            <a:ext cx="7284842" cy="13407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 indent="0" algn="just">
              <a:spcAft>
                <a:spcPts val="0"/>
              </a:spcAft>
              <a:buNone/>
            </a:pPr>
            <a:r>
              <a:rPr lang="ru-RU" sz="3600" dirty="0" smtClean="0">
                <a:latin typeface="Times New Roman"/>
                <a:ea typeface="Times New Roman"/>
              </a:rPr>
              <a:t>Конструкция колонной обвязки предусматривает возможность: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pPr marL="8001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восстановления герметичности межколонных пространств подачей в </a:t>
            </a:r>
            <a:r>
              <a:rPr lang="ru-RU" sz="36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межпакерную</a:t>
            </a:r>
            <a:r>
              <a:rPr lang="ru-RU" sz="3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полость консистентного смазочного материала;</a:t>
            </a:r>
          </a:p>
          <a:p>
            <a:pPr marL="8001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опрессовки</a:t>
            </a:r>
            <a:r>
              <a:rPr lang="ru-RU" sz="3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фланцевых соединений;</a:t>
            </a:r>
          </a:p>
          <a:p>
            <a:pPr marL="8001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контроля и разведки давления среды в межколонных пространствах;</a:t>
            </a:r>
          </a:p>
          <a:p>
            <a:pPr marL="8001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проведение цементирования скважины.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68344" y="0"/>
            <a:ext cx="1475656" cy="47667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 fontScale="750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ТОНГО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3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668344" y="0"/>
            <a:ext cx="1475656" cy="47667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 fontScale="750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ТОНГО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471683" cy="3816423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число обвязываемых колонн; </a:t>
            </a:r>
          </a:p>
          <a:p>
            <a:pPr marL="285750" lvl="0" indent="-285750"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их диаметры; </a:t>
            </a: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lvl="0" indent="-285750"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давления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, на которые рассчитаны корпуса колонных обвязок, в умеренном и холодном макроклиматических районах;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исполнение коррозионно-стойкое К2, К2И, КЗ для скважин, продукция которых содержит (по объему) сероводород и углекислый газ соответственно до 6% без ингибирования рабочей среды и с ингибированием до 25%.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23529" y="496109"/>
            <a:ext cx="7488831" cy="62863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82880" indent="0">
              <a:buNone/>
            </a:pPr>
            <a:r>
              <a:rPr lang="ru-RU" sz="28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параметры колонных обвязок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21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85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008" y="1340768"/>
            <a:ext cx="778055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/>
                <a:ea typeface="Times New Roman"/>
              </a:rPr>
              <a:t>Оборудование, применяемое при различных эксплуатационных работах, можно выделять в </a:t>
            </a:r>
            <a:r>
              <a:rPr lang="ru-RU" sz="2400" dirty="0" smtClean="0">
                <a:latin typeface="Times New Roman"/>
                <a:ea typeface="Times New Roman"/>
              </a:rPr>
              <a:t>группы: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804" y="2366987"/>
            <a:ext cx="9154157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hlinkClick r:id="rId3" action="ppaction://hlinksldjump"/>
              </a:rPr>
              <a:t>I. </a:t>
            </a:r>
            <a:r>
              <a:rPr lang="ru-RU" sz="2800" dirty="0">
                <a:latin typeface="Times New Roman"/>
                <a:ea typeface="Times New Roman"/>
              </a:rPr>
              <a:t>Оборудование, применяемое при различных эксплуатационных работах.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364" y="3321094"/>
            <a:ext cx="728000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hlinkClick r:id="rId4" action="ppaction://hlinksldjump"/>
              </a:rPr>
              <a:t>II. </a:t>
            </a:r>
            <a:r>
              <a:rPr lang="ru-RU" sz="2800" dirty="0">
                <a:latin typeface="Times New Roman"/>
                <a:ea typeface="Times New Roman"/>
              </a:rPr>
              <a:t>Оборудование для освоения скважин</a:t>
            </a:r>
            <a:r>
              <a:rPr lang="ru-RU" sz="1300" dirty="0">
                <a:latin typeface="Times New Roman"/>
                <a:ea typeface="Times New Roman"/>
              </a:rPr>
              <a:t>.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98" y="3807488"/>
            <a:ext cx="9151364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hlinkClick r:id="rId5" action="ppaction://hlinksldjump"/>
              </a:rPr>
              <a:t>III. </a:t>
            </a:r>
            <a:r>
              <a:rPr lang="ru-RU" sz="2800" dirty="0">
                <a:latin typeface="Times New Roman"/>
                <a:ea typeface="Times New Roman"/>
              </a:rPr>
              <a:t>Оборудование для подъема продукции пластов из скважин.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2008" y="4761595"/>
            <a:ext cx="917600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hlinkClick r:id="rId6" action="ppaction://hlinksldjump"/>
              </a:rPr>
              <a:t>IV. </a:t>
            </a:r>
            <a:r>
              <a:rPr lang="ru-RU" sz="2800" dirty="0">
                <a:latin typeface="Times New Roman"/>
                <a:ea typeface="Times New Roman"/>
              </a:rPr>
              <a:t>Оборудование для воздействия на пласт.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6004" y="5331638"/>
            <a:ext cx="917600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hlinkClick r:id="rId7" action="ppaction://hlinksldjump"/>
              </a:rPr>
              <a:t>V. </a:t>
            </a:r>
            <a:r>
              <a:rPr lang="ru-RU" sz="2800" dirty="0">
                <a:latin typeface="Times New Roman"/>
                <a:ea typeface="Times New Roman"/>
              </a:rPr>
              <a:t>Оборудование для ремонтных работ на скважине.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hlinkClick r:id="rId8" action="ppaction://hlinksldjump"/>
              </a:rPr>
              <a:t>VI. </a:t>
            </a:r>
            <a:r>
              <a:rPr lang="ru-RU" sz="2800" dirty="0">
                <a:latin typeface="Times New Roman"/>
                <a:ea typeface="Times New Roman"/>
              </a:rPr>
              <a:t>Оборудование для сбора и подготовки нефти и газа к транспортированию.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668344" y="0"/>
            <a:ext cx="1475656" cy="47667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 fontScale="750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ТОНГО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20622"/>
            <a:ext cx="7633746" cy="137619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8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/>
              </a:rPr>
              <a:t>Классификация оборудования, применяемого при эксплуатации нефтяных и газовых месторождений</a:t>
            </a:r>
            <a:r>
              <a:rPr lang="ru-RU" sz="48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/>
              </a:rPr>
              <a:t/>
            </a:r>
            <a:br>
              <a:rPr lang="ru-RU" sz="48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/>
              </a:rPr>
            </a:b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38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7668344" cy="1772816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/>
                <a:ea typeface="Times New Roman"/>
              </a:rPr>
              <a:t>I. </a:t>
            </a:r>
            <a:r>
              <a:rPr lang="ru-RU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</a:rPr>
              <a:t>Оборудование, применяемое при различных эксплуатационных работах.</a:t>
            </a:r>
            <a:r>
              <a:rPr lang="ru-RU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</a:br>
            <a:endParaRPr lang="ru-RU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1916832"/>
            <a:ext cx="91440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Оборудование ствола и устья скважины, законченной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бурением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Трубы.</a:t>
            </a:r>
          </a:p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Приводы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Скважинные уплотнители 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пакеры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68344" y="0"/>
            <a:ext cx="1475656" cy="47667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 fontScale="750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ТОНГО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172400" y="6381328"/>
            <a:ext cx="792088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5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7668344" cy="11247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/>
                <a:ea typeface="Times New Roman"/>
              </a:rPr>
              <a:t>II. Оборудование для освоения скважин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1556792"/>
            <a:ext cx="9144000" cy="51845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Насосные агрегаты для подачи жидкости в скважины 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освоения.</a:t>
            </a:r>
          </a:p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Компрессорные агрегаты для подачи воздуха 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скважины 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освоения.</a:t>
            </a:r>
          </a:p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Оборудование для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свабирования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скважин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68344" y="0"/>
            <a:ext cx="1475656" cy="47667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 fontScale="750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ТОНГО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8339878" y="6383628"/>
            <a:ext cx="792088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7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7668344" cy="12687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/>
                <a:ea typeface="Times New Roman"/>
              </a:rPr>
              <a:t>III. Оборудование для </a:t>
            </a:r>
            <a:r>
              <a:rPr lang="ru-RU" sz="3600" dirty="0" smtClean="0">
                <a:latin typeface="Times New Roman"/>
                <a:ea typeface="Times New Roman"/>
              </a:rPr>
              <a:t>подъема</a:t>
            </a:r>
            <a:br>
              <a:rPr lang="ru-RU" sz="3600" dirty="0" smtClean="0">
                <a:latin typeface="Times New Roman"/>
                <a:ea typeface="Times New Roman"/>
              </a:rPr>
            </a:br>
            <a:r>
              <a:rPr lang="ru-RU" sz="3600" dirty="0" smtClean="0">
                <a:latin typeface="Times New Roman"/>
                <a:ea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</a:rPr>
              <a:t>продукции пластов из скважин.</a:t>
            </a:r>
            <a:r>
              <a:rPr lang="ru-RU" sz="3600" dirty="0">
                <a:effectLst/>
                <a:latin typeface="Times New Roman"/>
                <a:ea typeface="Times New Roman"/>
              </a:rPr>
              <a:t/>
            </a:r>
            <a:br>
              <a:rPr lang="ru-RU" sz="3600" dirty="0">
                <a:effectLst/>
                <a:latin typeface="Times New Roman"/>
                <a:ea typeface="Times New Roman"/>
              </a:rPr>
            </a:b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44000" cy="511256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При фонтанировании.</a:t>
            </a:r>
          </a:p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При компрессорной добыче.</a:t>
            </a:r>
          </a:p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При насосной эксплуатации установками </a:t>
            </a:r>
            <a:r>
              <a:rPr lang="ru-RU" sz="36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бесштанговых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насосов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При насосной эксплуатации установками штанговых насосов.</a:t>
            </a:r>
          </a:p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При одновременной и раздельной эксплуатации </a:t>
            </a:r>
            <a:r>
              <a:rPr lang="ru-RU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нескольких пластов 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одной скважиной.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68344" y="0"/>
            <a:ext cx="1475656" cy="47667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 fontScale="750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ТОНГО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8339878" y="6383628"/>
            <a:ext cx="792088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7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7668344" cy="11967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/>
                <a:ea typeface="Times New Roman"/>
              </a:rPr>
              <a:t>IV. Оборудование для воздействия </a:t>
            </a:r>
            <a:r>
              <a:rPr lang="ru-RU" sz="3600" dirty="0" smtClean="0">
                <a:latin typeface="Times New Roman"/>
                <a:ea typeface="Times New Roman"/>
              </a:rPr>
              <a:t/>
            </a:r>
            <a:br>
              <a:rPr lang="ru-RU" sz="3600" dirty="0" smtClean="0">
                <a:latin typeface="Times New Roman"/>
                <a:ea typeface="Times New Roman"/>
              </a:rPr>
            </a:br>
            <a:r>
              <a:rPr lang="ru-RU" sz="3600" dirty="0" smtClean="0">
                <a:latin typeface="Times New Roman"/>
                <a:ea typeface="Times New Roman"/>
              </a:rPr>
              <a:t>на </a:t>
            </a:r>
            <a:r>
              <a:rPr lang="ru-RU" sz="3600" dirty="0">
                <a:latin typeface="Times New Roman"/>
                <a:ea typeface="Times New Roman"/>
              </a:rPr>
              <a:t>пласт.</a:t>
            </a:r>
            <a:r>
              <a:rPr lang="ru-RU" sz="3600" dirty="0">
                <a:effectLst/>
                <a:latin typeface="Times New Roman"/>
                <a:ea typeface="Times New Roman"/>
              </a:rPr>
              <a:t/>
            </a:r>
            <a:br>
              <a:rPr lang="ru-RU" sz="3600" dirty="0">
                <a:effectLst/>
                <a:latin typeface="Times New Roman"/>
                <a:ea typeface="Times New Roman"/>
              </a:rPr>
            </a:b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9144000" cy="56166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При вытеснении нефти водой, газом и реагентами.</a:t>
            </a:r>
          </a:p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При термических, термохимических и химических </a:t>
            </a:r>
            <a:r>
              <a:rPr lang="ru-RU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методах воздействия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При механическом воздействии на коллектор пласта.</a:t>
            </a:r>
          </a:p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При одновременной и раздельной обработке </a:t>
            </a:r>
            <a:r>
              <a:rPr lang="ru-RU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нескольких пластов 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через одну скважину.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68344" y="0"/>
            <a:ext cx="1475656" cy="47667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 fontScale="750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ТОНГО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8339878" y="6383628"/>
            <a:ext cx="792088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7668344" cy="12687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/>
                <a:ea typeface="Times New Roman"/>
              </a:rPr>
              <a:t>V. Оборудование для ремонтных работ на скважине.</a:t>
            </a:r>
            <a:r>
              <a:rPr lang="ru-RU" sz="3600" dirty="0">
                <a:effectLst/>
                <a:latin typeface="Times New Roman"/>
                <a:ea typeface="Times New Roman"/>
              </a:rPr>
              <a:t/>
            </a:r>
            <a:br>
              <a:rPr lang="ru-RU" sz="3600" dirty="0">
                <a:effectLst/>
                <a:latin typeface="Times New Roman"/>
                <a:ea typeface="Times New Roman"/>
              </a:rPr>
            </a:b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Вышки и мачты.</a:t>
            </a:r>
          </a:p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Подъемники и самоходные агрегаты с вышкой.</a:t>
            </a:r>
          </a:p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Механизмы для свинчивания и </a:t>
            </a:r>
            <a:r>
              <a:rPr lang="ru-RU" sz="36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развинчивания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труб и </a:t>
            </a:r>
            <a:r>
              <a:rPr lang="ru-RU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штанг и 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прочих работ при ремонте на скважине.</a:t>
            </a:r>
          </a:p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Инструмент.</a:t>
            </a:r>
          </a:p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Агрегаты для обслуживания и ремонта поверхностного </a:t>
            </a:r>
            <a:r>
              <a:rPr lang="ru-RU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оборудования 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скважин</a:t>
            </a:r>
            <a:r>
              <a:rPr lang="ru-RU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68344" y="0"/>
            <a:ext cx="1475656" cy="47667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 fontScale="750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ТОНГО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8339878" y="6383628"/>
            <a:ext cx="792088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1069</TotalTime>
  <Words>664</Words>
  <Application>Microsoft Office PowerPoint</Application>
  <PresentationFormat>Экран (4:3)</PresentationFormat>
  <Paragraphs>96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Технологическое оборудование нефтегазовой отрасли</vt:lpstr>
      <vt:lpstr>Презентация PowerPoint</vt:lpstr>
      <vt:lpstr>Презентация PowerPoint</vt:lpstr>
      <vt:lpstr>Классификация оборудования, применяемого при эксплуатации нефтяных и газовых месторождений </vt:lpstr>
      <vt:lpstr>I. Оборудование, применяемое при различных эксплуатационных работах. </vt:lpstr>
      <vt:lpstr>II. Оборудование для освоения скважин</vt:lpstr>
      <vt:lpstr>III. Оборудование для подъема  продукции пластов из скважин. </vt:lpstr>
      <vt:lpstr>IV. Оборудование для воздействия  на пласт. </vt:lpstr>
      <vt:lpstr>V. Оборудование для ремонтных работ на скважине. </vt:lpstr>
      <vt:lpstr>VI. Оборудование для сбора и подготовки нефти и газа к транспортированию. </vt:lpstr>
      <vt:lpstr>Оборудование ствола скважины, законченной бурением</vt:lpstr>
      <vt:lpstr>Схема конструкции скважины</vt:lpstr>
      <vt:lpstr>Типы обсадных труб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Трехкорпнусная колонная обвязка ОК состоит из </vt:lpstr>
      <vt:lpstr>Презентация PowerPoint</vt:lpstr>
      <vt:lpstr>Презентация PowerPoint</vt:lpstr>
      <vt:lpstr>Конструкция колонной обвязки предусматривает возможность:</vt:lpstr>
      <vt:lpstr>Основные параметры колонных обвязок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НГПО</dc:title>
  <dc:creator>1204Glav</dc:creator>
  <cp:lastModifiedBy>Бабарыкин Валентин Валентинович</cp:lastModifiedBy>
  <cp:revision>68</cp:revision>
  <dcterms:created xsi:type="dcterms:W3CDTF">2014-09-26T07:46:08Z</dcterms:created>
  <dcterms:modified xsi:type="dcterms:W3CDTF">2024-10-24T20:13:43Z</dcterms:modified>
</cp:coreProperties>
</file>