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257" r:id="rId2"/>
    <p:sldId id="258" r:id="rId3"/>
    <p:sldId id="302" r:id="rId4"/>
    <p:sldId id="303" r:id="rId5"/>
    <p:sldId id="304" r:id="rId6"/>
    <p:sldId id="305" r:id="rId7"/>
    <p:sldId id="306" r:id="rId8"/>
    <p:sldId id="307" r:id="rId9"/>
    <p:sldId id="308" r:id="rId10"/>
    <p:sldId id="309" r:id="rId11"/>
    <p:sldId id="310" r:id="rId12"/>
    <p:sldId id="311" r:id="rId13"/>
    <p:sldId id="312" r:id="rId14"/>
    <p:sldId id="313" r:id="rId15"/>
    <p:sldId id="314" r:id="rId16"/>
    <p:sldId id="317" r:id="rId17"/>
    <p:sldId id="318" r:id="rId18"/>
    <p:sldId id="319" r:id="rId19"/>
    <p:sldId id="320" r:id="rId20"/>
    <p:sldId id="321" r:id="rId21"/>
    <p:sldId id="322" r:id="rId22"/>
    <p:sldId id="323" r:id="rId23"/>
    <p:sldId id="324" r:id="rId24"/>
    <p:sldId id="325" r:id="rId25"/>
    <p:sldId id="326" r:id="rId26"/>
    <p:sldId id="327" r:id="rId27"/>
    <p:sldId id="328" r:id="rId28"/>
    <p:sldId id="329" r:id="rId29"/>
    <p:sldId id="330" r:id="rId30"/>
    <p:sldId id="331" r:id="rId31"/>
    <p:sldId id="332" r:id="rId32"/>
    <p:sldId id="333" r:id="rId33"/>
    <p:sldId id="334" r:id="rId34"/>
    <p:sldId id="335" r:id="rId35"/>
    <p:sldId id="336" r:id="rId36"/>
    <p:sldId id="337" r:id="rId37"/>
    <p:sldId id="338" r:id="rId38"/>
    <p:sldId id="339" r:id="rId39"/>
    <p:sldId id="340" r:id="rId40"/>
    <p:sldId id="341" r:id="rId41"/>
    <p:sldId id="342" r:id="rId42"/>
    <p:sldId id="343" r:id="rId43"/>
    <p:sldId id="344" r:id="rId44"/>
    <p:sldId id="345" r:id="rId45"/>
    <p:sldId id="346" r:id="rId46"/>
    <p:sldId id="347" r:id="rId47"/>
    <p:sldId id="348" r:id="rId48"/>
    <p:sldId id="301" r:id="rId49"/>
    <p:sldId id="261" r:id="rId5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448E"/>
    <a:srgbClr val="00BCBC"/>
    <a:srgbClr val="039EA5"/>
    <a:srgbClr val="096A7E"/>
    <a:srgbClr val="C6F0F0"/>
    <a:srgbClr val="284E94"/>
    <a:srgbClr val="4D4DB5"/>
    <a:srgbClr val="009ADE"/>
    <a:srgbClr val="008755"/>
    <a:srgbClr val="0062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015" autoAdjust="0"/>
    <p:restoredTop sz="94660"/>
  </p:normalViewPr>
  <p:slideViewPr>
    <p:cSldViewPr snapToGrid="0" showGuides="1">
      <p:cViewPr varScale="1">
        <p:scale>
          <a:sx n="65" d="100"/>
          <a:sy n="65" d="100"/>
        </p:scale>
        <p:origin x="40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490414-13A5-447A-A40C-1A25F747D4FD}" type="datetimeFigureOut">
              <a:rPr lang="ru-RU" smtClean="0"/>
              <a:t>31.03.2025</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D757F3-55D1-4D00-BBEE-CD4C5A18EE76}" type="slidenum">
              <a:rPr lang="ru-RU" smtClean="0"/>
              <a:t>‹#›</a:t>
            </a:fld>
            <a:endParaRPr lang="ru-RU"/>
          </a:p>
        </p:txBody>
      </p:sp>
    </p:spTree>
    <p:extLst>
      <p:ext uri="{BB962C8B-B14F-4D97-AF65-F5344CB8AC3E}">
        <p14:creationId xmlns:p14="http://schemas.microsoft.com/office/powerpoint/2010/main" val="3730521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9F7C18A-2F8C-4AE4-9D7A-AD848A44311A}"/>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B44FC9BA-E3B6-4315-84B5-61B98C4A28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3243BC46-3F9D-4CF9-8A1F-AA23113987D5}"/>
              </a:ext>
            </a:extLst>
          </p:cNvPr>
          <p:cNvSpPr>
            <a:spLocks noGrp="1"/>
          </p:cNvSpPr>
          <p:nvPr>
            <p:ph type="dt" sz="half" idx="10"/>
          </p:nvPr>
        </p:nvSpPr>
        <p:spPr/>
        <p:txBody>
          <a:bodyPr/>
          <a:lstStyle/>
          <a:p>
            <a:fld id="{A0FF91DE-AC79-4989-B51E-0AA5E11CB3D1}" type="datetimeFigureOut">
              <a:rPr lang="ru-RU" smtClean="0"/>
              <a:t>31.03.2025</a:t>
            </a:fld>
            <a:endParaRPr lang="ru-RU"/>
          </a:p>
        </p:txBody>
      </p:sp>
      <p:sp>
        <p:nvSpPr>
          <p:cNvPr id="5" name="Нижний колонтитул 4">
            <a:extLst>
              <a:ext uri="{FF2B5EF4-FFF2-40B4-BE49-F238E27FC236}">
                <a16:creationId xmlns:a16="http://schemas.microsoft.com/office/drawing/2014/main" id="{0EA71EF0-84C0-4F28-BFE5-86A85B75E64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EB308E39-11AC-4F2B-B55D-938A17B77434}"/>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3680094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021B626-2FD8-4B35-AD75-9C4A9A71DD4B}"/>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0D9953EC-66FC-4FE7-A205-C0AC93B7CF60}"/>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0632A692-F710-415C-9823-05A47C1A779A}"/>
              </a:ext>
            </a:extLst>
          </p:cNvPr>
          <p:cNvSpPr>
            <a:spLocks noGrp="1"/>
          </p:cNvSpPr>
          <p:nvPr>
            <p:ph type="dt" sz="half" idx="10"/>
          </p:nvPr>
        </p:nvSpPr>
        <p:spPr/>
        <p:txBody>
          <a:bodyPr/>
          <a:lstStyle/>
          <a:p>
            <a:fld id="{A0FF91DE-AC79-4989-B51E-0AA5E11CB3D1}" type="datetimeFigureOut">
              <a:rPr lang="ru-RU" smtClean="0"/>
              <a:t>31.03.2025</a:t>
            </a:fld>
            <a:endParaRPr lang="ru-RU"/>
          </a:p>
        </p:txBody>
      </p:sp>
      <p:sp>
        <p:nvSpPr>
          <p:cNvPr id="5" name="Нижний колонтитул 4">
            <a:extLst>
              <a:ext uri="{FF2B5EF4-FFF2-40B4-BE49-F238E27FC236}">
                <a16:creationId xmlns:a16="http://schemas.microsoft.com/office/drawing/2014/main" id="{2106D45F-A676-4D3E-BE61-E18BD72BB313}"/>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7C8B60B-F54E-41D3-ACD5-CFDDE5D180B2}"/>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639958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2D324241-86B1-491D-ABF1-1445992AC0FA}"/>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CA4A3DFB-CF11-456C-8B40-63C14D9121C2}"/>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DE07D8AF-2B4B-4397-AB1A-1CD701C4B2EC}"/>
              </a:ext>
            </a:extLst>
          </p:cNvPr>
          <p:cNvSpPr>
            <a:spLocks noGrp="1"/>
          </p:cNvSpPr>
          <p:nvPr>
            <p:ph type="dt" sz="half" idx="10"/>
          </p:nvPr>
        </p:nvSpPr>
        <p:spPr/>
        <p:txBody>
          <a:bodyPr/>
          <a:lstStyle/>
          <a:p>
            <a:fld id="{A0FF91DE-AC79-4989-B51E-0AA5E11CB3D1}" type="datetimeFigureOut">
              <a:rPr lang="ru-RU" smtClean="0"/>
              <a:t>31.03.2025</a:t>
            </a:fld>
            <a:endParaRPr lang="ru-RU"/>
          </a:p>
        </p:txBody>
      </p:sp>
      <p:sp>
        <p:nvSpPr>
          <p:cNvPr id="5" name="Нижний колонтитул 4">
            <a:extLst>
              <a:ext uri="{FF2B5EF4-FFF2-40B4-BE49-F238E27FC236}">
                <a16:creationId xmlns:a16="http://schemas.microsoft.com/office/drawing/2014/main" id="{FB6B5B7F-50D9-422E-9F4A-EE1AE9017241}"/>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A62B224B-7875-4078-BE3E-72C952C17B65}"/>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894569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7DA795-10CB-437B-8052-BB0BE08CAE57}"/>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6BAF0FE2-C935-4B46-AD8B-29309A521237}"/>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99F92BF-8099-49C9-8A42-1C1EA379B6CC}"/>
              </a:ext>
            </a:extLst>
          </p:cNvPr>
          <p:cNvSpPr>
            <a:spLocks noGrp="1"/>
          </p:cNvSpPr>
          <p:nvPr>
            <p:ph type="dt" sz="half" idx="10"/>
          </p:nvPr>
        </p:nvSpPr>
        <p:spPr/>
        <p:txBody>
          <a:bodyPr/>
          <a:lstStyle/>
          <a:p>
            <a:fld id="{A0FF91DE-AC79-4989-B51E-0AA5E11CB3D1}" type="datetimeFigureOut">
              <a:rPr lang="ru-RU" smtClean="0"/>
              <a:t>31.03.2025</a:t>
            </a:fld>
            <a:endParaRPr lang="ru-RU"/>
          </a:p>
        </p:txBody>
      </p:sp>
      <p:sp>
        <p:nvSpPr>
          <p:cNvPr id="5" name="Нижний колонтитул 4">
            <a:extLst>
              <a:ext uri="{FF2B5EF4-FFF2-40B4-BE49-F238E27FC236}">
                <a16:creationId xmlns:a16="http://schemas.microsoft.com/office/drawing/2014/main" id="{29BE9BA7-CE5C-4876-9ACC-9F1F8886012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77E6BB4-601D-416B-BBF8-0AC32E1C75A3}"/>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1239694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E4A93F0-CABB-42AC-84CE-97B5B3196AFF}"/>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3DEF6A0C-3090-45C5-B555-668455010C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FB45B77C-28E5-4092-93B1-CFFD26B6DBD9}"/>
              </a:ext>
            </a:extLst>
          </p:cNvPr>
          <p:cNvSpPr>
            <a:spLocks noGrp="1"/>
          </p:cNvSpPr>
          <p:nvPr>
            <p:ph type="dt" sz="half" idx="10"/>
          </p:nvPr>
        </p:nvSpPr>
        <p:spPr/>
        <p:txBody>
          <a:bodyPr/>
          <a:lstStyle/>
          <a:p>
            <a:fld id="{A0FF91DE-AC79-4989-B51E-0AA5E11CB3D1}" type="datetimeFigureOut">
              <a:rPr lang="ru-RU" smtClean="0"/>
              <a:t>31.03.2025</a:t>
            </a:fld>
            <a:endParaRPr lang="ru-RU"/>
          </a:p>
        </p:txBody>
      </p:sp>
      <p:sp>
        <p:nvSpPr>
          <p:cNvPr id="5" name="Нижний колонтитул 4">
            <a:extLst>
              <a:ext uri="{FF2B5EF4-FFF2-40B4-BE49-F238E27FC236}">
                <a16:creationId xmlns:a16="http://schemas.microsoft.com/office/drawing/2014/main" id="{9B46D322-0D45-45B8-A7E8-B82C88F4497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B563172B-96DF-488B-959B-CC63B86E4921}"/>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631972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FE13B6C-CB9B-4A5F-99A7-6E9027EFCC1B}"/>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C343C3A5-9706-4114-AA45-D870C0E35BEA}"/>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A982222B-5C14-4756-BFF7-76EADAC2DED9}"/>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D6B947BE-439E-4B2D-A3D3-BC1912B0B905}"/>
              </a:ext>
            </a:extLst>
          </p:cNvPr>
          <p:cNvSpPr>
            <a:spLocks noGrp="1"/>
          </p:cNvSpPr>
          <p:nvPr>
            <p:ph type="dt" sz="half" idx="10"/>
          </p:nvPr>
        </p:nvSpPr>
        <p:spPr/>
        <p:txBody>
          <a:bodyPr/>
          <a:lstStyle/>
          <a:p>
            <a:fld id="{A0FF91DE-AC79-4989-B51E-0AA5E11CB3D1}" type="datetimeFigureOut">
              <a:rPr lang="ru-RU" smtClean="0"/>
              <a:t>31.03.2025</a:t>
            </a:fld>
            <a:endParaRPr lang="ru-RU"/>
          </a:p>
        </p:txBody>
      </p:sp>
      <p:sp>
        <p:nvSpPr>
          <p:cNvPr id="6" name="Нижний колонтитул 5">
            <a:extLst>
              <a:ext uri="{FF2B5EF4-FFF2-40B4-BE49-F238E27FC236}">
                <a16:creationId xmlns:a16="http://schemas.microsoft.com/office/drawing/2014/main" id="{8BBC7AB9-92F7-419A-B1F9-18400EA6C058}"/>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AD04BFE1-FD7E-42D0-A01D-3272B715D39C}"/>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32843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3EFCCEB-1BA8-4549-A1AB-2D7DAA6E8ED4}"/>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8BE36495-482B-4B2C-92EF-E684414F9E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E10C5EA2-3F47-4025-9231-71F398C23012}"/>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F40A6A12-D259-4FC7-A919-829D9BA67D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A3686FD3-3CC8-4F26-8AAA-F65D907FFD10}"/>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7FB85271-9B6B-4EDF-A774-5D17EE48A0DD}"/>
              </a:ext>
            </a:extLst>
          </p:cNvPr>
          <p:cNvSpPr>
            <a:spLocks noGrp="1"/>
          </p:cNvSpPr>
          <p:nvPr>
            <p:ph type="dt" sz="half" idx="10"/>
          </p:nvPr>
        </p:nvSpPr>
        <p:spPr/>
        <p:txBody>
          <a:bodyPr/>
          <a:lstStyle/>
          <a:p>
            <a:fld id="{A0FF91DE-AC79-4989-B51E-0AA5E11CB3D1}" type="datetimeFigureOut">
              <a:rPr lang="ru-RU" smtClean="0"/>
              <a:t>31.03.2025</a:t>
            </a:fld>
            <a:endParaRPr lang="ru-RU"/>
          </a:p>
        </p:txBody>
      </p:sp>
      <p:sp>
        <p:nvSpPr>
          <p:cNvPr id="8" name="Нижний колонтитул 7">
            <a:extLst>
              <a:ext uri="{FF2B5EF4-FFF2-40B4-BE49-F238E27FC236}">
                <a16:creationId xmlns:a16="http://schemas.microsoft.com/office/drawing/2014/main" id="{5FAF317B-3F3D-416A-AB10-FEE68EB0BDAF}"/>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51A3314E-E3C2-49B9-B921-85F8EA783AAA}"/>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1573365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480410F-3169-498A-82E6-1EE6796F7273}"/>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79D48A53-4C92-4810-B89B-3C08D082E5A2}"/>
              </a:ext>
            </a:extLst>
          </p:cNvPr>
          <p:cNvSpPr>
            <a:spLocks noGrp="1"/>
          </p:cNvSpPr>
          <p:nvPr>
            <p:ph type="dt" sz="half" idx="10"/>
          </p:nvPr>
        </p:nvSpPr>
        <p:spPr/>
        <p:txBody>
          <a:bodyPr/>
          <a:lstStyle/>
          <a:p>
            <a:fld id="{A0FF91DE-AC79-4989-B51E-0AA5E11CB3D1}" type="datetimeFigureOut">
              <a:rPr lang="ru-RU" smtClean="0"/>
              <a:t>31.03.2025</a:t>
            </a:fld>
            <a:endParaRPr lang="ru-RU"/>
          </a:p>
        </p:txBody>
      </p:sp>
      <p:sp>
        <p:nvSpPr>
          <p:cNvPr id="4" name="Нижний колонтитул 3">
            <a:extLst>
              <a:ext uri="{FF2B5EF4-FFF2-40B4-BE49-F238E27FC236}">
                <a16:creationId xmlns:a16="http://schemas.microsoft.com/office/drawing/2014/main" id="{553E7FAC-4E17-4EA2-BC1B-526524BCC9F9}"/>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76C36069-7FEE-4981-9849-85FB55BAA4F0}"/>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4151053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A4626CCF-1158-4FC9-9FB9-A68F4E307248}"/>
              </a:ext>
            </a:extLst>
          </p:cNvPr>
          <p:cNvSpPr>
            <a:spLocks noGrp="1"/>
          </p:cNvSpPr>
          <p:nvPr>
            <p:ph type="dt" sz="half" idx="10"/>
          </p:nvPr>
        </p:nvSpPr>
        <p:spPr/>
        <p:txBody>
          <a:bodyPr/>
          <a:lstStyle/>
          <a:p>
            <a:fld id="{A0FF91DE-AC79-4989-B51E-0AA5E11CB3D1}" type="datetimeFigureOut">
              <a:rPr lang="ru-RU" smtClean="0"/>
              <a:t>31.03.2025</a:t>
            </a:fld>
            <a:endParaRPr lang="ru-RU"/>
          </a:p>
        </p:txBody>
      </p:sp>
      <p:sp>
        <p:nvSpPr>
          <p:cNvPr id="3" name="Нижний колонтитул 2">
            <a:extLst>
              <a:ext uri="{FF2B5EF4-FFF2-40B4-BE49-F238E27FC236}">
                <a16:creationId xmlns:a16="http://schemas.microsoft.com/office/drawing/2014/main" id="{B449070F-A678-48A6-8E41-4DEDB80A02A1}"/>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D24885C2-61A7-4E71-AE38-27DFEC23094A}"/>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619653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D7CB046-8889-4750-97EE-92FA499609DB}"/>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F067B980-4942-4DF6-831B-E3D5DB0658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5DFCC3ED-7119-4C7C-824D-C4AF8357C9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9337090D-AA1E-4844-92D4-FBB313CD5BFA}"/>
              </a:ext>
            </a:extLst>
          </p:cNvPr>
          <p:cNvSpPr>
            <a:spLocks noGrp="1"/>
          </p:cNvSpPr>
          <p:nvPr>
            <p:ph type="dt" sz="half" idx="10"/>
          </p:nvPr>
        </p:nvSpPr>
        <p:spPr/>
        <p:txBody>
          <a:bodyPr/>
          <a:lstStyle/>
          <a:p>
            <a:fld id="{A0FF91DE-AC79-4989-B51E-0AA5E11CB3D1}" type="datetimeFigureOut">
              <a:rPr lang="ru-RU" smtClean="0"/>
              <a:t>31.03.2025</a:t>
            </a:fld>
            <a:endParaRPr lang="ru-RU"/>
          </a:p>
        </p:txBody>
      </p:sp>
      <p:sp>
        <p:nvSpPr>
          <p:cNvPr id="6" name="Нижний колонтитул 5">
            <a:extLst>
              <a:ext uri="{FF2B5EF4-FFF2-40B4-BE49-F238E27FC236}">
                <a16:creationId xmlns:a16="http://schemas.microsoft.com/office/drawing/2014/main" id="{8B8ED671-A8F2-4011-AD65-3D07D76DDB2D}"/>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B6F249E2-1E51-4A13-85A4-FDD57F49229C}"/>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026110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025909E-9A26-4384-BDA7-9B6B21879542}"/>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6EEA5224-E849-4855-906A-9FD3B8CE54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B27D6143-26BF-47B2-BB3D-F00BD205FF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77AB686F-55C3-4A0B-91E9-1F4D12DC2370}"/>
              </a:ext>
            </a:extLst>
          </p:cNvPr>
          <p:cNvSpPr>
            <a:spLocks noGrp="1"/>
          </p:cNvSpPr>
          <p:nvPr>
            <p:ph type="dt" sz="half" idx="10"/>
          </p:nvPr>
        </p:nvSpPr>
        <p:spPr/>
        <p:txBody>
          <a:bodyPr/>
          <a:lstStyle/>
          <a:p>
            <a:fld id="{A0FF91DE-AC79-4989-B51E-0AA5E11CB3D1}" type="datetimeFigureOut">
              <a:rPr lang="ru-RU" smtClean="0"/>
              <a:t>31.03.2025</a:t>
            </a:fld>
            <a:endParaRPr lang="ru-RU"/>
          </a:p>
        </p:txBody>
      </p:sp>
      <p:sp>
        <p:nvSpPr>
          <p:cNvPr id="6" name="Нижний колонтитул 5">
            <a:extLst>
              <a:ext uri="{FF2B5EF4-FFF2-40B4-BE49-F238E27FC236}">
                <a16:creationId xmlns:a16="http://schemas.microsoft.com/office/drawing/2014/main" id="{BF18A565-F983-4859-8ED8-7726F3775CD5}"/>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4033EDF3-52F4-4AE6-9B43-B28A21419DBC}"/>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531017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E32DE68-4D6C-496F-BBAE-88D098F87D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35BF3775-4F6C-4F45-AA14-9BDC031337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C4F35A96-F00A-4146-8EFB-8423BA6FE2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FF91DE-AC79-4989-B51E-0AA5E11CB3D1}" type="datetimeFigureOut">
              <a:rPr lang="ru-RU" smtClean="0"/>
              <a:t>31.03.2025</a:t>
            </a:fld>
            <a:endParaRPr lang="ru-RU"/>
          </a:p>
        </p:txBody>
      </p:sp>
      <p:sp>
        <p:nvSpPr>
          <p:cNvPr id="5" name="Нижний колонтитул 4">
            <a:extLst>
              <a:ext uri="{FF2B5EF4-FFF2-40B4-BE49-F238E27FC236}">
                <a16:creationId xmlns:a16="http://schemas.microsoft.com/office/drawing/2014/main" id="{B67F164D-7499-4009-8BC9-D2C57BE66F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A8415251-25DD-4979-8FCE-C3DFCF504D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BB6FEA-A664-4935-89DC-F6AF32DAD0B9}" type="slidenum">
              <a:rPr lang="ru-RU" smtClean="0"/>
              <a:t>‹#›</a:t>
            </a:fld>
            <a:endParaRPr lang="ru-RU"/>
          </a:p>
        </p:txBody>
      </p:sp>
    </p:spTree>
    <p:extLst>
      <p:ext uri="{BB962C8B-B14F-4D97-AF65-F5344CB8AC3E}">
        <p14:creationId xmlns:p14="http://schemas.microsoft.com/office/powerpoint/2010/main" val="984085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EBA2DD4F-BF22-407D-BBD9-6D0007029EED}"/>
              </a:ext>
            </a:extLst>
          </p:cNvPr>
          <p:cNvSpPr txBox="1"/>
          <p:nvPr/>
        </p:nvSpPr>
        <p:spPr>
          <a:xfrm>
            <a:off x="650139" y="2121204"/>
            <a:ext cx="8744584" cy="3170099"/>
          </a:xfrm>
          <a:prstGeom prst="rect">
            <a:avLst/>
          </a:prstGeom>
          <a:noFill/>
        </p:spPr>
        <p:txBody>
          <a:bodyPr wrap="square" rtlCol="0">
            <a:spAutoFit/>
          </a:bodyPr>
          <a:lstStyle/>
          <a:p>
            <a:pPr algn="ctr"/>
            <a:r>
              <a:rPr lang="ru-RU" sz="4000" b="1" dirty="0" smtClean="0">
                <a:solidFill>
                  <a:schemeClr val="accent1">
                    <a:lumMod val="75000"/>
                  </a:schemeClr>
                </a:solidFill>
                <a:effectLst>
                  <a:outerShdw blurRad="38100" dist="38100" dir="2700000" algn="tl">
                    <a:srgbClr val="000000">
                      <a:alpha val="43137"/>
                    </a:srgbClr>
                  </a:outerShdw>
                </a:effectLst>
                <a:latin typeface="Georgia" panose="02040502050405020303" pitchFamily="18" charset="0"/>
              </a:rPr>
              <a:t>Тема: </a:t>
            </a:r>
          </a:p>
          <a:p>
            <a:pPr algn="ctr"/>
            <a:r>
              <a:rPr lang="ru-RU" sz="4000" b="1" dirty="0" smtClean="0">
                <a:solidFill>
                  <a:schemeClr val="accent1">
                    <a:lumMod val="75000"/>
                  </a:schemeClr>
                </a:solidFill>
                <a:effectLst>
                  <a:outerShdw blurRad="38100" dist="38100" dir="2700000" algn="tl">
                    <a:srgbClr val="000000">
                      <a:alpha val="43137"/>
                    </a:srgbClr>
                  </a:outerShdw>
                </a:effectLst>
                <a:latin typeface="Georgia" panose="02040502050405020303" pitchFamily="18" charset="0"/>
              </a:rPr>
              <a:t>«Коллективно-договорное регулирование отношений персонала»</a:t>
            </a:r>
            <a:endParaRPr lang="ru-RU" sz="4000" b="1" dirty="0">
              <a:solidFill>
                <a:schemeClr val="accent1">
                  <a:lumMod val="75000"/>
                </a:schemeClr>
              </a:solidFill>
              <a:effectLst>
                <a:outerShdw blurRad="38100" dist="38100" dir="2700000" algn="tl">
                  <a:srgbClr val="000000">
                    <a:alpha val="43137"/>
                  </a:srgbClr>
                </a:outerShdw>
              </a:effectLst>
              <a:latin typeface="Georgia" panose="02040502050405020303" pitchFamily="18" charset="0"/>
            </a:endParaRPr>
          </a:p>
          <a:p>
            <a:pPr algn="ctr"/>
            <a:endParaRPr lang="ru-RU" sz="4000" b="1" dirty="0">
              <a:solidFill>
                <a:schemeClr val="accent1">
                  <a:lumMod val="75000"/>
                </a:schemeClr>
              </a:solidFill>
              <a:effectLst>
                <a:outerShdw blurRad="38100" dist="38100" dir="2700000" algn="tl">
                  <a:srgbClr val="000000">
                    <a:alpha val="43137"/>
                  </a:srgbClr>
                </a:outerShdw>
              </a:effectLst>
              <a:latin typeface="Georgia" panose="02040502050405020303" pitchFamily="18" charset="0"/>
            </a:endParaRPr>
          </a:p>
        </p:txBody>
      </p:sp>
      <p:pic>
        <p:nvPicPr>
          <p:cNvPr id="11" name="Рисунок 10" descr="Изображение выглядит как текст&#10;&#10;Автоматически созданное описание">
            <a:extLst>
              <a:ext uri="{FF2B5EF4-FFF2-40B4-BE49-F238E27FC236}">
                <a16:creationId xmlns:a16="http://schemas.microsoft.com/office/drawing/2014/main" id="{E602AFED-D232-450C-84BA-526C21FF7E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78379" y="1118681"/>
            <a:ext cx="4113621" cy="5790393"/>
          </a:xfrm>
          <a:prstGeom prst="rect">
            <a:avLst/>
          </a:prstGeom>
        </p:spPr>
      </p:pic>
      <p:pic>
        <p:nvPicPr>
          <p:cNvPr id="12" name="Рисунок 11">
            <a:extLst>
              <a:ext uri="{FF2B5EF4-FFF2-40B4-BE49-F238E27FC236}">
                <a16:creationId xmlns:a16="http://schemas.microsoft.com/office/drawing/2014/main" id="{F73A6B1D-8BEA-460D-950C-3411AD2BC00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Tree>
    <p:extLst>
      <p:ext uri="{BB962C8B-B14F-4D97-AF65-F5344CB8AC3E}">
        <p14:creationId xmlns:p14="http://schemas.microsoft.com/office/powerpoint/2010/main" val="222737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73394" y="1129807"/>
            <a:ext cx="10014154" cy="6037935"/>
          </a:xfrm>
          <a:prstGeom prst="rect">
            <a:avLst/>
          </a:prstGeom>
        </p:spPr>
        <p:txBody>
          <a:bodyPr wrap="square">
            <a:spAutoFit/>
          </a:bodyPr>
          <a:lstStyle/>
          <a:p>
            <a:pPr algn="just">
              <a:lnSpc>
                <a:spcPct val="150000"/>
              </a:lnSpc>
            </a:pPr>
            <a:r>
              <a:rPr lang="ru-RU" sz="2000" b="1" dirty="0">
                <a:solidFill>
                  <a:schemeClr val="accent1">
                    <a:lumMod val="50000"/>
                  </a:schemeClr>
                </a:solidFill>
                <a:latin typeface="Georgia" panose="02040502050405020303" pitchFamily="18" charset="0"/>
              </a:rPr>
              <a:t>Оптимизирующая функция</a:t>
            </a:r>
            <a:r>
              <a:rPr lang="ru-RU" sz="2000" dirty="0">
                <a:solidFill>
                  <a:schemeClr val="accent1">
                    <a:lumMod val="50000"/>
                  </a:schemeClr>
                </a:solidFill>
                <a:latin typeface="Georgia" panose="02040502050405020303" pitchFamily="18" charset="0"/>
              </a:rPr>
              <a:t>: коллективные договоры способствуют упрощению трудовых договоров, оптимизации расчетов затрат на оплату труда.</a:t>
            </a:r>
          </a:p>
          <a:p>
            <a:pPr algn="just">
              <a:lnSpc>
                <a:spcPct val="150000"/>
              </a:lnSpc>
            </a:pPr>
            <a:r>
              <a:rPr lang="ru-RU" sz="2000" b="1" dirty="0">
                <a:solidFill>
                  <a:schemeClr val="accent1">
                    <a:lumMod val="50000"/>
                  </a:schemeClr>
                </a:solidFill>
                <a:latin typeface="Georgia" panose="02040502050405020303" pitchFamily="18" charset="0"/>
              </a:rPr>
              <a:t>Регулирующая функция</a:t>
            </a:r>
            <a:r>
              <a:rPr lang="ru-RU" sz="2000" dirty="0">
                <a:solidFill>
                  <a:schemeClr val="accent1">
                    <a:lumMod val="50000"/>
                  </a:schemeClr>
                </a:solidFill>
                <a:latin typeface="Georgia" panose="02040502050405020303" pitchFamily="18" charset="0"/>
              </a:rPr>
              <a:t>: коллективный договор позволяет избежать открытых конфликтов между работниками и работодателем. Пока договор остается в силе, он регулирует трудовые отношения и помогает разрешить все вопросы, возникающие у сторон в связи с его положениями.</a:t>
            </a:r>
          </a:p>
          <a:p>
            <a:pPr algn="just">
              <a:lnSpc>
                <a:spcPct val="150000"/>
              </a:lnSpc>
            </a:pPr>
            <a:r>
              <a:rPr lang="ru-RU" sz="2000" dirty="0">
                <a:solidFill>
                  <a:schemeClr val="accent1">
                    <a:lumMod val="50000"/>
                  </a:schemeClr>
                </a:solidFill>
                <a:latin typeface="Georgia" panose="02040502050405020303" pitchFamily="18" charset="0"/>
              </a:rPr>
              <a:t>С точки зрения эффективного управления коллективный договор выполняет в организации еще целый ряд важных функций, в числе которых следует выделять:</a:t>
            </a:r>
          </a:p>
          <a:p>
            <a:pPr algn="just">
              <a:lnSpc>
                <a:spcPct val="150000"/>
              </a:lnSpc>
            </a:pPr>
            <a:r>
              <a:rPr lang="ru-RU" dirty="0">
                <a:solidFill>
                  <a:schemeClr val="accent1">
                    <a:lumMod val="50000"/>
                  </a:schemeClr>
                </a:solidFill>
                <a:latin typeface="Georgia" panose="02040502050405020303" pitchFamily="18" charset="0"/>
              </a:rPr>
              <a:t>– </a:t>
            </a:r>
            <a:r>
              <a:rPr lang="ru-RU" b="1" dirty="0">
                <a:solidFill>
                  <a:schemeClr val="accent1">
                    <a:lumMod val="50000"/>
                  </a:schemeClr>
                </a:solidFill>
                <a:latin typeface="Georgia" panose="02040502050405020303" pitchFamily="18" charset="0"/>
              </a:rPr>
              <a:t>нормативно-регулирующую</a:t>
            </a:r>
            <a:r>
              <a:rPr lang="ru-RU" dirty="0">
                <a:solidFill>
                  <a:schemeClr val="accent1">
                    <a:lumMod val="50000"/>
                  </a:schemeClr>
                </a:solidFill>
                <a:latin typeface="Georgia" panose="02040502050405020303" pitchFamily="18" charset="0"/>
              </a:rPr>
              <a:t> (создание свода правил и норм организации);</a:t>
            </a:r>
          </a:p>
          <a:p>
            <a:pPr algn="just">
              <a:lnSpc>
                <a:spcPct val="150000"/>
              </a:lnSpc>
            </a:pPr>
            <a:r>
              <a:rPr lang="ru-RU" dirty="0">
                <a:solidFill>
                  <a:schemeClr val="accent1">
                    <a:lumMod val="50000"/>
                  </a:schemeClr>
                </a:solidFill>
                <a:latin typeface="Georgia" panose="02040502050405020303" pitchFamily="18" charset="0"/>
              </a:rPr>
              <a:t>– </a:t>
            </a:r>
            <a:r>
              <a:rPr lang="ru-RU" b="1" dirty="0">
                <a:solidFill>
                  <a:schemeClr val="accent1">
                    <a:lumMod val="50000"/>
                  </a:schemeClr>
                </a:solidFill>
                <a:latin typeface="Georgia" panose="02040502050405020303" pitchFamily="18" charset="0"/>
              </a:rPr>
              <a:t>интегративную</a:t>
            </a:r>
            <a:r>
              <a:rPr lang="ru-RU" dirty="0">
                <a:solidFill>
                  <a:schemeClr val="accent1">
                    <a:lumMod val="50000"/>
                  </a:schemeClr>
                </a:solidFill>
                <a:latin typeface="Georgia" panose="02040502050405020303" pitchFamily="18" charset="0"/>
              </a:rPr>
              <a:t> (снижение уровня конфликтности, объединение коллектива);</a:t>
            </a:r>
          </a:p>
          <a:p>
            <a:pPr algn="just">
              <a:lnSpc>
                <a:spcPct val="150000"/>
              </a:lnSpc>
            </a:pPr>
            <a:r>
              <a:rPr lang="ru-RU" dirty="0">
                <a:solidFill>
                  <a:schemeClr val="accent1">
                    <a:lumMod val="50000"/>
                  </a:schemeClr>
                </a:solidFill>
                <a:latin typeface="Georgia" panose="02040502050405020303" pitchFamily="18" charset="0"/>
              </a:rPr>
              <a:t>– </a:t>
            </a:r>
            <a:r>
              <a:rPr lang="ru-RU" b="1" dirty="0">
                <a:solidFill>
                  <a:schemeClr val="accent1">
                    <a:lumMod val="50000"/>
                  </a:schemeClr>
                </a:solidFill>
                <a:latin typeface="Georgia" panose="02040502050405020303" pitchFamily="18" charset="0"/>
              </a:rPr>
              <a:t>коммуникативную</a:t>
            </a:r>
            <a:r>
              <a:rPr lang="ru-RU" dirty="0">
                <a:solidFill>
                  <a:schemeClr val="accent1">
                    <a:lumMod val="50000"/>
                  </a:schemeClr>
                </a:solidFill>
                <a:latin typeface="Georgia" panose="02040502050405020303" pitchFamily="18" charset="0"/>
              </a:rPr>
              <a:t> (расширение информационного обмена в организации и взаимопонимания между менеджерами и работниками).</a:t>
            </a:r>
          </a:p>
          <a:p>
            <a:pPr algn="just">
              <a:lnSpc>
                <a:spcPct val="150000"/>
              </a:lnSpc>
            </a:pP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730723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91382" y="1439522"/>
            <a:ext cx="10014154" cy="5170646"/>
          </a:xfrm>
          <a:prstGeom prst="rect">
            <a:avLst/>
          </a:prstGeom>
        </p:spPr>
        <p:txBody>
          <a:bodyPr wrap="square">
            <a:spAutoFit/>
          </a:bodyPr>
          <a:lstStyle/>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Стороны коллективного договора</a:t>
            </a:r>
          </a:p>
          <a:p>
            <a:pPr algn="just">
              <a:lnSpc>
                <a:spcPct val="150000"/>
              </a:lnSpc>
            </a:pPr>
            <a:r>
              <a:rPr lang="ru-RU" sz="2000" dirty="0">
                <a:solidFill>
                  <a:schemeClr val="accent1">
                    <a:lumMod val="50000"/>
                  </a:schemeClr>
                </a:solidFill>
                <a:latin typeface="Georgia" panose="02040502050405020303" pitchFamily="18" charset="0"/>
              </a:rPr>
              <a:t>ТК РФ устанавливает основы правового статуса социальных партнеров – представителей работников и работодателей.</a:t>
            </a:r>
          </a:p>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Работники</a:t>
            </a:r>
            <a:r>
              <a:rPr lang="ru-RU" sz="2000" dirty="0">
                <a:solidFill>
                  <a:schemeClr val="accent1">
                    <a:lumMod val="50000"/>
                  </a:schemeClr>
                </a:solidFill>
                <a:latin typeface="Georgia" panose="02040502050405020303" pitchFamily="18" charset="0"/>
              </a:rPr>
              <a:t> – физические лица, вступившие в трудовые отношения с работодателем. Эти отношения базируются на соглашении между работником и работодателем о личном выполнении работником за плату трудовой функции (работы по определенной специальности, квалификации или должности) с подчинением правилам внутреннего трудового распорядка при обеспечении работодателем условий труда, предусмотренных трудовым законодательством, коллективным договором, соглашениями, трудовым договором (ст. 15, 20 ТК РФ).</a:t>
            </a:r>
          </a:p>
          <a:p>
            <a:pPr algn="just">
              <a:lnSpc>
                <a:spcPct val="150000"/>
              </a:lnSpc>
            </a:pP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410971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120879" y="1660748"/>
            <a:ext cx="10014154" cy="4247317"/>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Лица, связанные с организацией гражданско-правовыми отношениями, в том числе и длительного характера, могут участвовать в коллективных переговорах лишь в качестве приглашенных экспертов, специалистов и посредников. Они не являются работниками организации, поскольку не подчиняются правилам внутреннего трудового распорядка, самостоятельно определяют условия своего труда, получают вознаграждение не за выполнение трудовой функции, а за конкретные услуги или товары. Коллективный договор на них не распространяется</a:t>
            </a:r>
            <a:r>
              <a:rPr lang="ru-RU" sz="2000" dirty="0" smtClean="0">
                <a:solidFill>
                  <a:schemeClr val="accent1">
                    <a:lumMod val="50000"/>
                  </a:schemeClr>
                </a:solidFill>
                <a:latin typeface="Georgia" panose="02040502050405020303" pitchFamily="18" charset="0"/>
              </a:rPr>
              <a:t>.</a:t>
            </a:r>
          </a:p>
          <a:p>
            <a:pPr algn="just">
              <a:lnSpc>
                <a:spcPct val="150000"/>
              </a:lnSpc>
            </a:pP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678788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90534"/>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135628" y="1220379"/>
            <a:ext cx="10014154" cy="5114605"/>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В ряде случаев первичная профсоюзная организация, которая играет важную роль в качестве представительного органа работников, в соответствии со ст. 3 Федерального закона от 12.01.1996 № 10-ФЗ "О профессиональных союзах, их правах и гарантиях деятельности" объединяет в своих рядах не только работников, но и временно не работающих, пенсионеров. В коллективном договоре могут быть предусмотрены меры социальной поддержки работодателем определенного круга лиц, не обладающих статусом работника (ветеранов, безработных, несовершеннолетних детей умерших работников и т.д.). На собраниях, связанных с волеизъявлением работников в отношении коллективного договора, пенсионеры и временно не работающие члены профсоюза могут участвовать только в качестве приглашенных. </a:t>
            </a: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9859156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156785" y="1542760"/>
            <a:ext cx="10014154" cy="4708981"/>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Работники выступают не как отдельные обособленные личности, а в качестве самостоятельного субъекта – трудового коллектива организации. При этом сами работники и трудовые коллективы не участвуют непосредственно в заключении коллективного договора, а действуют в лице представителей – органов профсоюзов или иных уполномоченных представительных органов. Таким образом, различаются </a:t>
            </a:r>
            <a:r>
              <a:rPr lang="ru-RU" sz="2000" b="1" i="1" dirty="0">
                <a:solidFill>
                  <a:schemeClr val="accent1">
                    <a:lumMod val="50000"/>
                  </a:schemeClr>
                </a:solidFill>
                <a:latin typeface="Georgia" panose="02040502050405020303" pitchFamily="18" charset="0"/>
              </a:rPr>
              <a:t>сторона</a:t>
            </a:r>
            <a:r>
              <a:rPr lang="ru-RU" sz="2000" dirty="0">
                <a:solidFill>
                  <a:schemeClr val="accent1">
                    <a:lumMod val="50000"/>
                  </a:schemeClr>
                </a:solidFill>
                <a:latin typeface="Georgia" panose="02040502050405020303" pitchFamily="18" charset="0"/>
              </a:rPr>
              <a:t> коллективного договора – ею являются работники (трудовой коллектив) и </a:t>
            </a:r>
            <a:r>
              <a:rPr lang="ru-RU" sz="2000" b="1" i="1" dirty="0">
                <a:solidFill>
                  <a:schemeClr val="accent1">
                    <a:lumMod val="50000"/>
                  </a:schemeClr>
                </a:solidFill>
                <a:latin typeface="Georgia" panose="02040502050405020303" pitchFamily="18" charset="0"/>
              </a:rPr>
              <a:t>участники коллективного договорного процесса</a:t>
            </a:r>
            <a:r>
              <a:rPr lang="ru-RU" sz="2000" dirty="0">
                <a:solidFill>
                  <a:schemeClr val="accent1">
                    <a:lumMod val="50000"/>
                  </a:schemeClr>
                </a:solidFill>
                <a:latin typeface="Georgia" panose="02040502050405020303" pitchFamily="18" charset="0"/>
              </a:rPr>
              <a:t> – ими на стороне работников могут быть профсоюзные органы и органы общественной самодеятельности, образованные на общем собрании работников организации и уполномоченные им.</a:t>
            </a: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2961598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142037" y="1424773"/>
            <a:ext cx="10014154" cy="5114605"/>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Поскольку в современных условиях в организации возможны случаи, когда одновременно несколько представительных органов будут претендовать на заключение договора, разрешение проблемы полномочного органа должно быть отдано самим работникам. Если такой орган отсутствует, представители работников вправе самостоятельно вести переговоры и заключать коллективный договор.</a:t>
            </a:r>
          </a:p>
          <a:p>
            <a:pPr algn="just">
              <a:lnSpc>
                <a:spcPct val="150000"/>
              </a:lnSpc>
            </a:pPr>
            <a:r>
              <a:rPr lang="ru-RU" sz="2000" b="1" i="1" dirty="0">
                <a:solidFill>
                  <a:schemeClr val="accent1">
                    <a:lumMod val="50000"/>
                  </a:schemeClr>
                </a:solidFill>
                <a:latin typeface="Georgia" panose="02040502050405020303" pitchFamily="18" charset="0"/>
              </a:rPr>
              <a:t>Представители работников</a:t>
            </a:r>
            <a:r>
              <a:rPr lang="ru-RU" sz="2000" dirty="0">
                <a:solidFill>
                  <a:schemeClr val="accent1">
                    <a:lumMod val="50000"/>
                  </a:schemeClr>
                </a:solidFill>
                <a:latin typeface="Georgia" panose="02040502050405020303" pitchFamily="18" charset="0"/>
              </a:rPr>
              <a:t> – это органы профсоюзов и их объединений, уполномоченные на представительство в соответствии с их уставами, а также органы общественной самодеятельности, образованные на общем собрании (конференции) работников организации и уполномоченные ими.</a:t>
            </a:r>
          </a:p>
          <a:p>
            <a:pPr algn="just">
              <a:lnSpc>
                <a:spcPct val="150000"/>
              </a:lnSpc>
            </a:pP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7517217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142037" y="1395276"/>
            <a:ext cx="10014154" cy="5576270"/>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При этом органам общественной самодеятельности для представления работников при коллективных переговорах и в коллективных договорах требуется предоставить специальные полномочия. Профсоюзные же органы полномочны представить работников на коллективных переговорах и на заключении коллективных договоров в силу своего устава, который должен содержать право на такое представительство.</a:t>
            </a:r>
          </a:p>
          <a:p>
            <a:pPr algn="just">
              <a:lnSpc>
                <a:spcPct val="150000"/>
              </a:lnSpc>
            </a:pPr>
            <a:r>
              <a:rPr lang="ru-RU" sz="2000" dirty="0">
                <a:solidFill>
                  <a:schemeClr val="accent1">
                    <a:lumMod val="50000"/>
                  </a:schemeClr>
                </a:solidFill>
                <a:latin typeface="Georgia" panose="02040502050405020303" pitchFamily="18" charset="0"/>
              </a:rPr>
              <a:t>Международно-правовыми нормами представители работников, не участвующие в профсоюзе, признаются как бы "второстепенными" участниками коллективно-договорного процесса, что связано с практикой большинства стран, в которых профсоюзы являются наиболее авторитетными и общественно значимыми организациями трудящихся.</a:t>
            </a:r>
          </a:p>
          <a:p>
            <a:pPr algn="just">
              <a:lnSpc>
                <a:spcPct val="150000"/>
              </a:lnSpc>
            </a:pP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7888473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09300" y="1129807"/>
            <a:ext cx="10014154" cy="6037935"/>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В соответствии с Федеральным законом "О профессиональных союзах, их правах и гарантиях деятельности" профсоюзам, их объединениям, первичным организациям также предоставлено право на ведение коллективных переговоров и заключение коллективных договоров от имени работников. В нем предусмотрено общее право профсоюзов на представительство и защиту прав и интересов работников.</a:t>
            </a:r>
          </a:p>
          <a:p>
            <a:pPr algn="just">
              <a:lnSpc>
                <a:spcPct val="150000"/>
              </a:lnSpc>
            </a:pPr>
            <a:r>
              <a:rPr lang="ru-RU" sz="2000" dirty="0">
                <a:solidFill>
                  <a:schemeClr val="accent1">
                    <a:lumMod val="50000"/>
                  </a:schemeClr>
                </a:solidFill>
                <a:latin typeface="Georgia" panose="02040502050405020303" pitchFamily="18" charset="0"/>
              </a:rPr>
              <a:t>Отношения профсоюзов, первичных профсоюзных организаций и их органов с другими представителями работников (органами общественной самодеятельности) строятся на основе сотрудничества. При этом Федеральным законом "О профессиональных союзах, их нравах и гарантиях деятельности" прямо установлено, что наличие иных представительных органов в организации не может использоваться для воспрепятствования деятельности профсоюзов.</a:t>
            </a:r>
          </a:p>
          <a:p>
            <a:pPr algn="just">
              <a:lnSpc>
                <a:spcPct val="150000"/>
              </a:lnSpc>
            </a:pP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5470337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171533" y="1129807"/>
            <a:ext cx="10014154" cy="5576270"/>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В коллективно-договорной практике участвует первичная профсоюзная организация – добровольное объединение членов профсоюза, работающих, как правило, в одной организации независимо от формы собственности и подведомственности, действующее на основании общего положения, принятого им в соответствии с уставом или на основе общего положения о первичной профсоюзной организации соответствующего профсоюза. Иными словами, такое положение может быть утверждено отдельно или может являться составной частью устава профсоюза. Однако во всех случаях в положении о первичной профсоюзной организации должно содержаться право представлять работников в коллективных переговорах и при заключении коллективных договоров с работодателями. Это необходимо для обеспечения законности представительства интересов работников их профсоюзной организацией.</a:t>
            </a: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2775439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171533" y="1129807"/>
            <a:ext cx="10014154" cy="6037935"/>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При отсутствии единого представительного органа работников законодатель предусматривает, что каждый представитель вправе самостоятельно вести переговоры от имени уполномочивших его работников и заключать отдельный коллективный договор или предлагать заключить приложение к коллективному договору, защищающее специфические интересы представляемых работников по профессиональному признаку. Вместе с тем более предпочтительным является объединение нескольких представителей и заключение с работодателем единого коллективного договора.</a:t>
            </a:r>
          </a:p>
          <a:p>
            <a:pPr algn="just">
              <a:lnSpc>
                <a:spcPct val="150000"/>
              </a:lnSpc>
            </a:pPr>
            <a:r>
              <a:rPr lang="ru-RU" sz="2000" dirty="0">
                <a:solidFill>
                  <a:schemeClr val="accent1">
                    <a:lumMod val="50000"/>
                  </a:schemeClr>
                </a:solidFill>
                <a:latin typeface="Georgia" panose="02040502050405020303" pitchFamily="18" charset="0"/>
              </a:rPr>
              <a:t>Коллективные договоры, подписанные объединенным представителем работников, а тем более несколько коллективных договоров, заключенных работниками одной организации, на практике встречаются крайне редко, однако споры о праве на ведение переговоров возникают все чаще. </a:t>
            </a:r>
          </a:p>
          <a:p>
            <a:pPr algn="just">
              <a:lnSpc>
                <a:spcPct val="150000"/>
              </a:lnSpc>
            </a:pP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4211538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76632" y="1675496"/>
            <a:ext cx="10014154" cy="4247317"/>
          </a:xfrm>
          <a:prstGeom prst="rect">
            <a:avLst/>
          </a:prstGeom>
        </p:spPr>
        <p:txBody>
          <a:bodyPr wrap="square">
            <a:spAutoFit/>
          </a:bodyPr>
          <a:lstStyle/>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Понятие и функции коллективного </a:t>
            </a:r>
            <a:r>
              <a:rPr lang="ru-RU" sz="2000" b="1" dirty="0" smtClean="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договора</a:t>
            </a:r>
            <a:endPar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endParaRPr>
          </a:p>
          <a:p>
            <a:pPr algn="just">
              <a:lnSpc>
                <a:spcPct val="150000"/>
              </a:lnSpc>
            </a:pPr>
            <a:r>
              <a:rPr lang="ru-RU" sz="2000" dirty="0">
                <a:solidFill>
                  <a:schemeClr val="accent1">
                    <a:lumMod val="50000"/>
                  </a:schemeClr>
                </a:solidFill>
                <a:latin typeface="Georgia" panose="02040502050405020303" pitchFamily="18" charset="0"/>
              </a:rPr>
              <a:t>С развитием и изменением экономической и социальной жизни общества роль и значение коллективного договора в регулировании труда неоднократно менялись. В условиях становления и развития рынка труда в современных условиях России происходит очередное изменение содержания и сущности коллективного договора. Он становится основной разновидностью социально-партнерского регулирования трудовых отношений непосредственно в организациях.</a:t>
            </a:r>
          </a:p>
          <a:p>
            <a:pPr algn="just">
              <a:lnSpc>
                <a:spcPct val="150000"/>
              </a:lnSpc>
            </a:pP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7702237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274772" y="1661348"/>
            <a:ext cx="10014154" cy="4652940"/>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При этом далеко не всегда подобные споры завершаются принятием конструктивных решений, процесс заключения колдоговора неоправданно затягивается, может возникнуть необоснованная дифференциация условий труда.</a:t>
            </a:r>
          </a:p>
          <a:p>
            <a:pPr algn="just">
              <a:lnSpc>
                <a:spcPct val="150000"/>
              </a:lnSpc>
            </a:pPr>
            <a:r>
              <a:rPr lang="ru-RU" sz="2000" dirty="0">
                <a:solidFill>
                  <a:schemeClr val="accent1">
                    <a:lumMod val="50000"/>
                  </a:schemeClr>
                </a:solidFill>
                <a:latin typeface="Georgia" panose="02040502050405020303" pitchFamily="18" charset="0"/>
              </a:rPr>
              <a:t>Выходом из этой ситуации может стать практика выбора всеми работниками организации своего единого представителя, пусть даже в лице смешанной группы из членов профсоюза и "независимых" представителей от не охваченных профсоюзом работников. Одним из наиболее демократических и легитимных путей формирования такого единого представителя являются выборы, а практика со временем установит их критерии и регламент.</a:t>
            </a:r>
          </a:p>
          <a:p>
            <a:pPr algn="just">
              <a:lnSpc>
                <a:spcPct val="150000"/>
              </a:lnSpc>
            </a:pP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7315651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88225" y="590534"/>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142036" y="1504336"/>
            <a:ext cx="10014154" cy="5124480"/>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ТК РФ предусмотрено несколько вариантов представительства интересов работников (ст. 30, 31).</a:t>
            </a:r>
          </a:p>
          <a:p>
            <a:pPr algn="just">
              <a:lnSpc>
                <a:spcPct val="150000"/>
              </a:lnSpc>
            </a:pPr>
            <a:r>
              <a:rPr lang="ru-RU" sz="2000" b="1" i="1" dirty="0">
                <a:solidFill>
                  <a:schemeClr val="accent1">
                    <a:lumMod val="50000"/>
                  </a:schemeClr>
                </a:solidFill>
                <a:latin typeface="Georgia" panose="02040502050405020303" pitchFamily="18" charset="0"/>
              </a:rPr>
              <a:t>Работодатель</a:t>
            </a:r>
            <a:r>
              <a:rPr lang="ru-RU" sz="2000" dirty="0">
                <a:solidFill>
                  <a:schemeClr val="accent1">
                    <a:lumMod val="50000"/>
                  </a:schemeClr>
                </a:solidFill>
                <a:latin typeface="Georgia" panose="02040502050405020303" pitchFamily="18" charset="0"/>
              </a:rPr>
              <a:t> – физическое либо юридическое лицо (организация), вступившее в трудовые отношения с работником (ст. 20 ТК РФ). Филиалы, представительства, иные обособленные структурные подразделения организации не являются работодателями. Тем не менее в них могут заключаться отдельные коллективные договоры (ст. 40 ТК РФ). Таким образом, в крупных организациях, обладающих разветвленной структурой, возможно заключение десятков коллективных договоров с одним и тем же работодателем.</a:t>
            </a:r>
          </a:p>
          <a:p>
            <a:pPr algn="just">
              <a:lnSpc>
                <a:spcPct val="150000"/>
              </a:lnSpc>
            </a:pPr>
            <a:endParaRPr lang="ru-RU" dirty="0">
              <a:solidFill>
                <a:schemeClr val="accent1">
                  <a:lumMod val="50000"/>
                </a:schemeClr>
              </a:solidFill>
              <a:latin typeface="Georgia" panose="02040502050405020303" pitchFamily="18" charset="0"/>
            </a:endParaRPr>
          </a:p>
          <a:p>
            <a:pPr algn="just">
              <a:lnSpc>
                <a:spcPct val="150000"/>
              </a:lnSpc>
            </a:pP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1871722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88225" y="590534"/>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142036" y="1452761"/>
            <a:ext cx="10014154" cy="5632311"/>
          </a:xfrm>
          <a:prstGeom prst="rect">
            <a:avLst/>
          </a:prstGeom>
        </p:spPr>
        <p:txBody>
          <a:bodyPr wrap="square">
            <a:spAutoFit/>
          </a:bodyPr>
          <a:lstStyle/>
          <a:p>
            <a:pPr algn="just">
              <a:lnSpc>
                <a:spcPct val="150000"/>
              </a:lnSpc>
            </a:pPr>
            <a:r>
              <a:rPr lang="ru-RU" sz="2000" b="1" i="1" dirty="0">
                <a:solidFill>
                  <a:schemeClr val="accent1">
                    <a:lumMod val="50000"/>
                  </a:schemeClr>
                </a:solidFill>
                <a:latin typeface="Georgia" panose="02040502050405020303" pitchFamily="18" charset="0"/>
              </a:rPr>
              <a:t>Представители работодателей –</a:t>
            </a:r>
            <a:r>
              <a:rPr lang="ru-RU" sz="2000" dirty="0">
                <a:solidFill>
                  <a:schemeClr val="accent1">
                    <a:lumMod val="50000"/>
                  </a:schemeClr>
                </a:solidFill>
                <a:latin typeface="Georgia" panose="02040502050405020303" pitchFamily="18" charset="0"/>
              </a:rPr>
              <a:t> это руководители организации или другие полномочные в соответствии с уставом (положением) организации или иными правовыми актами лица, полномочные органы объединений работодателей, иные уполномоченные работодателями органы.</a:t>
            </a:r>
          </a:p>
          <a:p>
            <a:pPr algn="just">
              <a:lnSpc>
                <a:spcPct val="150000"/>
              </a:lnSpc>
            </a:pPr>
            <a:r>
              <a:rPr lang="ru-RU" sz="2000" dirty="0">
                <a:solidFill>
                  <a:schemeClr val="accent1">
                    <a:lumMod val="50000"/>
                  </a:schemeClr>
                </a:solidFill>
                <a:latin typeface="Georgia" panose="02040502050405020303" pitchFamily="18" charset="0"/>
              </a:rPr>
              <a:t>Работодателем обычно выступает юридическое лицо, главным признаком которого в качестве работодателя выступает организация производственного процесса и трудовой деятельности и использование рабочей силы для решения уставных задач. В законодательстве прямо не указано, кто может быть представителем работодателя. Им может стать и руководитель организации, и специально уполномоченное лицо (группа лиц).</a:t>
            </a:r>
          </a:p>
          <a:p>
            <a:pPr algn="just">
              <a:lnSpc>
                <a:spcPct val="150000"/>
              </a:lnSpc>
            </a:pPr>
            <a:endParaRPr lang="ru-RU" sz="2000" dirty="0">
              <a:solidFill>
                <a:schemeClr val="accent1">
                  <a:lumMod val="50000"/>
                </a:schemeClr>
              </a:solidFill>
              <a:latin typeface="Georgia" panose="02040502050405020303" pitchFamily="18" charset="0"/>
            </a:endParaRPr>
          </a:p>
          <a:p>
            <a:pPr algn="just">
              <a:lnSpc>
                <a:spcPct val="150000"/>
              </a:lnSpc>
            </a:pP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230931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88225" y="590534"/>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53546" y="1360561"/>
            <a:ext cx="10014154" cy="5632311"/>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Однако любые представители работодателя должны иметь соответствующие полномочия, зафиксированные в уставе организации либо в ином правовом </a:t>
            </a:r>
            <a:r>
              <a:rPr lang="ru-RU" sz="2000" dirty="0" smtClean="0">
                <a:solidFill>
                  <a:schemeClr val="accent1">
                    <a:lumMod val="50000"/>
                  </a:schemeClr>
                </a:solidFill>
                <a:latin typeface="Georgia" panose="02040502050405020303" pitchFamily="18" charset="0"/>
              </a:rPr>
              <a:t>акте (например, приказ </a:t>
            </a:r>
            <a:r>
              <a:rPr lang="ru-RU" sz="2000" dirty="0">
                <a:solidFill>
                  <a:schemeClr val="accent1">
                    <a:lumMod val="50000"/>
                  </a:schemeClr>
                </a:solidFill>
                <a:latin typeface="Georgia" panose="02040502050405020303" pitchFamily="18" charset="0"/>
              </a:rPr>
              <a:t>(распоряжение) руководителя организации и т.д</a:t>
            </a:r>
            <a:r>
              <a:rPr lang="ru-RU" sz="2000" dirty="0" smtClean="0">
                <a:solidFill>
                  <a:schemeClr val="accent1">
                    <a:lumMod val="50000"/>
                  </a:schemeClr>
                </a:solidFill>
                <a:latin typeface="Georgia" panose="02040502050405020303" pitchFamily="18" charset="0"/>
              </a:rPr>
              <a:t>.)</a:t>
            </a:r>
            <a:endParaRPr lang="ru-RU" sz="2000" dirty="0">
              <a:solidFill>
                <a:schemeClr val="accent1">
                  <a:lumMod val="50000"/>
                </a:schemeClr>
              </a:solidFill>
              <a:latin typeface="Georgia" panose="02040502050405020303" pitchFamily="18" charset="0"/>
            </a:endParaRPr>
          </a:p>
          <a:p>
            <a:pPr algn="just">
              <a:lnSpc>
                <a:spcPct val="150000"/>
              </a:lnSpc>
            </a:pPr>
            <a:r>
              <a:rPr lang="ru-RU" sz="2000" dirty="0">
                <a:solidFill>
                  <a:schemeClr val="accent1">
                    <a:lumMod val="50000"/>
                  </a:schemeClr>
                </a:solidFill>
                <a:latin typeface="Georgia" panose="02040502050405020303" pitchFamily="18" charset="0"/>
              </a:rPr>
              <a:t>Несмотря на то что полномочия по ведению коллективного договора от имени работодателя руководитель организации своим приказом может предоставить и определенному должностному лицу из руководящего состава организации (например, своему заместителю, начальнику отдела труда и заработной платы и др.), подписание коллективного договора от имени работодателя желательно осуществить самому руководителю организации как лицу, отвечающему за ее деятельность, распорядителю ее средствами, имуществом, другими ценностями, составляющими материальную основу коллективного договора.</a:t>
            </a:r>
          </a:p>
          <a:p>
            <a:pPr algn="just">
              <a:lnSpc>
                <a:spcPct val="150000"/>
              </a:lnSpc>
            </a:pP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2423265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88225" y="590534"/>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171533" y="2068484"/>
            <a:ext cx="10014154" cy="2400657"/>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Документальное подтверждение представительских полномочий от имени сторон </a:t>
            </a: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коллективного договора </a:t>
            </a:r>
            <a:r>
              <a:rPr lang="ru-RU" sz="2000" dirty="0">
                <a:solidFill>
                  <a:schemeClr val="accent1">
                    <a:lumMod val="50000"/>
                  </a:schemeClr>
                </a:solidFill>
                <a:latin typeface="Georgia" panose="02040502050405020303" pitchFamily="18" charset="0"/>
              </a:rPr>
              <a:t>– одно из решающих условий признания юридической силы этого правового акта. В связи с этим представительские полномочия сторон должны быть тщательно оформлены, чтобы не возникали сомнения в легитимности заключенных ими договоров.</a:t>
            </a: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773846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88225" y="590534"/>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68295" y="1360561"/>
            <a:ext cx="10014154" cy="4708981"/>
          </a:xfrm>
          <a:prstGeom prst="rect">
            <a:avLst/>
          </a:prstGeom>
        </p:spPr>
        <p:txBody>
          <a:bodyPr wrap="square">
            <a:spAutoFit/>
          </a:bodyPr>
          <a:lstStyle/>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Разработка и утверждение коллективного договора</a:t>
            </a:r>
          </a:p>
          <a:p>
            <a:pPr algn="just">
              <a:lnSpc>
                <a:spcPct val="150000"/>
              </a:lnSpc>
            </a:pPr>
            <a:r>
              <a:rPr lang="ru-RU" sz="2000" dirty="0">
                <a:solidFill>
                  <a:schemeClr val="accent1">
                    <a:lumMod val="50000"/>
                  </a:schemeClr>
                </a:solidFill>
                <a:latin typeface="Georgia" panose="02040502050405020303" pitchFamily="18" charset="0"/>
              </a:rPr>
              <a:t>Представители работников и работодателей в соответствии со ст. 36 ТК РФ могут проявить инициативу по проведению переговоров и заключению коллективного договора.</a:t>
            </a:r>
          </a:p>
          <a:p>
            <a:pPr algn="just">
              <a:lnSpc>
                <a:spcPct val="150000"/>
              </a:lnSpc>
            </a:pPr>
            <a:r>
              <a:rPr lang="ru-RU" sz="2000" dirty="0">
                <a:solidFill>
                  <a:schemeClr val="accent1">
                    <a:lumMod val="50000"/>
                  </a:schemeClr>
                </a:solidFill>
                <a:latin typeface="Georgia" panose="02040502050405020303" pitchFamily="18" charset="0"/>
              </a:rPr>
              <a:t>Представители стороны, получившие уведомление в письменной форме с предложением о начале коллективных договоров, обязаны в течение семи календарных дней вступить в переговоры (ст. 36 ТК РФ). В этот срок включаются и нерабочие дни. Если последний день срока приходится на нерабочий день, то днем окончания срока считается ближайший следующий за ним рабочий день (ст. 14 ТК РФ</a:t>
            </a:r>
            <a:r>
              <a:rPr lang="ru-RU" sz="2000" dirty="0" smtClean="0">
                <a:solidFill>
                  <a:schemeClr val="accent1">
                    <a:lumMod val="50000"/>
                  </a:schemeClr>
                </a:solidFill>
                <a:latin typeface="Georgia" panose="02040502050405020303" pitchFamily="18" charset="0"/>
              </a:rPr>
              <a:t>).</a:t>
            </a: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0848108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88225" y="590534"/>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68295" y="1281730"/>
            <a:ext cx="10014154" cy="5632311"/>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Уведомление вручается в установленном порядке лицу, ответственному за прием деловой корреспонденции в организации, с отметкой на копии документа о дате его получения или направляется на имя руководителя организации почтовым отправлением с уведомлением о вручении.</a:t>
            </a:r>
          </a:p>
          <a:p>
            <a:pPr algn="just">
              <a:lnSpc>
                <a:spcPct val="150000"/>
              </a:lnSpc>
            </a:pPr>
            <a:r>
              <a:rPr lang="ru-RU" sz="2000" dirty="0">
                <a:solidFill>
                  <a:schemeClr val="accent1">
                    <a:lumMod val="50000"/>
                  </a:schemeClr>
                </a:solidFill>
                <a:latin typeface="Georgia" panose="02040502050405020303" pitchFamily="18" charset="0"/>
              </a:rPr>
              <a:t>Уведомление составляется в произвольной форме. В нем следует сформулировать предложения по срокам, порядку и месту проведения переговоров, указать состав лиц, направляемых в комиссию стороной, вручившей уведомление.</a:t>
            </a:r>
          </a:p>
          <a:p>
            <a:pPr algn="just">
              <a:lnSpc>
                <a:spcPct val="150000"/>
              </a:lnSpc>
            </a:pPr>
            <a:r>
              <a:rPr lang="ru-RU" sz="2000" dirty="0">
                <a:solidFill>
                  <a:schemeClr val="accent1">
                    <a:lumMod val="50000"/>
                  </a:schemeClr>
                </a:solidFill>
                <a:latin typeface="Georgia" panose="02040502050405020303" pitchFamily="18" charset="0"/>
              </a:rPr>
              <a:t>В процессе разработки и утверждения коллективного договора в организации следует выделить </a:t>
            </a: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семь основных этапов</a:t>
            </a:r>
            <a:r>
              <a:rPr lang="ru-RU" sz="2000" dirty="0">
                <a:solidFill>
                  <a:schemeClr val="accent1">
                    <a:lumMod val="50000"/>
                  </a:schemeClr>
                </a:solidFill>
                <a:latin typeface="Georgia" panose="02040502050405020303" pitchFamily="18" charset="0"/>
              </a:rPr>
              <a:t>: </a:t>
            </a:r>
            <a:r>
              <a:rPr lang="ru-RU" sz="2000" i="1" dirty="0">
                <a:solidFill>
                  <a:schemeClr val="accent1">
                    <a:lumMod val="50000"/>
                  </a:schemeClr>
                </a:solidFill>
                <a:latin typeface="Georgia" panose="02040502050405020303" pitchFamily="18" charset="0"/>
              </a:rPr>
              <a:t>подготовительный, аналитический, структурный, проектный, редакционный, этап обсуждения коллективного договора и его </a:t>
            </a:r>
            <a:r>
              <a:rPr lang="ru-RU" sz="2000" i="1" dirty="0" smtClean="0">
                <a:solidFill>
                  <a:schemeClr val="accent1">
                    <a:lumMod val="50000"/>
                  </a:schemeClr>
                </a:solidFill>
                <a:latin typeface="Georgia" panose="02040502050405020303" pitchFamily="18" charset="0"/>
              </a:rPr>
              <a:t>утверждения.</a:t>
            </a:r>
            <a:endParaRPr lang="ru-RU" sz="2000" i="1" dirty="0">
              <a:solidFill>
                <a:schemeClr val="accent1">
                  <a:lumMod val="50000"/>
                </a:schemeClr>
              </a:solidFill>
              <a:latin typeface="Georgia" panose="02040502050405020303" pitchFamily="18" charset="0"/>
            </a:endParaRP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41513507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88225" y="590534"/>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09302" y="1399716"/>
            <a:ext cx="10014154" cy="5170646"/>
          </a:xfrm>
          <a:prstGeom prst="rect">
            <a:avLst/>
          </a:prstGeom>
        </p:spPr>
        <p:txBody>
          <a:bodyPr wrap="square">
            <a:spAutoFit/>
          </a:bodyPr>
          <a:lstStyle/>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Содержание и структура </a:t>
            </a:r>
            <a:r>
              <a:rPr lang="ru-RU" sz="2000" dirty="0">
                <a:solidFill>
                  <a:schemeClr val="accent1">
                    <a:lumMod val="50000"/>
                  </a:schemeClr>
                </a:solidFill>
                <a:latin typeface="Georgia" panose="02040502050405020303" pitchFamily="18" charset="0"/>
              </a:rPr>
              <a:t>коллективного договора определяются сторонами</a:t>
            </a:r>
            <a:r>
              <a:rPr lang="ru-RU" sz="2000" dirty="0" smtClean="0">
                <a:solidFill>
                  <a:schemeClr val="accent1">
                    <a:lumMod val="50000"/>
                  </a:schemeClr>
                </a:solidFill>
                <a:latin typeface="Georgia" panose="02040502050405020303" pitchFamily="18" charset="0"/>
              </a:rPr>
              <a:t>.</a:t>
            </a:r>
          </a:p>
          <a:p>
            <a:pPr algn="just">
              <a:lnSpc>
                <a:spcPct val="150000"/>
              </a:lnSpc>
            </a:pPr>
            <a:r>
              <a:rPr lang="ru-RU" sz="2000" dirty="0">
                <a:solidFill>
                  <a:schemeClr val="accent1">
                    <a:lumMod val="50000"/>
                  </a:schemeClr>
                </a:solidFill>
                <a:latin typeface="Georgia" panose="02040502050405020303" pitchFamily="18" charset="0"/>
              </a:rPr>
              <a:t>В коллективном договоре с учетом финансово-экономического положения работодателя могут устанавливаться льготы и преимущества для работников, условия труда, более благоприятные по сравнению с установленными законами, иными нормативными правовыми актами, соглашениями (ст. 41 ТК РФ).</a:t>
            </a:r>
          </a:p>
          <a:p>
            <a:pPr algn="just">
              <a:lnSpc>
                <a:spcPct val="150000"/>
              </a:lnSpc>
            </a:pPr>
            <a:r>
              <a:rPr lang="ru-RU" sz="2000" dirty="0">
                <a:solidFill>
                  <a:schemeClr val="accent1">
                    <a:lumMod val="50000"/>
                  </a:schemeClr>
                </a:solidFill>
                <a:latin typeface="Georgia" panose="02040502050405020303" pitchFamily="18" charset="0"/>
              </a:rPr>
              <a:t>Данная структура дает примерный перечень вопросов, обязательства по которым могут включаться в коллективный договор. Обязательства в коллективном договоре возлагаются на работодателя, а работники выполняют обязанности, предусмотренные законодательством, правилами внутреннего трудового распорядка, должностной инструкцией и трудовым договором.</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7761519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88225" y="590534"/>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68295" y="1021348"/>
            <a:ext cx="10014154" cy="5576270"/>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Коллективный договор не может содержать условий, снижающих уровень прав и гарантий работников, предусмотренный законодательством о труде. Напротив, он может устанавливать дополнительные льготы и преимущества, более благоприятные условия труда.</a:t>
            </a:r>
          </a:p>
          <a:p>
            <a:pPr algn="just">
              <a:lnSpc>
                <a:spcPct val="150000"/>
              </a:lnSpc>
            </a:pPr>
            <a:r>
              <a:rPr lang="ru-RU" sz="2000" dirty="0">
                <a:solidFill>
                  <a:schemeClr val="accent1">
                    <a:lumMod val="50000"/>
                  </a:schemeClr>
                </a:solidFill>
                <a:latin typeface="Georgia" panose="02040502050405020303" pitchFamily="18" charset="0"/>
              </a:rPr>
              <a:t>Не следует перегружать коллективный договор так называемыми информационными положениями, т.е. по существу воспроизведением правовых норм, определяющих основные условия труда. Это лишь затрудняет восприятие локального акта и в то же время не несет никакой правовой </a:t>
            </a:r>
            <a:r>
              <a:rPr lang="ru-RU" sz="2000" dirty="0" smtClean="0">
                <a:solidFill>
                  <a:schemeClr val="accent1">
                    <a:lumMod val="50000"/>
                  </a:schemeClr>
                </a:solidFill>
                <a:latin typeface="Georgia" panose="02040502050405020303" pitchFamily="18" charset="0"/>
              </a:rPr>
              <a:t>нагрузки</a:t>
            </a:r>
            <a:r>
              <a:rPr lang="ru-RU" sz="2000" dirty="0">
                <a:solidFill>
                  <a:schemeClr val="accent1">
                    <a:lumMod val="50000"/>
                  </a:schemeClr>
                </a:solidFill>
                <a:latin typeface="Georgia" panose="02040502050405020303" pitchFamily="18" charset="0"/>
              </a:rPr>
              <a:t>, так как указанные нормы действуют независимо от принятия коллективного </a:t>
            </a:r>
            <a:r>
              <a:rPr lang="ru-RU" sz="2000" dirty="0" smtClean="0">
                <a:solidFill>
                  <a:schemeClr val="accent1">
                    <a:lumMod val="50000"/>
                  </a:schemeClr>
                </a:solidFill>
                <a:latin typeface="Georgia" panose="02040502050405020303" pitchFamily="18" charset="0"/>
              </a:rPr>
              <a:t>договора.</a:t>
            </a:r>
          </a:p>
          <a:p>
            <a:pPr algn="just">
              <a:lnSpc>
                <a:spcPct val="150000"/>
              </a:lnSpc>
            </a:pPr>
            <a:r>
              <a:rPr lang="ru-RU" sz="2000" dirty="0" smtClean="0">
                <a:solidFill>
                  <a:schemeClr val="accent1">
                    <a:lumMod val="50000"/>
                  </a:schemeClr>
                </a:solidFill>
                <a:latin typeface="Georgia" panose="02040502050405020303" pitchFamily="18" charset="0"/>
              </a:rPr>
              <a:t>При </a:t>
            </a:r>
            <a:r>
              <a:rPr lang="ru-RU" sz="2000" dirty="0">
                <a:solidFill>
                  <a:schemeClr val="accent1">
                    <a:lumMod val="50000"/>
                  </a:schemeClr>
                </a:solidFill>
                <a:latin typeface="Georgia" panose="02040502050405020303" pitchFamily="18" charset="0"/>
              </a:rPr>
              <a:t>определении содержания коллективного договора в конкретной организации необходимо исходить из социальных проблем, актуальных для данного коллектива, с учетом финансовых возможностей организации.</a:t>
            </a:r>
          </a:p>
        </p:txBody>
      </p:sp>
    </p:spTree>
    <p:extLst>
      <p:ext uri="{BB962C8B-B14F-4D97-AF65-F5344CB8AC3E}">
        <p14:creationId xmlns:p14="http://schemas.microsoft.com/office/powerpoint/2010/main" val="8506319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88225" y="590534"/>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68295" y="1316315"/>
            <a:ext cx="10014154" cy="5114605"/>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Коллективный договор заключается на срок не более трех лет и вступает в силу со дня подписания его сторонами либо со дня, установленного коллективным договором. Стороны имеют право продлить действие коллективного договора на срок не более трех лет (ст. 43 ТК РФ).</a:t>
            </a:r>
          </a:p>
          <a:p>
            <a:pPr algn="just">
              <a:lnSpc>
                <a:spcPct val="150000"/>
              </a:lnSpc>
            </a:pPr>
            <a:r>
              <a:rPr lang="ru-RU" sz="2000" dirty="0">
                <a:solidFill>
                  <a:schemeClr val="accent1">
                    <a:lumMod val="50000"/>
                  </a:schemeClr>
                </a:solidFill>
                <a:latin typeface="Georgia" panose="02040502050405020303" pitchFamily="18" charset="0"/>
              </a:rPr>
              <a:t>Внесение изменений и дополнений в договор может осуществляться либо в процессе проведения коллективных переговоров, либо в порядке, установленном самим коллективным договором (ст. 44 ТК РФ).</a:t>
            </a:r>
          </a:p>
          <a:p>
            <a:pPr algn="just">
              <a:lnSpc>
                <a:spcPct val="150000"/>
              </a:lnSpc>
            </a:pPr>
            <a:r>
              <a:rPr lang="ru-RU" sz="2000" dirty="0">
                <a:solidFill>
                  <a:schemeClr val="accent1">
                    <a:lumMod val="50000"/>
                  </a:schemeClr>
                </a:solidFill>
                <a:latin typeface="Georgia" panose="02040502050405020303" pitchFamily="18" charset="0"/>
              </a:rPr>
              <a:t>На практике социальные партнеры поручают комиссии но ведению коллективных переговоров контролировать выполнение коллективного договора и по мере необходимости вносить в него изменения и дополнения.</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0157904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47136" y="1690245"/>
            <a:ext cx="10014154" cy="3729611"/>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Установив в числе основных принципов регулирования трудовых и иных непосредственно связанных с ними отношений сочетание государственного и договорного регулирования, ТК РФ не только сохранил правовой статус коллективного договора, но и усилил его по сравнению с прежним законодательством. Упоминания и ссылки на коллективный договор, нормы, относящиеся к коллективно-договорному регулированию, содержатся более чем в сотне статей ТК РФ. Целый ряд его нормативных положений не может быть реализован иначе как через механизм коллективного договора.</a:t>
            </a: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2345771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88225" y="590534"/>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112540" y="1611283"/>
            <a:ext cx="10014154" cy="4191276"/>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В настоящее время коллективные договоры организаций пока остаются наиболее реальной, но весьма локализованной сферой развития социального партнерства, поскольку отражают исключительно отношения между администрацией предприятия и его работниками. Традиции заключения коллективных договоров сохраняются в основном на государственных предприятиях. Что касается предприятий, трансформированных в акционерные общества, особенно закрытого типа, то на ряде таких предприятий наблюдается отказ от заключения коллективных договоров. Вне сферы отношений социального партнерства оказываются все работники, входящие в сферу малого предпринимательства.</a:t>
            </a:r>
          </a:p>
        </p:txBody>
      </p:sp>
    </p:spTree>
    <p:extLst>
      <p:ext uri="{BB962C8B-B14F-4D97-AF65-F5344CB8AC3E}">
        <p14:creationId xmlns:p14="http://schemas.microsoft.com/office/powerpoint/2010/main" val="283463621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88225" y="590534"/>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97792" y="1242573"/>
            <a:ext cx="10014154" cy="5170646"/>
          </a:xfrm>
          <a:prstGeom prst="rect">
            <a:avLst/>
          </a:prstGeom>
        </p:spPr>
        <p:txBody>
          <a:bodyPr wrap="square">
            <a:spAutoFit/>
          </a:bodyPr>
          <a:lstStyle/>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Коллективные трудовые споры</a:t>
            </a:r>
          </a:p>
          <a:p>
            <a:pPr algn="just">
              <a:lnSpc>
                <a:spcPct val="150000"/>
              </a:lnSpc>
            </a:pPr>
            <a:r>
              <a:rPr lang="ru-RU" sz="2000" dirty="0">
                <a:solidFill>
                  <a:schemeClr val="accent1">
                    <a:lumMod val="50000"/>
                  </a:schemeClr>
                </a:solidFill>
                <a:latin typeface="Georgia" panose="02040502050405020303" pitchFamily="18" charset="0"/>
              </a:rPr>
              <a:t>Рассмотрение и решение коллективных трудовых споров определяется гл. 61 ТК РФ.</a:t>
            </a:r>
          </a:p>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Коллективный трудовой спор</a:t>
            </a:r>
            <a:r>
              <a:rPr lang="ru-RU" sz="2000" dirty="0">
                <a:solidFill>
                  <a:schemeClr val="accent1">
                    <a:lumMod val="50000"/>
                  </a:schemeClr>
                </a:solidFill>
                <a:latin typeface="Georgia" panose="02040502050405020303" pitchFamily="18" charset="0"/>
              </a:rPr>
              <a:t> – неурегулированные разногласия между работниками (их представителями) и работодателями (их представителями) по поводу установления и изменения условий труда (включая заработную плату), заключения, изменения и выполнения коллективных договоров, соглашений, а также в связи с отказом работодателя учесть мнение выборного представительного органа работников при принятии актов, содержащих нормы трудового права в организациях (ст. 398 ТК РФ).</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77103956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88225" y="590534"/>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68296" y="1375308"/>
            <a:ext cx="10014154" cy="4708981"/>
          </a:xfrm>
          <a:prstGeom prst="rect">
            <a:avLst/>
          </a:prstGeom>
        </p:spPr>
        <p:txBody>
          <a:bodyPr wrap="square">
            <a:spAutoFit/>
          </a:bodyPr>
          <a:lstStyle/>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День начала коллективного трудового спора</a:t>
            </a:r>
            <a:r>
              <a:rPr lang="ru-RU" sz="2000" dirty="0">
                <a:solidFill>
                  <a:schemeClr val="accent1">
                    <a:lumMod val="50000"/>
                  </a:schemeClr>
                </a:solidFill>
                <a:latin typeface="Georgia" panose="02040502050405020303" pitchFamily="18" charset="0"/>
              </a:rPr>
              <a:t> – день сообщения решения работодателя (его представителя) об отклонении всех или части требований работников (их представителей) или несообщение работодателем (его представителем) в соответствии со ст. 400 ТК РФ своего решения</a:t>
            </a:r>
            <a:r>
              <a:rPr lang="ru-RU" sz="2000" dirty="0" smtClean="0">
                <a:solidFill>
                  <a:schemeClr val="accent1">
                    <a:lumMod val="50000"/>
                  </a:schemeClr>
                </a:solidFill>
                <a:latin typeface="Georgia" panose="02040502050405020303" pitchFamily="18" charset="0"/>
              </a:rPr>
              <a:t>.</a:t>
            </a:r>
          </a:p>
          <a:p>
            <a:pPr algn="just">
              <a:lnSpc>
                <a:spcPct val="150000"/>
              </a:lnSpc>
            </a:pPr>
            <a:r>
              <a:rPr lang="ru-RU" sz="2000" dirty="0">
                <a:solidFill>
                  <a:schemeClr val="accent1">
                    <a:lumMod val="50000"/>
                  </a:schemeClr>
                </a:solidFill>
                <a:latin typeface="Georgia" panose="02040502050405020303" pitchFamily="18" charset="0"/>
              </a:rPr>
              <a:t>Требования, выдвигаемые работниками организации (филиала, представительства или иного обособленного структурного подразделения), индивидуального предпринимателя и (или) их выборным представительным органом, утверждаются на соответствующем собрании (конференции) работников, излагаются в письменной форме и направляются работодателю (о правомочности собрания и конференции ч. 3 ст. 399 ТК РФ).</a:t>
            </a:r>
          </a:p>
        </p:txBody>
      </p:sp>
    </p:spTree>
    <p:extLst>
      <p:ext uri="{BB962C8B-B14F-4D97-AF65-F5344CB8AC3E}">
        <p14:creationId xmlns:p14="http://schemas.microsoft.com/office/powerpoint/2010/main" val="281136985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88225" y="590534"/>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79806" y="1168830"/>
            <a:ext cx="10014154" cy="6037935"/>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Для поиска сторонами спора компромиссного решения предусмотрены примирительные процедуры. Их стадии определены в ст. 401 ТК РФ: на первой стадии должна быть предпринята попытка разрешить спор без участия третьих лиц, на второй – попытка примирения с участием посредника и (или) в трудовом арбитраже.</a:t>
            </a:r>
          </a:p>
          <a:p>
            <a:pPr algn="just">
              <a:lnSpc>
                <a:spcPct val="150000"/>
              </a:lnSpc>
            </a:pPr>
            <a:r>
              <a:rPr lang="ru-RU" sz="2000" dirty="0">
                <a:solidFill>
                  <a:schemeClr val="accent1">
                    <a:lumMod val="50000"/>
                  </a:schemeClr>
                </a:solidFill>
                <a:latin typeface="Georgia" panose="02040502050405020303" pitchFamily="18" charset="0"/>
              </a:rPr>
              <a:t>Примирительные процедуры – рассмотрение коллективного трудового спора в целях его разрешения примирительной комиссией, с учетом посредника и (или) в трудовом арбитраже.</a:t>
            </a:r>
          </a:p>
          <a:p>
            <a:pPr algn="just">
              <a:lnSpc>
                <a:spcPct val="150000"/>
              </a:lnSpc>
            </a:pPr>
            <a:r>
              <a:rPr lang="ru-RU" sz="2000" dirty="0">
                <a:solidFill>
                  <a:schemeClr val="accent1">
                    <a:lumMod val="50000"/>
                  </a:schemeClr>
                </a:solidFill>
                <a:latin typeface="Georgia" panose="02040502050405020303" pitchFamily="18" charset="0"/>
              </a:rPr>
              <a:t>Согласно ч. 1 и 2 ст. 401 ТК РФ после рассмотрения спора примирительной комиссией стороны могут обратиться к посреднику или минуя посредника – в трудовой арбитраж. Возможен и такой вариант: после примирительной комиссии можно последовательно обратиться к посреднику, а затем в трудовой арбитраж.</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44627222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88225" y="590534"/>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65058" y="1021348"/>
            <a:ext cx="10014154" cy="6093976"/>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Соответствующие дни, которые можно расценить как начало коллективного трудового спора, названы в ч. 3 ст. 398 ТК РФ.</a:t>
            </a:r>
          </a:p>
          <a:p>
            <a:pPr algn="just">
              <a:lnSpc>
                <a:spcPct val="150000"/>
              </a:lnSpc>
            </a:pPr>
            <a:r>
              <a:rPr lang="ru-RU" sz="2000" dirty="0">
                <a:solidFill>
                  <a:schemeClr val="accent1">
                    <a:lumMod val="50000"/>
                  </a:schemeClr>
                </a:solidFill>
                <a:latin typeface="Georgia" panose="02040502050405020303" pitchFamily="18" charset="0"/>
              </a:rPr>
              <a:t>Таким образом, теперь существуют два варианта определения начала коллективного трудового спора:</a:t>
            </a:r>
          </a:p>
          <a:p>
            <a:pPr algn="just">
              <a:lnSpc>
                <a:spcPct val="150000"/>
              </a:lnSpc>
            </a:pPr>
            <a:r>
              <a:rPr lang="ru-RU" sz="2000" dirty="0">
                <a:solidFill>
                  <a:schemeClr val="accent1">
                    <a:lumMod val="50000"/>
                  </a:schemeClr>
                </a:solidFill>
                <a:latin typeface="Georgia" panose="02040502050405020303" pitchFamily="18" charset="0"/>
              </a:rPr>
              <a:t>1) день, когда работодатель (его представитель) сообщает об отклонении всех или части требований работников (их представителей);</a:t>
            </a:r>
          </a:p>
          <a:p>
            <a:pPr algn="just">
              <a:lnSpc>
                <a:spcPct val="150000"/>
              </a:lnSpc>
            </a:pPr>
            <a:r>
              <a:rPr lang="ru-RU" sz="2000" dirty="0">
                <a:solidFill>
                  <a:schemeClr val="accent1">
                    <a:lumMod val="50000"/>
                  </a:schemeClr>
                </a:solidFill>
                <a:latin typeface="Georgia" panose="02040502050405020303" pitchFamily="18" charset="0"/>
              </a:rPr>
              <a:t>2) день, когда истек срок, предоставленный работодателю для ответа на направленные ему требования работников, а он не сообщил о своем решении (ст. 400 ТК РФ дает ему на это три рабочих дня</a:t>
            </a:r>
            <a:r>
              <a:rPr lang="ru-RU" sz="2000" dirty="0" smtClean="0">
                <a:solidFill>
                  <a:schemeClr val="accent1">
                    <a:lumMod val="50000"/>
                  </a:schemeClr>
                </a:solidFill>
                <a:latin typeface="Georgia" panose="02040502050405020303" pitchFamily="18" charset="0"/>
              </a:rPr>
              <a:t>).</a:t>
            </a:r>
          </a:p>
          <a:p>
            <a:pPr algn="just">
              <a:lnSpc>
                <a:spcPct val="150000"/>
              </a:lnSpc>
            </a:pPr>
            <a:r>
              <a:rPr lang="ru-RU" sz="2000" dirty="0">
                <a:solidFill>
                  <a:schemeClr val="accent1">
                    <a:lumMod val="50000"/>
                  </a:schemeClr>
                </a:solidFill>
                <a:latin typeface="Georgia" panose="02040502050405020303" pitchFamily="18" charset="0"/>
              </a:rPr>
              <a:t>День начала коллективного трудового спора важно определить точно, поскольку в соответствии со ст. 402 ТК РФ примирительная комиссия создается в срок до трех рабочих дней со дня начата коллективного трудового спора.</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9314576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88225" y="590534"/>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79806" y="1163744"/>
            <a:ext cx="10014154" cy="5576270"/>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Правом выдвижения требований обладают работники и их представители, что предусмотрено ст. 399 ТК РФ. В соответствии с ч. 5 ст. 40 ТК РФ правом представлять интересы работников при проведении коллективных переговоров относительно подготовки, заключения, изменения колдоговора в филиале, представительстве, ином обособленном структурном подразделении организации наделяется представитель этого подразделения. Он определяется в соответствии с правилами, предусмотренными для ведения коллективных переговоров организации в целом и изложенными в ст. 37 ТК РФ</a:t>
            </a:r>
            <a:r>
              <a:rPr lang="ru-RU" sz="2000" dirty="0" smtClean="0">
                <a:solidFill>
                  <a:schemeClr val="accent1">
                    <a:lumMod val="50000"/>
                  </a:schemeClr>
                </a:solidFill>
                <a:latin typeface="Georgia" panose="02040502050405020303" pitchFamily="18" charset="0"/>
              </a:rPr>
              <a:t>.</a:t>
            </a:r>
          </a:p>
          <a:p>
            <a:pPr algn="just">
              <a:lnSpc>
                <a:spcPct val="150000"/>
              </a:lnSpc>
            </a:pPr>
            <a:r>
              <a:rPr lang="ru-RU" sz="2000" dirty="0">
                <a:solidFill>
                  <a:schemeClr val="accent1">
                    <a:lumMod val="50000"/>
                  </a:schemeClr>
                </a:solidFill>
                <a:latin typeface="Georgia" panose="02040502050405020303" pitchFamily="18" charset="0"/>
              </a:rPr>
              <a:t>В ч. 2, 3 и 4 ст. 399 ТК РФ рассматриваются условия проведения собрания (конференции) работников, на котором должны быть утверждены выдвигаемые работодателю требования. Они излагаются в письменной форме и направляются работодателю.</a:t>
            </a:r>
          </a:p>
        </p:txBody>
      </p:sp>
    </p:spTree>
    <p:extLst>
      <p:ext uri="{BB962C8B-B14F-4D97-AF65-F5344CB8AC3E}">
        <p14:creationId xmlns:p14="http://schemas.microsoft.com/office/powerpoint/2010/main" val="312267920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88225" y="590534"/>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65057" y="1370221"/>
            <a:ext cx="10014154" cy="5114605"/>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Требования профсоюзов и их объединений по-прежнему выдвигаются сторонами и направляются сторонам социального партнерства.</a:t>
            </a:r>
          </a:p>
          <a:p>
            <a:pPr algn="just">
              <a:lnSpc>
                <a:spcPct val="150000"/>
              </a:lnSpc>
            </a:pPr>
            <a:r>
              <a:rPr lang="ru-RU" sz="2000" dirty="0">
                <a:solidFill>
                  <a:schemeClr val="accent1">
                    <a:lumMod val="50000"/>
                  </a:schemeClr>
                </a:solidFill>
                <a:latin typeface="Georgia" panose="02040502050405020303" pitchFamily="18" charset="0"/>
              </a:rPr>
              <a:t>Копия требований может быть направлена в соответствующий государственный орган по урегулированию коллективных трудовых споров. Он должен оказать помощь сторонам коллективного трудового спора на всех этапах его рассмотрения и разрешения, содействовать его урегулированию. Чем раньше данному государственному органу станет известно о выдвигаемых работниками требованиях, тем больше у него будет времени на выяснение всех обстоятельств спора до того момента, как спор будет перенесен на его рассмотрение (если, конечно, его помощь не приведет к урегулированию спора раньше).</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48127843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88225" y="590534"/>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65057" y="1198328"/>
            <a:ext cx="10014154" cy="5355312"/>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Статьей 400 ТК РФ работодателю установлен жесткий срок для ответа на требования работников – три рабочих дня со дня получения требований. Со дня начала трудового спора начинается истечение нового срока – три рабочих дня для создания примирительной комиссии, если работодатель не удовлетворит требований работников.</a:t>
            </a:r>
          </a:p>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Создание и порядок действия примирительной комиссии следующий:</a:t>
            </a:r>
          </a:p>
          <a:p>
            <a:pPr algn="just">
              <a:lnSpc>
                <a:spcPct val="150000"/>
              </a:lnSpc>
            </a:pPr>
            <a:r>
              <a:rPr lang="ru-RU" dirty="0">
                <a:solidFill>
                  <a:schemeClr val="accent1">
                    <a:lumMod val="50000"/>
                  </a:schemeClr>
                </a:solidFill>
                <a:latin typeface="Georgia" panose="02040502050405020303" pitchFamily="18" charset="0"/>
              </a:rPr>
              <a:t>– решение о создании комиссии на локальном уровне социального партнерства оформляется приказом работодателя и решением представителя работников</a:t>
            </a:r>
            <a:r>
              <a:rPr lang="ru-RU" dirty="0" smtClean="0">
                <a:solidFill>
                  <a:schemeClr val="accent1">
                    <a:lumMod val="50000"/>
                  </a:schemeClr>
                </a:solidFill>
                <a:latin typeface="Georgia" panose="02040502050405020303" pitchFamily="18" charset="0"/>
              </a:rPr>
              <a:t>;</a:t>
            </a:r>
          </a:p>
          <a:p>
            <a:pPr algn="just">
              <a:lnSpc>
                <a:spcPct val="150000"/>
              </a:lnSpc>
            </a:pPr>
            <a:r>
              <a:rPr lang="ru-RU" dirty="0">
                <a:solidFill>
                  <a:schemeClr val="accent1">
                    <a:lumMod val="50000"/>
                  </a:schemeClr>
                </a:solidFill>
                <a:latin typeface="Georgia" panose="02040502050405020303" pitchFamily="18" charset="0"/>
              </a:rPr>
              <a:t>– решение о создании примирительных комиссий при решении коллективных трудовых споров на иных уровнях социального партнерства оформляются соответствующими актами (приказом, распоряжением, постановлением) представителей работодателей и представителей работников</a:t>
            </a:r>
            <a:r>
              <a:rPr lang="ru-RU" dirty="0" smtClean="0">
                <a:solidFill>
                  <a:schemeClr val="accent1">
                    <a:lumMod val="50000"/>
                  </a:schemeClr>
                </a:solidFill>
                <a:latin typeface="Georgia" panose="02040502050405020303" pitchFamily="18" charset="0"/>
              </a:rPr>
              <a:t>;</a:t>
            </a:r>
            <a:endParaRPr lang="ru-RU"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58107964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88225" y="590534"/>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35560" y="1242574"/>
            <a:ext cx="10014154" cy="6047809"/>
          </a:xfrm>
          <a:prstGeom prst="rect">
            <a:avLst/>
          </a:prstGeom>
        </p:spPr>
        <p:txBody>
          <a:bodyPr wrap="square">
            <a:spAutoFit/>
          </a:bodyPr>
          <a:lstStyle/>
          <a:p>
            <a:pPr algn="just">
              <a:lnSpc>
                <a:spcPct val="150000"/>
              </a:lnSpc>
            </a:pPr>
            <a:r>
              <a:rPr lang="ru-RU" dirty="0">
                <a:solidFill>
                  <a:schemeClr val="accent1">
                    <a:lumMod val="50000"/>
                  </a:schemeClr>
                </a:solidFill>
                <a:latin typeface="Georgia" panose="02040502050405020303" pitchFamily="18" charset="0"/>
              </a:rPr>
              <a:t>– примирительная комиссия формируется из представителей сторон коллективного трудового спора на равноправной основе;</a:t>
            </a:r>
          </a:p>
          <a:p>
            <a:pPr algn="just">
              <a:lnSpc>
                <a:spcPct val="150000"/>
              </a:lnSpc>
            </a:pPr>
            <a:r>
              <a:rPr lang="ru-RU" dirty="0">
                <a:solidFill>
                  <a:schemeClr val="accent1">
                    <a:lumMod val="50000"/>
                  </a:schemeClr>
                </a:solidFill>
                <a:latin typeface="Georgia" panose="02040502050405020303" pitchFamily="18" charset="0"/>
              </a:rPr>
              <a:t>– решение примирительных комиссий принимается по соглашению сторон спора, оформляется протоколом, имеет для сторон спора обязательную силу и исполняется в порядке и в сроки, которые установлены данным решением;</a:t>
            </a:r>
          </a:p>
          <a:p>
            <a:pPr algn="just">
              <a:lnSpc>
                <a:spcPct val="150000"/>
              </a:lnSpc>
            </a:pPr>
            <a:r>
              <a:rPr lang="ru-RU" dirty="0">
                <a:solidFill>
                  <a:schemeClr val="accent1">
                    <a:lumMod val="50000"/>
                  </a:schemeClr>
                </a:solidFill>
                <a:latin typeface="Georgia" panose="02040502050405020303" pitchFamily="18" charset="0"/>
              </a:rPr>
              <a:t>– при недостижении согласия стороны приступают к переговорам о приглашении посредника и (или) создании трудового арбитража</a:t>
            </a:r>
            <a:r>
              <a:rPr lang="ru-RU" dirty="0" smtClean="0">
                <a:solidFill>
                  <a:schemeClr val="accent1">
                    <a:lumMod val="50000"/>
                  </a:schemeClr>
                </a:solidFill>
                <a:latin typeface="Georgia" panose="02040502050405020303" pitchFamily="18" charset="0"/>
              </a:rPr>
              <a:t>.</a:t>
            </a:r>
          </a:p>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Выдвижения и действия посредника следующие:</a:t>
            </a:r>
          </a:p>
          <a:p>
            <a:pPr algn="just">
              <a:lnSpc>
                <a:spcPct val="150000"/>
              </a:lnSpc>
            </a:pPr>
            <a:r>
              <a:rPr lang="ru-RU" dirty="0">
                <a:solidFill>
                  <a:schemeClr val="accent1">
                    <a:lumMod val="50000"/>
                  </a:schemeClr>
                </a:solidFill>
                <a:latin typeface="Georgia" panose="02040502050405020303" pitchFamily="18" charset="0"/>
              </a:rPr>
              <a:t>– посредника приглашают стороны коллективного трудового спора. Им может быть любой независимый специалист. При необходимости стороны коллективного трудового спора могут обратиться в соответствующий государственный орган по урегулированию коллективных трудовых споров за рекомендацией кандидатуры посредника;</a:t>
            </a:r>
          </a:p>
          <a:p>
            <a:pPr algn="just">
              <a:lnSpc>
                <a:spcPct val="150000"/>
              </a:lnSpc>
            </a:pPr>
            <a:endParaRPr lang="ru-RU" sz="2000" dirty="0">
              <a:solidFill>
                <a:schemeClr val="accent1">
                  <a:lumMod val="50000"/>
                </a:schemeClr>
              </a:solidFill>
              <a:latin typeface="Georgia" panose="02040502050405020303" pitchFamily="18" charset="0"/>
            </a:endParaRP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79408798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88225" y="590534"/>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35560" y="1286820"/>
            <a:ext cx="10014154" cy="5955476"/>
          </a:xfrm>
          <a:prstGeom prst="rect">
            <a:avLst/>
          </a:prstGeom>
        </p:spPr>
        <p:txBody>
          <a:bodyPr wrap="square">
            <a:spAutoFit/>
          </a:bodyPr>
          <a:lstStyle/>
          <a:p>
            <a:pPr algn="just">
              <a:lnSpc>
                <a:spcPct val="150000"/>
              </a:lnSpc>
            </a:pPr>
            <a:r>
              <a:rPr lang="ru-RU" dirty="0">
                <a:solidFill>
                  <a:schemeClr val="accent1">
                    <a:lumMod val="50000"/>
                  </a:schemeClr>
                </a:solidFill>
                <a:latin typeface="Georgia" panose="02040502050405020303" pitchFamily="18" charset="0"/>
              </a:rPr>
              <a:t>– рассмотрение спора завершается принятием сторонами согласованного решения в письменной форме или составлением протокола разногласий;</a:t>
            </a:r>
          </a:p>
          <a:p>
            <a:pPr algn="just">
              <a:lnSpc>
                <a:spcPct val="150000"/>
              </a:lnSpc>
            </a:pPr>
            <a:r>
              <a:rPr lang="ru-RU" dirty="0">
                <a:solidFill>
                  <a:schemeClr val="accent1">
                    <a:lumMod val="50000"/>
                  </a:schemeClr>
                </a:solidFill>
                <a:latin typeface="Georgia" panose="02040502050405020303" pitchFamily="18" charset="0"/>
              </a:rPr>
              <a:t>– при недостижении согласия стороны передают спор на рассмотрение трудового арбитража.</a:t>
            </a:r>
          </a:p>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Создание трудового арбитража и оформление его решения:</a:t>
            </a:r>
          </a:p>
          <a:p>
            <a:pPr algn="just">
              <a:lnSpc>
                <a:spcPct val="150000"/>
              </a:lnSpc>
            </a:pPr>
            <a:r>
              <a:rPr lang="ru-RU" dirty="0">
                <a:solidFill>
                  <a:schemeClr val="accent1">
                    <a:lumMod val="50000"/>
                  </a:schemeClr>
                </a:solidFill>
                <a:latin typeface="Georgia" panose="02040502050405020303" pitchFamily="18" charset="0"/>
              </a:rPr>
              <a:t>– создается сторонами коллективного трудового спора и соответствующим государственным органом по урегулированию коллективных трудовых споров. Создание трудового арбитража, его состав, регламент, полномочия оформляются решением работодателя, представителя работников и упомянутого государственного органа по урегулированию коллективных трудовых споров. Стороны коллективного спора заключают соглашение в письменной форме об обязательном выполнении решений трудового арбитража;</a:t>
            </a:r>
          </a:p>
          <a:p>
            <a:pPr algn="just">
              <a:lnSpc>
                <a:spcPct val="150000"/>
              </a:lnSpc>
            </a:pPr>
            <a:endParaRPr lang="ru-RU" dirty="0">
              <a:solidFill>
                <a:schemeClr val="accent1">
                  <a:lumMod val="50000"/>
                </a:schemeClr>
              </a:solidFill>
              <a:latin typeface="Georgia" panose="02040502050405020303" pitchFamily="18" charset="0"/>
            </a:endParaRPr>
          </a:p>
          <a:p>
            <a:pPr algn="just">
              <a:lnSpc>
                <a:spcPct val="150000"/>
              </a:lnSpc>
            </a:pPr>
            <a:endParaRPr lang="ru-RU"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764392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47136" y="1498516"/>
            <a:ext cx="10014154" cy="5170646"/>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В настоящее время коллективный договор носит характер локально-правового нормативного акта, призванного служить своеобразным "внутренним трудовым кодексом" для наемных работников и работодателя в конкретной организации. Он является актом непосредственного участия трудовых коллективов в правовом регулировании труда работников, в создании локальных норм трудового права и в управлении организацией.</a:t>
            </a:r>
          </a:p>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Коллективный договор</a:t>
            </a:r>
            <a:r>
              <a:rPr lang="ru-RU" sz="2000" dirty="0">
                <a:solidFill>
                  <a:schemeClr val="accent1">
                    <a:lumMod val="50000"/>
                  </a:schemeClr>
                </a:solidFill>
                <a:latin typeface="Georgia" panose="02040502050405020303" pitchFamily="18" charset="0"/>
              </a:rPr>
              <a:t> – правовой акт, регулирующий социально-трудовые отношения в организации или у индивидуального предпринимателя и заключаемый работниками и работодателем в лице их представителей (ст. 40 ТК РФ).</a:t>
            </a:r>
          </a:p>
          <a:p>
            <a:pPr algn="just">
              <a:lnSpc>
                <a:spcPct val="150000"/>
              </a:lnSpc>
            </a:pP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404811087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88225" y="590534"/>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50309" y="1626032"/>
            <a:ext cx="10014154" cy="3970318"/>
          </a:xfrm>
          <a:prstGeom prst="rect">
            <a:avLst/>
          </a:prstGeom>
        </p:spPr>
        <p:txBody>
          <a:bodyPr wrap="square">
            <a:spAutoFit/>
          </a:bodyPr>
          <a:lstStyle/>
          <a:p>
            <a:pPr algn="just">
              <a:lnSpc>
                <a:spcPct val="150000"/>
              </a:lnSpc>
            </a:pPr>
            <a:r>
              <a:rPr lang="ru-RU" dirty="0">
                <a:solidFill>
                  <a:schemeClr val="accent1">
                    <a:lumMod val="50000"/>
                  </a:schemeClr>
                </a:solidFill>
                <a:latin typeface="Georgia" panose="02040502050405020303" pitchFamily="18" charset="0"/>
              </a:rPr>
              <a:t>– решение трудового арбитража оформляется в письменном виде и передается сторонам коллективного трудового спора;</a:t>
            </a:r>
          </a:p>
          <a:p>
            <a:pPr algn="just">
              <a:lnSpc>
                <a:spcPct val="150000"/>
              </a:lnSpc>
            </a:pPr>
            <a:r>
              <a:rPr lang="ru-RU" dirty="0">
                <a:solidFill>
                  <a:schemeClr val="accent1">
                    <a:lumMod val="50000"/>
                  </a:schemeClr>
                </a:solidFill>
                <a:latin typeface="Georgia" panose="02040502050405020303" pitchFamily="18" charset="0"/>
              </a:rPr>
              <a:t>– если спор не разрешен или решение трудового арбитража не исполняется, работники или их представители вправе приступить к организации забастовки, за исключением случаев, когда в соответствии с ч. 1, 2 ст. 413 ТК РФ забастовка не может быть проведена.</a:t>
            </a:r>
          </a:p>
          <a:p>
            <a:pPr algn="just">
              <a:lnSpc>
                <a:spcPct val="150000"/>
              </a:lnSpc>
            </a:pPr>
            <a:r>
              <a:rPr lang="ru-RU" sz="2000" dirty="0">
                <a:solidFill>
                  <a:schemeClr val="accent1">
                    <a:lumMod val="50000"/>
                  </a:schemeClr>
                </a:solidFill>
                <a:latin typeface="Georgia" panose="02040502050405020303" pitchFamily="18" charset="0"/>
              </a:rPr>
              <a:t>Если стороны не приходят к соглашению о создании трудового арбитража, его составе, регламенте и полномочиях, то решение по этим вопросам принимает государственный орган по урегулированию коллективных трудовых споров. </a:t>
            </a:r>
            <a:endParaRPr lang="ru-RU" dirty="0">
              <a:solidFill>
                <a:schemeClr val="accent1">
                  <a:lumMod val="50000"/>
                </a:schemeClr>
              </a:solidFill>
              <a:latin typeface="Georgia" panose="02040502050405020303" pitchFamily="18" charset="0"/>
            </a:endParaRPr>
          </a:p>
          <a:p>
            <a:pPr algn="just">
              <a:lnSpc>
                <a:spcPct val="150000"/>
              </a:lnSpc>
            </a:pPr>
            <a:endParaRPr lang="ru-RU"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99229071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88225" y="590534"/>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35560" y="1729271"/>
            <a:ext cx="10014154" cy="4616648"/>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Каждая из сторон коллективного трудового спора имеет право обратиться в данный государственный орган в любой момент после начала спора для уведомления и регистрации спора.</a:t>
            </a:r>
          </a:p>
          <a:p>
            <a:pPr algn="just">
              <a:lnSpc>
                <a:spcPct val="150000"/>
              </a:lnSpc>
            </a:pPr>
            <a:r>
              <a:rPr lang="ru-RU" sz="2000" dirty="0" smtClean="0">
                <a:solidFill>
                  <a:schemeClr val="accent1">
                    <a:lumMod val="50000"/>
                  </a:schemeClr>
                </a:solidFill>
                <a:latin typeface="Georgia" panose="02040502050405020303" pitchFamily="18" charset="0"/>
              </a:rPr>
              <a:t>Гарантии </a:t>
            </a:r>
            <a:r>
              <a:rPr lang="ru-RU" sz="2000" dirty="0">
                <a:solidFill>
                  <a:schemeClr val="accent1">
                    <a:lumMod val="50000"/>
                  </a:schemeClr>
                </a:solidFill>
                <a:latin typeface="Georgia" panose="02040502050405020303" pitchFamily="18" charset="0"/>
              </a:rPr>
              <a:t>работникам в период разрешения коллективных трудовых споров предусмотрены ст. 405, 414, 415, 417 ТК РФ.</a:t>
            </a:r>
          </a:p>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Забастовка</a:t>
            </a:r>
            <a:r>
              <a:rPr lang="ru-RU" sz="2000" dirty="0">
                <a:solidFill>
                  <a:schemeClr val="accent1">
                    <a:lumMod val="50000"/>
                  </a:schemeClr>
                </a:solidFill>
                <a:latin typeface="Georgia" panose="02040502050405020303" pitchFamily="18" charset="0"/>
              </a:rPr>
              <a:t> – временный добровольный отказ работников от исполнения трудовых обязанностей (полностью или частично) в целях разрешения коллективного трудового спора (ст. 398 ТК РФ).</a:t>
            </a:r>
          </a:p>
          <a:p>
            <a:pPr algn="just">
              <a:lnSpc>
                <a:spcPct val="150000"/>
              </a:lnSpc>
            </a:pPr>
            <a:endParaRPr lang="ru-RU" dirty="0">
              <a:solidFill>
                <a:schemeClr val="accent1">
                  <a:lumMod val="50000"/>
                </a:schemeClr>
              </a:solidFill>
              <a:latin typeface="Georgia" panose="02040502050405020303" pitchFamily="18" charset="0"/>
            </a:endParaRPr>
          </a:p>
          <a:p>
            <a:pPr algn="just">
              <a:lnSpc>
                <a:spcPct val="150000"/>
              </a:lnSpc>
            </a:pPr>
            <a:endParaRPr lang="ru-RU"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01759165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88225" y="590534"/>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65057" y="1322317"/>
            <a:ext cx="10014154" cy="5535683"/>
          </a:xfrm>
          <a:prstGeom prst="rect">
            <a:avLst/>
          </a:prstGeom>
        </p:spPr>
        <p:txBody>
          <a:bodyPr wrap="square">
            <a:spAutoFit/>
          </a:bodyPr>
          <a:lstStyle/>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Соглашение в социально-трудовой сфере</a:t>
            </a:r>
          </a:p>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Соглашение</a:t>
            </a:r>
            <a:r>
              <a:rPr lang="ru-RU" sz="2000" dirty="0">
                <a:solidFill>
                  <a:schemeClr val="accent1">
                    <a:lumMod val="50000"/>
                  </a:schemeClr>
                </a:solidFill>
                <a:latin typeface="Georgia" panose="02040502050405020303" pitchFamily="18" charset="0"/>
              </a:rPr>
              <a:t> – правовой акт, регулирующий </a:t>
            </a:r>
            <a:r>
              <a:rPr lang="ru-RU" sz="2000" dirty="0" smtClean="0">
                <a:solidFill>
                  <a:schemeClr val="accent1">
                    <a:lumMod val="50000"/>
                  </a:schemeClr>
                </a:solidFill>
                <a:latin typeface="Georgia" panose="02040502050405020303" pitchFamily="18" charset="0"/>
              </a:rPr>
              <a:t>социально-трудовые </a:t>
            </a:r>
            <a:r>
              <a:rPr lang="ru-RU" sz="2000" dirty="0">
                <a:solidFill>
                  <a:schemeClr val="accent1">
                    <a:lumMod val="50000"/>
                  </a:schemeClr>
                </a:solidFill>
                <a:latin typeface="Georgia" panose="02040502050405020303" pitchFamily="18" charset="0"/>
              </a:rPr>
              <a:t>отношения и устанавливающий общие принципы регулирования связанных с ними экономических отношений, заключаемый между полномочными представителями работников и работодателей на федеральном, межрегиональном, региональном, отраслевом (межотраслевом) и территориальном уровнях социального партнерства в пределах их компетенции (ст. 45 ТК РФ).</a:t>
            </a:r>
          </a:p>
          <a:p>
            <a:pPr algn="just">
              <a:lnSpc>
                <a:spcPct val="150000"/>
              </a:lnSpc>
            </a:pPr>
            <a:r>
              <a:rPr lang="ru-RU" sz="2000" dirty="0">
                <a:solidFill>
                  <a:schemeClr val="accent1">
                    <a:lumMod val="50000"/>
                  </a:schemeClr>
                </a:solidFill>
                <a:latin typeface="Georgia" panose="02040502050405020303" pitchFamily="18" charset="0"/>
              </a:rPr>
              <a:t>По договоренности сторон, участвующих в коллективных переговорах, соглашения могут быть двусторонними и трехсторонними.</a:t>
            </a:r>
          </a:p>
          <a:p>
            <a:pPr algn="just">
              <a:lnSpc>
                <a:spcPct val="150000"/>
              </a:lnSpc>
            </a:pPr>
            <a:endParaRPr lang="ru-RU" sz="2000" dirty="0">
              <a:solidFill>
                <a:schemeClr val="accent1">
                  <a:lumMod val="50000"/>
                </a:schemeClr>
              </a:solidFill>
              <a:latin typeface="Georgia" panose="02040502050405020303" pitchFamily="18" charset="0"/>
            </a:endParaRPr>
          </a:p>
          <a:p>
            <a:pPr algn="just">
              <a:lnSpc>
                <a:spcPct val="150000"/>
              </a:lnSpc>
            </a:pPr>
            <a:endParaRPr lang="ru-RU"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34927260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88225" y="590534"/>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50308" y="1345813"/>
            <a:ext cx="10014154" cy="5124480"/>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Соглашения, предусматривающие полное или частичное финансирование из соответствующих бюджетов, заключаются при обязательном участии соответствующих органов исполнительной власти или органов местного самоуправления, являющихся стороной соглашения</a:t>
            </a:r>
            <a:r>
              <a:rPr lang="ru-RU" sz="2000" dirty="0" smtClean="0">
                <a:solidFill>
                  <a:schemeClr val="accent1">
                    <a:lumMod val="50000"/>
                  </a:schemeClr>
                </a:solidFill>
                <a:latin typeface="Georgia" panose="02040502050405020303" pitchFamily="18" charset="0"/>
              </a:rPr>
              <a:t>.</a:t>
            </a:r>
          </a:p>
          <a:p>
            <a:pPr algn="just">
              <a:lnSpc>
                <a:spcPct val="150000"/>
              </a:lnSpc>
            </a:pPr>
            <a:r>
              <a:rPr lang="ru-RU" sz="2000" dirty="0">
                <a:solidFill>
                  <a:schemeClr val="accent1">
                    <a:lumMod val="50000"/>
                  </a:schemeClr>
                </a:solidFill>
                <a:latin typeface="Georgia" panose="02040502050405020303" pitchFamily="18" charset="0"/>
              </a:rPr>
              <a:t>В зависимости от сферы регулируемых социально-трудовых отношений могут заключаться соглашения: генеральные, межрегиональные, региональные, отраслевые (межотраслевые), территориальные и иные.</a:t>
            </a:r>
          </a:p>
          <a:p>
            <a:pPr algn="just">
              <a:lnSpc>
                <a:spcPct val="150000"/>
              </a:lnSpc>
            </a:pPr>
            <a:r>
              <a:rPr lang="ru-RU" sz="2000" dirty="0">
                <a:solidFill>
                  <a:schemeClr val="accent1">
                    <a:lumMod val="50000"/>
                  </a:schemeClr>
                </a:solidFill>
                <a:latin typeface="Georgia" panose="02040502050405020303" pitchFamily="18" charset="0"/>
              </a:rPr>
              <a:t>Отличие соглашения от коллективного договора состоит в том, что соглашение заключается на других уровнях социального партнерства: федеральном, межрегиональном, региональном, территориальном. </a:t>
            </a:r>
          </a:p>
          <a:p>
            <a:pPr algn="just">
              <a:lnSpc>
                <a:spcPct val="150000"/>
              </a:lnSpc>
            </a:pPr>
            <a:endParaRPr lang="ru-RU"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25347493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88225" y="590534"/>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20811" y="1522793"/>
            <a:ext cx="10014154" cy="4708981"/>
          </a:xfrm>
          <a:prstGeom prst="rect">
            <a:avLst/>
          </a:prstGeom>
        </p:spPr>
        <p:txBody>
          <a:bodyPr wrap="square">
            <a:spAutoFit/>
          </a:bodyPr>
          <a:lstStyle/>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Генеральное соглашение</a:t>
            </a:r>
            <a:r>
              <a:rPr lang="ru-RU" sz="2000" dirty="0">
                <a:solidFill>
                  <a:schemeClr val="accent1">
                    <a:lumMod val="50000"/>
                  </a:schemeClr>
                </a:solidFill>
                <a:latin typeface="Georgia" panose="02040502050405020303" pitchFamily="18" charset="0"/>
              </a:rPr>
              <a:t> устанавливает общие принципы регулирования социально-трудовых отношений и связанных с ними экономических отношений на федеральном уровне. </a:t>
            </a:r>
            <a:endParaRPr lang="ru-RU" sz="2000" dirty="0" smtClean="0">
              <a:solidFill>
                <a:schemeClr val="accent1">
                  <a:lumMod val="50000"/>
                </a:schemeClr>
              </a:solidFill>
              <a:latin typeface="Georgia" panose="02040502050405020303" pitchFamily="18" charset="0"/>
            </a:endParaRPr>
          </a:p>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Межрегиональное соглашение</a:t>
            </a:r>
            <a:r>
              <a:rPr lang="ru-RU" sz="2000" dirty="0">
                <a:solidFill>
                  <a:schemeClr val="accent1">
                    <a:lumMod val="50000"/>
                  </a:schemeClr>
                </a:solidFill>
                <a:latin typeface="Georgia" panose="02040502050405020303" pitchFamily="18" charset="0"/>
              </a:rPr>
              <a:t> устанавливает общие принципы регулирования социально-трудовых отношений и связанных с ними экономических отношений на уровне двух и более субъектов РФ.</a:t>
            </a:r>
          </a:p>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Региональное соглашение</a:t>
            </a:r>
            <a:r>
              <a:rPr lang="ru-RU" sz="2000" dirty="0">
                <a:solidFill>
                  <a:schemeClr val="accent1">
                    <a:lumMod val="50000"/>
                  </a:schemeClr>
                </a:solidFill>
                <a:latin typeface="Georgia" panose="02040502050405020303" pitchFamily="18" charset="0"/>
              </a:rPr>
              <a:t> устанавливает общие принципы регулирования социально-трудовых отношений и связанных с ними экономических отношений на уровне субъекта РФ.</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85031942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88225" y="590534"/>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861818" y="1281730"/>
            <a:ext cx="10014154" cy="5576270"/>
          </a:xfrm>
          <a:prstGeom prst="rect">
            <a:avLst/>
          </a:prstGeom>
        </p:spPr>
        <p:txBody>
          <a:bodyPr wrap="square">
            <a:spAutoFit/>
          </a:bodyPr>
          <a:lstStyle/>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Отраслевое (межотраслевое) соглашение</a:t>
            </a:r>
            <a:r>
              <a:rPr lang="ru-RU" sz="2000" dirty="0">
                <a:solidFill>
                  <a:schemeClr val="accent1">
                    <a:lumMod val="50000"/>
                  </a:schemeClr>
                </a:solidFill>
                <a:latin typeface="Georgia" panose="02040502050405020303" pitchFamily="18" charset="0"/>
              </a:rPr>
              <a:t> устанавливает общие условия оплаты труда, гарантии, компенсации и льготы работникам отрасли (отраслей). Оно может заключаться на федеральном, межрегиональном, региональном, территориальном уровнях социального партнерства.</a:t>
            </a:r>
          </a:p>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Территориальное соглашение</a:t>
            </a:r>
            <a:r>
              <a:rPr lang="ru-RU" sz="2000" dirty="0">
                <a:solidFill>
                  <a:schemeClr val="accent1">
                    <a:lumMod val="50000"/>
                  </a:schemeClr>
                </a:solidFill>
                <a:latin typeface="Georgia" panose="02040502050405020303" pitchFamily="18" charset="0"/>
              </a:rPr>
              <a:t> устанавливает общие условия труда, гарантии, компенсации и льготы работникам на территории соответствующего муниципального образования.</a:t>
            </a:r>
          </a:p>
          <a:p>
            <a:pPr algn="just">
              <a:lnSpc>
                <a:spcPct val="150000"/>
              </a:lnSpc>
            </a:pPr>
            <a:r>
              <a:rPr lang="ru-RU" sz="2000" dirty="0">
                <a:solidFill>
                  <a:schemeClr val="accent1">
                    <a:lumMod val="50000"/>
                  </a:schemeClr>
                </a:solidFill>
                <a:latin typeface="Georgia" panose="02040502050405020303" pitchFamily="18" charset="0"/>
              </a:rPr>
              <a:t>Иные соглашения – соглашения, которые могут заключаться сторонами на любом уровне социального партнерства по отдельным направлениям регулирования социально-трудовых отношений и иных непосредственно связанных с ними отношений, например профессиональных.</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88190029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88225" y="590534"/>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861818" y="1148995"/>
            <a:ext cx="10014154" cy="6037935"/>
          </a:xfrm>
          <a:prstGeom prst="rect">
            <a:avLst/>
          </a:prstGeom>
        </p:spPr>
        <p:txBody>
          <a:bodyPr wrap="square">
            <a:spAutoFit/>
          </a:bodyPr>
          <a:lstStyle/>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Определение содержания соглашения и его структуры </a:t>
            </a:r>
            <a:r>
              <a:rPr lang="ru-RU" sz="2000" dirty="0">
                <a:solidFill>
                  <a:schemeClr val="accent1">
                    <a:lumMod val="50000"/>
                  </a:schemeClr>
                </a:solidFill>
                <a:latin typeface="Georgia" panose="02040502050405020303" pitchFamily="18" charset="0"/>
              </a:rPr>
              <a:t>– прерогатива представителей работников и работодателей. Традиционно в отраслевые соглашения, которые являются наиболее распространенными, включаются следующие положения</a:t>
            </a:r>
            <a:r>
              <a:rPr lang="ru-RU" sz="2000" dirty="0" smtClean="0">
                <a:solidFill>
                  <a:schemeClr val="accent1">
                    <a:lumMod val="50000"/>
                  </a:schemeClr>
                </a:solidFill>
                <a:latin typeface="Georgia" panose="02040502050405020303" pitchFamily="18" charset="0"/>
              </a:rPr>
              <a:t>:</a:t>
            </a:r>
          </a:p>
          <a:p>
            <a:pPr algn="just">
              <a:lnSpc>
                <a:spcPct val="150000"/>
              </a:lnSpc>
            </a:pPr>
            <a:r>
              <a:rPr lang="ru-RU" sz="2000" dirty="0">
                <a:solidFill>
                  <a:schemeClr val="accent1">
                    <a:lumMod val="50000"/>
                  </a:schemeClr>
                </a:solidFill>
                <a:latin typeface="Georgia" panose="02040502050405020303" pitchFamily="18" charset="0"/>
              </a:rPr>
              <a:t>– о создании условий для устойчивого развития отрасли;</a:t>
            </a:r>
          </a:p>
          <a:p>
            <a:pPr algn="just">
              <a:lnSpc>
                <a:spcPct val="150000"/>
              </a:lnSpc>
            </a:pPr>
            <a:r>
              <a:rPr lang="ru-RU" sz="2000" dirty="0">
                <a:solidFill>
                  <a:schemeClr val="accent1">
                    <a:lumMod val="50000"/>
                  </a:schemeClr>
                </a:solidFill>
                <a:latin typeface="Georgia" panose="02040502050405020303" pitchFamily="18" charset="0"/>
              </a:rPr>
              <a:t>– об обеспечении занятости;</a:t>
            </a:r>
          </a:p>
          <a:p>
            <a:pPr algn="just">
              <a:lnSpc>
                <a:spcPct val="150000"/>
              </a:lnSpc>
            </a:pPr>
            <a:r>
              <a:rPr lang="ru-RU" sz="2000" dirty="0">
                <a:solidFill>
                  <a:schemeClr val="accent1">
                    <a:lumMod val="50000"/>
                  </a:schemeClr>
                </a:solidFill>
                <a:latin typeface="Georgia" panose="02040502050405020303" pitchFamily="18" charset="0"/>
              </a:rPr>
              <a:t>– об оплате труда;</a:t>
            </a:r>
          </a:p>
          <a:p>
            <a:pPr algn="just">
              <a:lnSpc>
                <a:spcPct val="150000"/>
              </a:lnSpc>
            </a:pPr>
            <a:r>
              <a:rPr lang="ru-RU" sz="2000" dirty="0">
                <a:solidFill>
                  <a:schemeClr val="accent1">
                    <a:lumMod val="50000"/>
                  </a:schemeClr>
                </a:solidFill>
                <a:latin typeface="Georgia" panose="02040502050405020303" pitchFamily="18" charset="0"/>
              </a:rPr>
              <a:t>– об охране труда и здоровья;</a:t>
            </a:r>
          </a:p>
          <a:p>
            <a:pPr algn="just">
              <a:lnSpc>
                <a:spcPct val="150000"/>
              </a:lnSpc>
            </a:pPr>
            <a:r>
              <a:rPr lang="ru-RU" sz="2000" dirty="0">
                <a:solidFill>
                  <a:schemeClr val="accent1">
                    <a:lumMod val="50000"/>
                  </a:schemeClr>
                </a:solidFill>
                <a:latin typeface="Georgia" panose="02040502050405020303" pitchFamily="18" charset="0"/>
              </a:rPr>
              <a:t>– о социальных льготах, гарантиях и компенсациях;</a:t>
            </a:r>
          </a:p>
          <a:p>
            <a:pPr algn="just">
              <a:lnSpc>
                <a:spcPct val="150000"/>
              </a:lnSpc>
            </a:pPr>
            <a:r>
              <a:rPr lang="ru-RU" sz="2000" dirty="0">
                <a:solidFill>
                  <a:schemeClr val="accent1">
                    <a:lumMod val="50000"/>
                  </a:schemeClr>
                </a:solidFill>
                <a:latin typeface="Georgia" panose="02040502050405020303" pitchFamily="18" charset="0"/>
              </a:rPr>
              <a:t>– о гарантиях профсоюзной деятельности и социального партнерства;</a:t>
            </a:r>
          </a:p>
          <a:p>
            <a:pPr algn="just">
              <a:lnSpc>
                <a:spcPct val="150000"/>
              </a:lnSpc>
            </a:pPr>
            <a:r>
              <a:rPr lang="ru-RU" sz="2000" dirty="0">
                <a:solidFill>
                  <a:schemeClr val="accent1">
                    <a:lumMod val="50000"/>
                  </a:schemeClr>
                </a:solidFill>
                <a:latin typeface="Georgia" panose="02040502050405020303" pitchFamily="18" charset="0"/>
              </a:rPr>
              <a:t>– о контроле за выполнением соглашения и ответственности сторон за выполнение принятых обязательств.</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8412213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988225" y="590534"/>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20812" y="1429215"/>
            <a:ext cx="10014154" cy="5114605"/>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Проект соглашения разрабатывается в ходе коллективных переговоров и подписывается представителями сторон.</a:t>
            </a:r>
          </a:p>
          <a:p>
            <a:pPr algn="just">
              <a:lnSpc>
                <a:spcPct val="150000"/>
              </a:lnSpc>
            </a:pPr>
            <a:r>
              <a:rPr lang="ru-RU" sz="2000" dirty="0">
                <a:solidFill>
                  <a:schemeClr val="accent1">
                    <a:lumMod val="50000"/>
                  </a:schemeClr>
                </a:solidFill>
                <a:latin typeface="Georgia" panose="02040502050405020303" pitchFamily="18" charset="0"/>
              </a:rPr>
              <a:t>Соглашение вступает в силу со дня его подписания сторонами либо со дня, установленного соглашением.</a:t>
            </a:r>
          </a:p>
          <a:p>
            <a:pPr algn="just">
              <a:lnSpc>
                <a:spcPct val="150000"/>
              </a:lnSpc>
            </a:pPr>
            <a:r>
              <a:rPr lang="ru-RU" sz="2000" dirty="0">
                <a:solidFill>
                  <a:schemeClr val="accent1">
                    <a:lumMod val="50000"/>
                  </a:schemeClr>
                </a:solidFill>
                <a:latin typeface="Georgia" panose="02040502050405020303" pitchFamily="18" charset="0"/>
              </a:rPr>
              <a:t>Срок действия соглашения определяется сторонами, но не может превышать трех лет. Стороны имеют право один раз продлить действие соглашения на срок не более трех лет.</a:t>
            </a:r>
          </a:p>
          <a:p>
            <a:pPr algn="just">
              <a:lnSpc>
                <a:spcPct val="150000"/>
              </a:lnSpc>
            </a:pPr>
            <a:r>
              <a:rPr lang="ru-RU" sz="2000" dirty="0">
                <a:solidFill>
                  <a:schemeClr val="accent1">
                    <a:lumMod val="50000"/>
                  </a:schemeClr>
                </a:solidFill>
                <a:latin typeface="Georgia" panose="02040502050405020303" pitchFamily="18" charset="0"/>
              </a:rPr>
              <a:t>Контроль за выполнением соглашения осуществляется сторонами социального партнерства, их представителями, соответствующими органами по труду, а также профсоюзными правовыми инспекциями.</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58087167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6531025" y="805941"/>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855408" y="1955716"/>
            <a:ext cx="10250128" cy="1938992"/>
          </a:xfrm>
          <a:prstGeom prst="rect">
            <a:avLst/>
          </a:prstGeom>
        </p:spPr>
        <p:txBody>
          <a:bodyPr wrap="square">
            <a:spAutoFit/>
          </a:bodyPr>
          <a:lstStyle/>
          <a:p>
            <a:pPr algn="just">
              <a:lnSpc>
                <a:spcPct val="150000"/>
              </a:lnSpc>
            </a:pPr>
            <a:r>
              <a:rPr lang="ru-RU" sz="2000" b="1" dirty="0" smtClean="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Список литературы:</a:t>
            </a:r>
          </a:p>
          <a:p>
            <a:pPr algn="just">
              <a:lnSpc>
                <a:spcPct val="150000"/>
              </a:lnSpc>
            </a:pPr>
            <a:endParaRPr lang="ru-RU" sz="2000" b="1" dirty="0" smtClean="0">
              <a:solidFill>
                <a:schemeClr val="accent1">
                  <a:lumMod val="50000"/>
                </a:schemeClr>
              </a:solidFill>
              <a:effectLst>
                <a:outerShdw blurRad="38100" dist="38100" dir="2700000" algn="tl">
                  <a:srgbClr val="000000">
                    <a:alpha val="43137"/>
                  </a:srgbClr>
                </a:outerShdw>
              </a:effectLst>
              <a:latin typeface="Georgia" panose="02040502050405020303" pitchFamily="18" charset="0"/>
            </a:endParaRPr>
          </a:p>
          <a:p>
            <a:pPr algn="just">
              <a:lnSpc>
                <a:spcPct val="150000"/>
              </a:lnSpc>
            </a:pPr>
            <a:r>
              <a:rPr lang="ru-RU" sz="2000" dirty="0" smtClean="0">
                <a:solidFill>
                  <a:schemeClr val="accent1">
                    <a:lumMod val="50000"/>
                  </a:schemeClr>
                </a:solidFill>
                <a:latin typeface="Georgia" panose="02040502050405020303" pitchFamily="18" charset="0"/>
              </a:rPr>
              <a:t>1. Маслова В.М. </a:t>
            </a:r>
            <a:r>
              <a:rPr lang="ru-RU" sz="2000" dirty="0">
                <a:solidFill>
                  <a:schemeClr val="accent1">
                    <a:lumMod val="50000"/>
                  </a:schemeClr>
                </a:solidFill>
                <a:latin typeface="Georgia" panose="02040502050405020303" pitchFamily="18" charset="0"/>
              </a:rPr>
              <a:t>Управление персоналом : учебник и практикум для </a:t>
            </a:r>
            <a:r>
              <a:rPr lang="ru-RU" sz="2000" dirty="0" smtClean="0">
                <a:solidFill>
                  <a:schemeClr val="accent1">
                    <a:lumMod val="50000"/>
                  </a:schemeClr>
                </a:solidFill>
                <a:latin typeface="Georgia" panose="02040502050405020303" pitchFamily="18" charset="0"/>
              </a:rPr>
              <a:t>вузов/ </a:t>
            </a:r>
            <a:r>
              <a:rPr lang="ru-RU" sz="2000" dirty="0">
                <a:solidFill>
                  <a:schemeClr val="accent1">
                    <a:lumMod val="50000"/>
                  </a:schemeClr>
                </a:solidFill>
                <a:latin typeface="Georgia" panose="02040502050405020303" pitchFamily="18" charset="0"/>
              </a:rPr>
              <a:t>В. М. </a:t>
            </a:r>
            <a:r>
              <a:rPr lang="ru-RU" sz="2000" dirty="0" smtClean="0">
                <a:solidFill>
                  <a:schemeClr val="accent1">
                    <a:lumMod val="50000"/>
                  </a:schemeClr>
                </a:solidFill>
                <a:latin typeface="Georgia" panose="02040502050405020303" pitchFamily="18" charset="0"/>
              </a:rPr>
              <a:t>Маслова</a:t>
            </a:r>
            <a:r>
              <a:rPr lang="ru-RU" sz="2000" dirty="0">
                <a:solidFill>
                  <a:schemeClr val="accent1">
                    <a:lumMod val="50000"/>
                  </a:schemeClr>
                </a:solidFill>
                <a:latin typeface="Georgia" panose="02040502050405020303" pitchFamily="18" charset="0"/>
              </a:rPr>
              <a:t>. — </a:t>
            </a:r>
            <a:r>
              <a:rPr lang="ru-RU" sz="2000" dirty="0" smtClean="0">
                <a:solidFill>
                  <a:schemeClr val="accent1">
                    <a:lumMod val="50000"/>
                  </a:schemeClr>
                </a:solidFill>
                <a:latin typeface="Georgia" panose="02040502050405020303" pitchFamily="18" charset="0"/>
              </a:rPr>
              <a:t>5-е </a:t>
            </a:r>
            <a:r>
              <a:rPr lang="ru-RU" sz="2000" dirty="0">
                <a:solidFill>
                  <a:schemeClr val="accent1">
                    <a:lumMod val="50000"/>
                  </a:schemeClr>
                </a:solidFill>
                <a:latin typeface="Georgia" panose="02040502050405020303" pitchFamily="18" charset="0"/>
              </a:rPr>
              <a:t>изд., перераб. и доп. — </a:t>
            </a:r>
            <a:r>
              <a:rPr lang="ru-RU" sz="2000" dirty="0" smtClean="0">
                <a:solidFill>
                  <a:schemeClr val="accent1">
                    <a:lumMod val="50000"/>
                  </a:schemeClr>
                </a:solidFill>
                <a:latin typeface="Georgia" panose="02040502050405020303" pitchFamily="18" charset="0"/>
              </a:rPr>
              <a:t>Москва </a:t>
            </a:r>
            <a:r>
              <a:rPr lang="ru-RU" sz="2000" dirty="0">
                <a:solidFill>
                  <a:schemeClr val="accent1">
                    <a:lumMod val="50000"/>
                  </a:schemeClr>
                </a:solidFill>
                <a:latin typeface="Georgia" panose="02040502050405020303" pitchFamily="18" charset="0"/>
              </a:rPr>
              <a:t>: </a:t>
            </a:r>
            <a:r>
              <a:rPr lang="ru-RU" sz="2000" dirty="0" smtClean="0">
                <a:solidFill>
                  <a:schemeClr val="accent1">
                    <a:lumMod val="50000"/>
                  </a:schemeClr>
                </a:solidFill>
                <a:latin typeface="Georgia" panose="02040502050405020303" pitchFamily="18" charset="0"/>
              </a:rPr>
              <a:t>Издательство </a:t>
            </a:r>
            <a:r>
              <a:rPr lang="ru-RU" sz="2000" dirty="0">
                <a:solidFill>
                  <a:schemeClr val="accent1">
                    <a:lumMod val="50000"/>
                  </a:schemeClr>
                </a:solidFill>
                <a:latin typeface="Georgia" panose="02040502050405020303" pitchFamily="18" charset="0"/>
              </a:rPr>
              <a:t>Юрайт, </a:t>
            </a:r>
            <a:r>
              <a:rPr lang="ru-RU" sz="2000" dirty="0" smtClean="0">
                <a:solidFill>
                  <a:schemeClr val="accent1">
                    <a:lumMod val="50000"/>
                  </a:schemeClr>
                </a:solidFill>
                <a:latin typeface="Georgia" panose="02040502050405020303" pitchFamily="18" charset="0"/>
              </a:rPr>
              <a:t>2025</a:t>
            </a:r>
            <a:r>
              <a:rPr lang="ru-RU" sz="2000" dirty="0">
                <a:solidFill>
                  <a:schemeClr val="accent1">
                    <a:lumMod val="50000"/>
                  </a:schemeClr>
                </a:solidFill>
                <a:latin typeface="Georgia" panose="02040502050405020303" pitchFamily="18" charset="0"/>
              </a:rPr>
              <a:t>. — </a:t>
            </a:r>
            <a:r>
              <a:rPr lang="ru-RU" sz="2000" dirty="0" smtClean="0">
                <a:solidFill>
                  <a:schemeClr val="accent1">
                    <a:lumMod val="50000"/>
                  </a:schemeClr>
                </a:solidFill>
                <a:latin typeface="Georgia" panose="02040502050405020303" pitchFamily="18" charset="0"/>
              </a:rPr>
              <a:t>451 </a:t>
            </a:r>
            <a:r>
              <a:rPr lang="ru-RU" sz="2000" dirty="0">
                <a:solidFill>
                  <a:schemeClr val="accent1">
                    <a:lumMod val="50000"/>
                  </a:schemeClr>
                </a:solidFill>
                <a:latin typeface="Georgia" panose="02040502050405020303" pitchFamily="18" charset="0"/>
              </a:rPr>
              <a:t>с. </a:t>
            </a: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32692026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EBA2DD4F-BF22-407D-BBD9-6D0007029EED}"/>
              </a:ext>
            </a:extLst>
          </p:cNvPr>
          <p:cNvSpPr txBox="1"/>
          <p:nvPr/>
        </p:nvSpPr>
        <p:spPr>
          <a:xfrm>
            <a:off x="1887569" y="3764183"/>
            <a:ext cx="8416859" cy="769441"/>
          </a:xfrm>
          <a:prstGeom prst="rect">
            <a:avLst/>
          </a:prstGeom>
          <a:noFill/>
        </p:spPr>
        <p:txBody>
          <a:bodyPr wrap="square" rtlCol="0">
            <a:spAutoFit/>
          </a:bodyPr>
          <a:lstStyle/>
          <a:p>
            <a:pPr algn="ctr"/>
            <a:r>
              <a:rPr lang="ru-RU" sz="4400" b="1" dirty="0">
                <a:solidFill>
                  <a:srgbClr val="1C448E"/>
                </a:solidFill>
                <a:effectLst>
                  <a:outerShdw blurRad="38100" dist="38100" dir="2700000" algn="tl">
                    <a:srgbClr val="000000">
                      <a:alpha val="43137"/>
                    </a:srgbClr>
                  </a:outerShdw>
                </a:effectLst>
                <a:latin typeface="Georgia" panose="02040502050405020303" pitchFamily="18" charset="0"/>
              </a:rPr>
              <a:t>Спасибо за внимание!</a:t>
            </a:r>
          </a:p>
        </p:txBody>
      </p:sp>
      <p:pic>
        <p:nvPicPr>
          <p:cNvPr id="5" name="Рисунок 4">
            <a:extLst>
              <a:ext uri="{FF2B5EF4-FFF2-40B4-BE49-F238E27FC236}">
                <a16:creationId xmlns:a16="http://schemas.microsoft.com/office/drawing/2014/main" id="{F73A6B1D-8BEA-460D-950C-3411AD2BC0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57184" y="587971"/>
            <a:ext cx="3419994" cy="1138200"/>
          </a:xfrm>
          <a:prstGeom prst="rect">
            <a:avLst/>
          </a:prstGeom>
        </p:spPr>
      </p:pic>
      <p:pic>
        <p:nvPicPr>
          <p:cNvPr id="12" name="Рисунок 11"/>
          <p:cNvPicPr>
            <a:picLocks noChangeAspect="1"/>
          </p:cNvPicPr>
          <p:nvPr/>
        </p:nvPicPr>
        <p:blipFill rotWithShape="1">
          <a:blip r:embed="rId3">
            <a:extLst>
              <a:ext uri="{28A0092B-C50C-407E-A947-70E740481C1C}">
                <a14:useLocalDpi xmlns:a14="http://schemas.microsoft.com/office/drawing/2010/main" val="0"/>
              </a:ext>
            </a:extLst>
          </a:blip>
          <a:srcRect t="79305"/>
          <a:stretch/>
        </p:blipFill>
        <p:spPr>
          <a:xfrm>
            <a:off x="1596609" y="0"/>
            <a:ext cx="8998781" cy="1862259"/>
          </a:xfrm>
          <a:prstGeom prst="rect">
            <a:avLst/>
          </a:prstGeom>
        </p:spPr>
      </p:pic>
    </p:spTree>
    <p:extLst>
      <p:ext uri="{BB962C8B-B14F-4D97-AF65-F5344CB8AC3E}">
        <p14:creationId xmlns:p14="http://schemas.microsoft.com/office/powerpoint/2010/main" val="26593841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47136" y="1660749"/>
            <a:ext cx="10014154" cy="4191276"/>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Коллективный договор регулирует трудовые, социально-экономические и профессиональные отношения работодателя и работников организации на основе согласования взаимных интересов. Для повышения эффективности совместной деятельности партнеров необходимо к заключению коллективных договоров подходить дифференцированно. При обсуждении следует учитывать специфику организации, статус и характер ее деятельности, в частности особенности организации в зависимости от формы собственности, размера, объема производства, финансового состояния, местонахождения, состава работников, наличия социальной инфраструктуры.</a:t>
            </a: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9367986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47136" y="1336283"/>
            <a:ext cx="10014154" cy="5114605"/>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Необходимо расширить спектр вопросов, включаемых в коллективный договор согласно нормативным актам. В коллективных договорах дополнительно следует предусмотреть: усиление мотивации труда, включая конкретные меры по стимулированию профессиональной подготовки, дополнительные выплаты за уровень квалификации, сложность и условия труда; обеспечение реальных возможностей для участия (соучастия) работников в управлении предприятием, владении собственностью и распределении результатов его хозяйственной деятельности; социальное страхование работников за счет средств предприятия; льготы и компенсации работникам за счет средств предприятия; регулярный мониторинг обоснованности норм труда с учетом изменения организационно-технических, экономических и социальных факторов.</a:t>
            </a: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7858355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120878" y="1424774"/>
            <a:ext cx="10014154" cy="4708981"/>
          </a:xfrm>
          <a:prstGeom prst="rect">
            <a:avLst/>
          </a:prstGeom>
        </p:spPr>
        <p:txBody>
          <a:bodyPr wrap="square">
            <a:spAutoFit/>
          </a:bodyPr>
          <a:lstStyle/>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Коллективный договор </a:t>
            </a:r>
            <a:r>
              <a:rPr lang="ru-RU" sz="2000" dirty="0">
                <a:solidFill>
                  <a:schemeClr val="accent1">
                    <a:lumMod val="50000"/>
                  </a:schemeClr>
                </a:solidFill>
                <a:latin typeface="Georgia" panose="02040502050405020303" pitchFamily="18" charset="0"/>
              </a:rPr>
              <a:t>назван актом, регулирующим трудовые, социально-экономические и профессиональные отношения между работодателем и работником на предприятии, в учреждении, организации.</a:t>
            </a:r>
          </a:p>
          <a:p>
            <a:pPr algn="just">
              <a:lnSpc>
                <a:spcPct val="150000"/>
              </a:lnSpc>
            </a:pPr>
            <a:r>
              <a:rPr lang="ru-RU" sz="2000" dirty="0">
                <a:solidFill>
                  <a:schemeClr val="accent1">
                    <a:lumMod val="50000"/>
                  </a:schemeClr>
                </a:solidFill>
                <a:latin typeface="Georgia" panose="02040502050405020303" pitchFamily="18" charset="0"/>
              </a:rPr>
              <a:t>В процессе работы над проектом коллективного договора у руководителя появляется уникальная возможность составить максимально точное представление о реальных интересах и потребностях работников. Заключение коллективного договора помогает наладить партнерские отношения работодателя с профсоюзом</a:t>
            </a:r>
            <a:r>
              <a:rPr lang="ru-RU" sz="2000" dirty="0" smtClean="0">
                <a:solidFill>
                  <a:schemeClr val="accent1">
                    <a:lumMod val="50000"/>
                  </a:schemeClr>
                </a:solidFill>
                <a:latin typeface="Georgia" panose="02040502050405020303" pitchFamily="18" charset="0"/>
              </a:rPr>
              <a:t>.</a:t>
            </a:r>
          </a:p>
          <a:p>
            <a:pPr algn="just">
              <a:lnSpc>
                <a:spcPct val="150000"/>
              </a:lnSpc>
            </a:pPr>
            <a:r>
              <a:rPr lang="ru-RU" sz="2000" dirty="0">
                <a:solidFill>
                  <a:schemeClr val="accent1">
                    <a:lumMod val="50000"/>
                  </a:schemeClr>
                </a:solidFill>
                <a:latin typeface="Georgia" panose="02040502050405020303" pitchFamily="18" charset="0"/>
              </a:rPr>
              <a:t>Коллективный договор устанавливает права и гарантии, улучшающие положение работников по сравнению с законодательством. </a:t>
            </a: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3005300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47136" y="1129807"/>
            <a:ext cx="10014154" cy="5632311"/>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Работникам следует понимать, что в ситуации, существующей на рынке труда, большинство из них не смогут в одиночку получить те условия труда, которые может добиться профсоюз в процессе коллективных переговоров. Коллективный договор – главный инструмент реализации защитной функции профсоюза в организации, показатель эффективности работы профкома. В нем содержится механизм реализации законных прав профсоюза, что способствует его деятельности в организации</a:t>
            </a:r>
            <a:r>
              <a:rPr lang="ru-RU" sz="2000" dirty="0" smtClean="0">
                <a:solidFill>
                  <a:schemeClr val="accent1">
                    <a:lumMod val="50000"/>
                  </a:schemeClr>
                </a:solidFill>
                <a:latin typeface="Georgia" panose="02040502050405020303" pitchFamily="18" charset="0"/>
              </a:rPr>
              <a:t>.</a:t>
            </a:r>
          </a:p>
          <a:p>
            <a:pPr algn="just">
              <a:lnSpc>
                <a:spcPct val="150000"/>
              </a:lnSpc>
            </a:pPr>
            <a:r>
              <a:rPr lang="ru-RU" sz="2000" dirty="0">
                <a:solidFill>
                  <a:schemeClr val="accent1">
                    <a:lumMod val="50000"/>
                  </a:schemeClr>
                </a:solidFill>
                <a:latin typeface="Georgia" panose="02040502050405020303" pitchFamily="18" charset="0"/>
              </a:rPr>
              <a:t>Необходимость заключения коллективных договоров признана в большинстве стран с рыночной экономикой. Например, в США действует около 150 тысяч колдоговоров, в ФРГ – 45 тысяч, во Франции – 2 тысячи. Статус коллективных договоров в развитых странах чрезвычайно высок, поскольку они являются важным, а зачастую – главным источником трудового права.</a:t>
            </a: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1396466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698993"/>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150374" y="1247794"/>
            <a:ext cx="10014154" cy="6037935"/>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Итак, </a:t>
            </a: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коллективный договор </a:t>
            </a:r>
            <a:r>
              <a:rPr lang="ru-RU" sz="2000" dirty="0">
                <a:solidFill>
                  <a:schemeClr val="accent1">
                    <a:lumMod val="50000"/>
                  </a:schemeClr>
                </a:solidFill>
                <a:latin typeface="Georgia" panose="02040502050405020303" pitchFamily="18" charset="0"/>
              </a:rPr>
              <a:t>– это соглашение, которое устанавливает дополнительные гарантии для работников и ответные обязательства с их стороны по отношению к администрации. Такой договор призван повышать правовые и социальные гарантии для персонала по сравнению с теми, что установлены трудовым </a:t>
            </a:r>
            <a:r>
              <a:rPr lang="ru-RU" sz="2000" dirty="0" smtClean="0">
                <a:solidFill>
                  <a:schemeClr val="accent1">
                    <a:lumMod val="50000"/>
                  </a:schemeClr>
                </a:solidFill>
                <a:latin typeface="Georgia" panose="02040502050405020303" pitchFamily="18" charset="0"/>
              </a:rPr>
              <a:t>законодательством.</a:t>
            </a:r>
          </a:p>
          <a:p>
            <a:pPr algn="just">
              <a:lnSpc>
                <a:spcPct val="150000"/>
              </a:lnSpc>
            </a:pPr>
            <a:r>
              <a:rPr lang="ru-RU" sz="2000" dirty="0" smtClean="0">
                <a:solidFill>
                  <a:schemeClr val="accent1">
                    <a:lumMod val="50000"/>
                  </a:schemeClr>
                </a:solidFill>
                <a:latin typeface="Georgia" panose="02040502050405020303" pitchFamily="18" charset="0"/>
              </a:rPr>
              <a:t>Коллективный </a:t>
            </a:r>
            <a:r>
              <a:rPr lang="ru-RU" sz="2000" dirty="0">
                <a:solidFill>
                  <a:schemeClr val="accent1">
                    <a:lumMod val="50000"/>
                  </a:schemeClr>
                </a:solidFill>
                <a:latin typeface="Georgia" panose="02040502050405020303" pitchFamily="18" charset="0"/>
              </a:rPr>
              <a:t>договор выполняет сразу несколько </a:t>
            </a:r>
            <a:r>
              <a:rPr lang="ru-RU" sz="2000" b="1" dirty="0" smtClean="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функций</a:t>
            </a:r>
            <a:r>
              <a:rPr lang="ru-RU" sz="2000" dirty="0" smtClean="0">
                <a:solidFill>
                  <a:schemeClr val="accent1">
                    <a:lumMod val="50000"/>
                  </a:schemeClr>
                </a:solidFill>
                <a:latin typeface="Georgia" panose="02040502050405020303" pitchFamily="18" charset="0"/>
              </a:rPr>
              <a:t>:</a:t>
            </a:r>
          </a:p>
          <a:p>
            <a:pPr algn="just">
              <a:lnSpc>
                <a:spcPct val="150000"/>
              </a:lnSpc>
            </a:pPr>
            <a:r>
              <a:rPr lang="ru-RU" sz="2000" b="1" dirty="0">
                <a:solidFill>
                  <a:schemeClr val="accent1">
                    <a:lumMod val="50000"/>
                  </a:schemeClr>
                </a:solidFill>
                <a:latin typeface="Georgia" panose="02040502050405020303" pitchFamily="18" charset="0"/>
              </a:rPr>
              <a:t>Защитная функция</a:t>
            </a:r>
            <a:r>
              <a:rPr lang="ru-RU" sz="2000" dirty="0">
                <a:solidFill>
                  <a:schemeClr val="accent1">
                    <a:lumMod val="50000"/>
                  </a:schemeClr>
                </a:solidFill>
                <a:latin typeface="Georgia" panose="02040502050405020303" pitchFamily="18" charset="0"/>
              </a:rPr>
              <a:t> коллективного договора заключается в том, чтобы защищать интересы работников, так как в трудовых отношениях работодатель является экономически более сильной стороной. Например, в коллективном договоре можно предусмотреть меры по сохранению рабочих мест на случай автоматизации производств; запрет на увольнение за прогул женщин, имеющих маленьких детей.</a:t>
            </a:r>
          </a:p>
          <a:p>
            <a:pPr algn="just">
              <a:lnSpc>
                <a:spcPct val="150000"/>
              </a:lnSpc>
            </a:pPr>
            <a:endParaRPr lang="ru-RU" sz="2000" dirty="0" smtClean="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921408347"/>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1350</TotalTime>
  <Words>3569</Words>
  <Application>Microsoft Office PowerPoint</Application>
  <PresentationFormat>Широкоэкранный</PresentationFormat>
  <Paragraphs>127</Paragraphs>
  <Slides>49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49</vt:i4>
      </vt:variant>
    </vt:vector>
  </HeadingPairs>
  <TitlesOfParts>
    <vt:vector size="54" baseType="lpstr">
      <vt:lpstr>Arial</vt:lpstr>
      <vt:lpstr>Calibri</vt:lpstr>
      <vt:lpstr>Calibri Light</vt:lpstr>
      <vt:lpstr>Georgia</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Аделина Йовик</dc:creator>
  <cp:lastModifiedBy>ielie</cp:lastModifiedBy>
  <cp:revision>122</cp:revision>
  <dcterms:created xsi:type="dcterms:W3CDTF">2021-11-29T13:06:40Z</dcterms:created>
  <dcterms:modified xsi:type="dcterms:W3CDTF">2025-03-31T19:15:52Z</dcterms:modified>
</cp:coreProperties>
</file>