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35"/>
  </p:notesMasterIdLst>
  <p:handoutMasterIdLst>
    <p:handoutMasterId r:id="rId36"/>
  </p:handoutMasterIdLst>
  <p:sldIdLst>
    <p:sldId id="287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304" r:id="rId13"/>
    <p:sldId id="305" r:id="rId14"/>
    <p:sldId id="298" r:id="rId15"/>
    <p:sldId id="299" r:id="rId16"/>
    <p:sldId id="300" r:id="rId17"/>
    <p:sldId id="315" r:id="rId18"/>
    <p:sldId id="314" r:id="rId19"/>
    <p:sldId id="313" r:id="rId20"/>
    <p:sldId id="316" r:id="rId21"/>
    <p:sldId id="317" r:id="rId22"/>
    <p:sldId id="318" r:id="rId23"/>
    <p:sldId id="319" r:id="rId24"/>
    <p:sldId id="302" r:id="rId25"/>
    <p:sldId id="320" r:id="rId26"/>
    <p:sldId id="303" r:id="rId27"/>
    <p:sldId id="306" r:id="rId28"/>
    <p:sldId id="307" r:id="rId29"/>
    <p:sldId id="308" r:id="rId30"/>
    <p:sldId id="309" r:id="rId31"/>
    <p:sldId id="310" r:id="rId32"/>
    <p:sldId id="311" r:id="rId33"/>
    <p:sldId id="312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07" autoAdjust="0"/>
    <p:restoredTop sz="73147" autoAdjust="0"/>
  </p:normalViewPr>
  <p:slideViewPr>
    <p:cSldViewPr snapToGrid="0">
      <p:cViewPr varScale="1">
        <p:scale>
          <a:sx n="82" d="100"/>
          <a:sy n="82" d="100"/>
        </p:scale>
        <p:origin x="253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E2446B-EF66-41A5-ABF7-416DAAB6E1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5873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8B3884B-3A22-4677-8B82-1EB1B65ECF08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3663351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510BC9-79CD-4DF7-B8FF-F7F25D464386}" type="slidenum">
              <a:rPr lang="de-DE" altLang="zh-CN" smtClean="0"/>
              <a:pPr>
                <a:spcBef>
                  <a:spcPct val="0"/>
                </a:spcBef>
              </a:pPr>
              <a:t>1</a:t>
            </a:fld>
            <a:endParaRPr lang="de-DE" altLang="zh-CN" smtClean="0"/>
          </a:p>
        </p:txBody>
      </p:sp>
      <p:sp>
        <p:nvSpPr>
          <p:cNvPr id="614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F229B0A-4F62-4E67-A399-0635357AEBD4}" type="slidenum">
              <a:rPr lang="en-GB" altLang="zh-CN" sz="1300"/>
              <a:pPr algn="r" eaLnBrk="1" hangingPunct="1">
                <a:spcBef>
                  <a:spcPct val="0"/>
                </a:spcBef>
              </a:pPr>
              <a:t>1</a:t>
            </a:fld>
            <a:endParaRPr lang="en-GB" altLang="zh-CN" sz="130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/>
          <a:lstStyle/>
          <a:p>
            <a:pPr eaLnBrk="1" hangingPunct="1"/>
            <a:endParaRPr lang="de-DE" altLang="zh-C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559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7BA0279-32B2-4C54-9C0D-4AED8B743A94}" type="slidenum">
              <a:rPr lang="de-DE" altLang="zh-CN" sz="1200" smtClean="0"/>
              <a:pPr/>
              <a:t>4</a:t>
            </a:fld>
            <a:endParaRPr lang="de-DE" altLang="zh-CN" sz="1200" smtClean="0"/>
          </a:p>
        </p:txBody>
      </p:sp>
    </p:spTree>
    <p:extLst>
      <p:ext uri="{BB962C8B-B14F-4D97-AF65-F5344CB8AC3E}">
        <p14:creationId xmlns:p14="http://schemas.microsoft.com/office/powerpoint/2010/main" val="395140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3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963613" y="3951288"/>
            <a:ext cx="7713662" cy="1081087"/>
          </a:xfrm>
        </p:spPr>
        <p:txBody>
          <a:bodyPr anchor="b"/>
          <a:lstStyle>
            <a:lvl1pPr>
              <a:lnSpc>
                <a:spcPct val="110000"/>
              </a:lnSpc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11632" name="Rectangle 12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960438" y="5075238"/>
            <a:ext cx="7740650" cy="757237"/>
          </a:xfrm>
        </p:spPr>
        <p:txBody>
          <a:bodyPr tIns="45720" bIns="45720"/>
          <a:lstStyle>
            <a:lvl1pPr marL="0" indent="0">
              <a:buFont typeface="Wingdings" charset="2"/>
              <a:buNone/>
              <a:defRPr sz="24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347769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449775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97663" y="271463"/>
            <a:ext cx="2133600" cy="55308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95275" y="271463"/>
            <a:ext cx="6249988" cy="55308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171477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80778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1797281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188051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402695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272923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276020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378808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269354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zh-CN" smtClean="0"/>
              <a:t>Textmasterformate durch Klicken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</a:p>
        </p:txBody>
      </p:sp>
      <p:sp>
        <p:nvSpPr>
          <p:cNvPr id="110595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noProof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 altLang="zh-CN"/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de-DE" altLang="zh-CN" sz="1000" smtClean="0">
                <a:ea typeface="宋体" panose="02010600030101010101" pitchFamily="2" charset="-122"/>
              </a:rPr>
              <a:t>Page </a:t>
            </a:r>
            <a:r>
              <a:rPr lang="de-DE" altLang="zh-CN" sz="1000" smtClean="0">
                <a:ea typeface="宋体" panose="02010600030101010101" pitchFamily="2" charset="-122"/>
                <a:sym typeface="Wingdings" panose="05000000000000000000" pitchFamily="2" charset="2"/>
              </a:rPr>
              <a:t></a:t>
            </a:r>
            <a:r>
              <a:rPr lang="de-DE" altLang="zh-CN" sz="1000" smtClean="0">
                <a:ea typeface="宋体" panose="02010600030101010101" pitchFamily="2" charset="-122"/>
              </a:rPr>
              <a:t> </a:t>
            </a:r>
            <a:fld id="{0E569885-9384-4D00-8ED7-AACA5DA80FE7}" type="slidenum">
              <a:rPr lang="de-DE" altLang="zh-CN" sz="1000" smtClean="0">
                <a:ea typeface="宋体" panose="02010600030101010101" pitchFamily="2" charset="-122"/>
              </a:rPr>
              <a:pPr eaLnBrk="1" hangingPunct="1">
                <a:defRPr/>
              </a:pPr>
              <a:t>‹#›</a:t>
            </a:fld>
            <a:endParaRPr lang="de-DE" altLang="zh-CN" sz="1000" smtClean="0">
              <a:ea typeface="宋体" panose="02010600030101010101" pitchFamily="2" charset="-122"/>
            </a:endParaRP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zh-CN" smtClean="0"/>
              <a:t>Klicken Sie, um das Titelformat zu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0"/>
        </a:spcBef>
        <a:spcAft>
          <a:spcPct val="4000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0"/>
        </a:spcBef>
        <a:spcAft>
          <a:spcPct val="4000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0"/>
        </a:spcBef>
        <a:spcAft>
          <a:spcPct val="4000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0"/>
        </a:spcBef>
        <a:spcAft>
          <a:spcPct val="4000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862013" y="1795463"/>
            <a:ext cx="7713662" cy="1150937"/>
          </a:xfrm>
        </p:spPr>
        <p:txBody>
          <a:bodyPr/>
          <a:lstStyle/>
          <a:p>
            <a:pPr algn="ctr" eaLnBrk="1" hangingPunct="1"/>
            <a:r>
              <a:rPr lang="ru-RU" altLang="ru-RU" sz="6000" smtClean="0"/>
              <a:t>Номенклатура дел</a:t>
            </a:r>
            <a:endParaRPr lang="de-DE" altLang="zh-CN" sz="6000" smtClean="0"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379413" y="79375"/>
            <a:ext cx="8520112" cy="958850"/>
          </a:xfrm>
        </p:spPr>
        <p:txBody>
          <a:bodyPr/>
          <a:lstStyle/>
          <a:p>
            <a:r>
              <a:rPr lang="ru-RU" altLang="ru-RU" sz="3200" u="sng" smtClean="0"/>
              <a:t>Основные требования к составлению номенклатур дел организации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284163" y="1546225"/>
            <a:ext cx="8524875" cy="4313238"/>
          </a:xfrm>
        </p:spPr>
        <p:txBody>
          <a:bodyPr/>
          <a:lstStyle/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Каждая организация независимо от наличия типовой или примерной номенклатуры дел должна иметь конкретную номенклатуру дел.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Номенклатура дел организации оформляется на общем бланке организации.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Номенклатура дел организации составляется на основе изучения состава, содержания и количества документов, образующихся в процессе деятельности организации.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3"/>
          <p:cNvSpPr>
            <a:spLocks noGrp="1"/>
          </p:cNvSpPr>
          <p:nvPr>
            <p:ph type="title"/>
          </p:nvPr>
        </p:nvSpPr>
        <p:spPr>
          <a:xfrm>
            <a:off x="311150" y="190500"/>
            <a:ext cx="8520113" cy="889000"/>
          </a:xfrm>
        </p:spPr>
        <p:txBody>
          <a:bodyPr/>
          <a:lstStyle/>
          <a:p>
            <a:r>
              <a:rPr lang="ru-RU" altLang="ru-RU" b="0" u="sng" smtClean="0"/>
              <a:t>При составлении номенклатур дел организации следует руководствоваться: </a:t>
            </a:r>
            <a:br>
              <a:rPr lang="ru-RU" altLang="ru-RU" b="0" u="sng" smtClean="0"/>
            </a:br>
            <a:endParaRPr lang="ru-RU" altLang="ru-RU" b="0" u="sng" smtClean="0"/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295275" y="1676400"/>
            <a:ext cx="8524875" cy="4691063"/>
          </a:xfrm>
        </p:spPr>
        <p:txBody>
          <a:bodyPr/>
          <a:lstStyle/>
          <a:p>
            <a:pPr marL="0" indent="287338"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smtClean="0"/>
              <a:t>- уставом и положением об организации; </a:t>
            </a:r>
          </a:p>
          <a:p>
            <a:pPr marL="0" indent="287338"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smtClean="0"/>
              <a:t>- положениями о ее структурных подразделениях; </a:t>
            </a:r>
          </a:p>
          <a:p>
            <a:pPr marL="0" indent="287338"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smtClean="0"/>
              <a:t>- штатным расписанием; </a:t>
            </a:r>
          </a:p>
          <a:p>
            <a:pPr marL="0" indent="287338"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smtClean="0"/>
              <a:t>- планами и отчетами о работе организации; </a:t>
            </a:r>
          </a:p>
          <a:p>
            <a:pPr marL="0" indent="287338"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smtClean="0"/>
              <a:t>- типовыми и примерными номенклатурами дел; </a:t>
            </a:r>
          </a:p>
          <a:p>
            <a:pPr marL="0" indent="287338"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smtClean="0"/>
              <a:t>- ведомственными и типовыми перечнями документов с указанием сроков их хранения; </a:t>
            </a:r>
          </a:p>
          <a:p>
            <a:pPr marL="0" indent="287338"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400" smtClean="0"/>
              <a:t>- номенклатурами дел организации за прошлые годы.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306388" y="1252538"/>
            <a:ext cx="8524875" cy="4764087"/>
          </a:xfrm>
        </p:spPr>
        <p:txBody>
          <a:bodyPr/>
          <a:lstStyle/>
          <a:p>
            <a:pPr marL="0" indent="355600" algn="just">
              <a:buFont typeface="Wingdings" panose="05000000000000000000" pitchFamily="2" charset="2"/>
              <a:buNone/>
            </a:pPr>
            <a:r>
              <a:rPr lang="ru-RU" altLang="ru-RU" sz="2600" smtClean="0"/>
              <a:t>По окончании календарного года службой делопроизводства организации в конце номенклатуры дел составляется итоговая запись о количестве заведенных дел (томов, частей), отдельно постоянного и временного хранения.</a:t>
            </a:r>
          </a:p>
          <a:p>
            <a:pPr marL="0" indent="355600" algn="just">
              <a:buFont typeface="Wingdings" panose="05000000000000000000" pitchFamily="2" charset="2"/>
              <a:buNone/>
            </a:pPr>
            <a:r>
              <a:rPr lang="ru-RU" altLang="ru-RU" sz="2600" smtClean="0"/>
              <a:t> Сведения, содержащиеся в итоговой записи номенклатуры дел организации, передаются в архив организации, о чем в номенклатуре дел проставляется отметка с указанием должности и подписи лица, передавшего сведения.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306388" y="1398588"/>
            <a:ext cx="8524875" cy="4132262"/>
          </a:xfrm>
        </p:spPr>
        <p:txBody>
          <a:bodyPr/>
          <a:lstStyle/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После утверждения номенклатуры дел руководством юридического лица она становится нормативным документом для всех должностных лиц данной организации. Они обязаны фиксировать в ней все документы и дела, заводимые на любых носителях.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При составлении номенклатуры дел необходимо помнить, что только хорошо составленная номенклатура дел может обеспечить правильное хранение и быстрый поиск документов.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300038" y="90488"/>
            <a:ext cx="8520112" cy="958850"/>
          </a:xfrm>
        </p:spPr>
        <p:txBody>
          <a:bodyPr/>
          <a:lstStyle/>
          <a:p>
            <a:r>
              <a:rPr lang="ru-RU" altLang="ru-RU" sz="3200" u="sng" smtClean="0"/>
              <a:t>Требования к заполнению формы номенклатуры дел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75" y="1184275"/>
            <a:ext cx="8524875" cy="5057775"/>
          </a:xfrm>
        </p:spPr>
        <p:txBody>
          <a:bodyPr/>
          <a:lstStyle/>
          <a:p>
            <a:pPr algn="just">
              <a:spcAft>
                <a:spcPts val="600"/>
              </a:spcAft>
              <a:defRPr/>
            </a:pPr>
            <a:r>
              <a:rPr lang="ru-RU" sz="2600" u="sng" dirty="0"/>
              <a:t>Индексация дел.</a:t>
            </a:r>
            <a:r>
              <a:rPr lang="ru-RU" sz="2600" dirty="0"/>
              <a:t> В графе 1 номенклатуры дел проставляются индексы каждого дела, включенного в номенклатуру. </a:t>
            </a:r>
            <a:endParaRPr lang="ru-RU" sz="2600" dirty="0" smtClean="0"/>
          </a:p>
          <a:p>
            <a:pPr marL="0" indent="3600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600" dirty="0" smtClean="0"/>
              <a:t>Индекс </a:t>
            </a:r>
            <a:r>
              <a:rPr lang="ru-RU" sz="2600" dirty="0"/>
              <a:t>состоит из установленного в организации цифрового обозначения структурного подразделения (направление деятельности), общественной организации и порядкового номера заголовка дела по номенклатуре в пределах структурного подразделения (общественной организации) или организации в целом. </a:t>
            </a:r>
            <a:endParaRPr lang="ru-RU" sz="2600" dirty="0" smtClean="0"/>
          </a:p>
          <a:p>
            <a:pPr marL="0" indent="3600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600" dirty="0" smtClean="0"/>
              <a:t>Этот </a:t>
            </a:r>
            <a:r>
              <a:rPr lang="ru-RU" sz="2600" dirty="0"/>
              <a:t>порядок индексирования закрепляется в инструкции по ведению делопроизводства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75" y="1162050"/>
            <a:ext cx="8524875" cy="5057775"/>
          </a:xfrm>
        </p:spPr>
        <p:txBody>
          <a:bodyPr/>
          <a:lstStyle/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600" dirty="0" smtClean="0"/>
              <a:t>Индексы </a:t>
            </a:r>
            <a:r>
              <a:rPr lang="ru-RU" sz="2600" dirty="0"/>
              <a:t>дел обозначаются арабскими цифрами, например: </a:t>
            </a:r>
            <a:endParaRPr lang="ru-RU" sz="2600" dirty="0" smtClean="0"/>
          </a:p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600" dirty="0" smtClean="0"/>
              <a:t>12-05</a:t>
            </a:r>
            <a:r>
              <a:rPr lang="ru-RU" sz="2600" dirty="0"/>
              <a:t>, где 12 – обозначение структурного подразделения, 05 – порядковый номер дела по номенклатуре.</a:t>
            </a:r>
          </a:p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600" dirty="0"/>
              <a:t>Группы цифр индекса отделяются одна от другой с помощью тире.</a:t>
            </a:r>
          </a:p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600" dirty="0"/>
              <a:t>В номенклатуре дел рекомендуется сохранять одинаковые индексы для однородных дел в пределах разных структурных подразделений (направлении деятельности).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650" y="1130300"/>
            <a:ext cx="8524875" cy="5118100"/>
          </a:xfrm>
        </p:spPr>
        <p:txBody>
          <a:bodyPr/>
          <a:lstStyle/>
          <a:p>
            <a:pPr algn="just">
              <a:defRPr/>
            </a:pPr>
            <a:r>
              <a:rPr lang="ru-RU" sz="2700" u="sng" dirty="0"/>
              <a:t>Систематизация заголовков дел в номенклатуре дел.</a:t>
            </a:r>
            <a:r>
              <a:rPr lang="ru-RU" sz="2700" dirty="0"/>
              <a:t> В графу 2 номенклатуры дел включаются заголовки дел (томов, частей</a:t>
            </a:r>
            <a:r>
              <a:rPr lang="ru-RU" sz="2700" dirty="0" smtClean="0"/>
              <a:t>).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800" dirty="0"/>
              <a:t>Заголовок </a:t>
            </a:r>
            <a:r>
              <a:rPr lang="ru-RU" sz="2800" dirty="0" smtClean="0"/>
              <a:t>дела </a:t>
            </a:r>
            <a:r>
              <a:rPr lang="ru-RU" sz="2800" dirty="0"/>
              <a:t>должен в обобщенной форме отражать основное содержание и состав документов дела. </a:t>
            </a:r>
            <a:endParaRPr lang="ru-RU" sz="2800" dirty="0" smtClean="0"/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800" dirty="0" smtClean="0"/>
              <a:t>Не </a:t>
            </a:r>
            <a:r>
              <a:rPr lang="ru-RU" sz="2800" dirty="0"/>
              <a:t>допускается употребление в заголовке дела неконкретных формулировок ("разные материалы", "общая переписка"), а также вводных слов и сложных синтаксических оборотов</a:t>
            </a:r>
            <a:r>
              <a:rPr lang="ru-RU" sz="2800" dirty="0" smtClean="0"/>
              <a:t>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650" y="1028700"/>
            <a:ext cx="8524875" cy="5588000"/>
          </a:xfrm>
        </p:spPr>
        <p:txBody>
          <a:bodyPr/>
          <a:lstStyle/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100" u="sng" dirty="0"/>
              <a:t>Заголовок дела должен состоять из элементов, располагаемых в следующей последовательности: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100" dirty="0"/>
              <a:t>а) название вида дела (переписка, журнал, дело) или вида документов, включенных в дело (протоколы, приказы);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100" dirty="0"/>
              <a:t>б) наименование организации, структурного подразделения, постоянно действующего или временного органа, должностного лица, создавших документ(ы);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100" dirty="0"/>
              <a:t>в) наименование корреспондента (организации, лица, которому адресованы или от которого получены документы);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100" dirty="0"/>
              <a:t>г) краткое содержание документов дела;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100" dirty="0"/>
              <a:t>д) название местности (территории), с которой связано содержание документов дела;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100" dirty="0"/>
              <a:t>е) дата (период), к которым относятся документы дела;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100" dirty="0"/>
              <a:t>ж) указание на </a:t>
            </a:r>
            <a:r>
              <a:rPr lang="ru-RU" sz="2100" dirty="0" err="1"/>
              <a:t>копийность</a:t>
            </a:r>
            <a:r>
              <a:rPr lang="ru-RU" sz="2100" dirty="0"/>
              <a:t> документов дела.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650" y="1054100"/>
            <a:ext cx="8524875" cy="5168900"/>
          </a:xfrm>
        </p:spPr>
        <p:txBody>
          <a:bodyPr/>
          <a:lstStyle/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700" dirty="0" smtClean="0"/>
              <a:t>Порядок </a:t>
            </a:r>
            <a:r>
              <a:rPr lang="ru-RU" sz="2700" dirty="0"/>
              <a:t>расположения заголовков дел внутри разделов и подразделов номенклатуры определяется степенью важности документов, составляющих дела, и их взаимосвязью</a:t>
            </a:r>
            <a:r>
              <a:rPr lang="ru-RU" sz="2700" dirty="0" smtClean="0"/>
              <a:t>.</a:t>
            </a:r>
          </a:p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700" dirty="0"/>
              <a:t>В начале располагаются заголовки дел, содержащих учредительные, организационно-правовые и распорядительные документы. </a:t>
            </a:r>
          </a:p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700" dirty="0"/>
              <a:t>При этом заголовки дел, содержащих постановления и приказы вышестоящих организаций, располагаются перед заголовками дел с приказами руководителя организации. 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500" y="1066800"/>
            <a:ext cx="8524875" cy="4660900"/>
          </a:xfrm>
        </p:spPr>
        <p:txBody>
          <a:bodyPr/>
          <a:lstStyle/>
          <a:p>
            <a:pPr marL="0" indent="4572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600" dirty="0" smtClean="0"/>
              <a:t>Далее располагаются заголовки дел, содержащих плановые, отчетные, информационно-аналитические документы, документы, отражающие деятельность подразделения, переписку.</a:t>
            </a:r>
          </a:p>
          <a:p>
            <a:pPr marL="0" indent="4572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600" dirty="0" smtClean="0"/>
              <a:t>В конце располагаются регистрационные и учетные журналы, картотеки, </a:t>
            </a:r>
            <a:r>
              <a:rPr lang="ru-RU" sz="2600" dirty="0"/>
              <a:t>б</a:t>
            </a:r>
            <a:r>
              <a:rPr lang="ru-RU" sz="2600" dirty="0" smtClean="0"/>
              <a:t>азы данных.</a:t>
            </a:r>
          </a:p>
          <a:p>
            <a:pPr marL="0" indent="4572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600" dirty="0"/>
              <a:t>Заголовки дел, </a:t>
            </a:r>
            <a:r>
              <a:rPr lang="ru-RU" sz="2600" dirty="0" smtClean="0"/>
              <a:t>заведенных </a:t>
            </a:r>
            <a:r>
              <a:rPr lang="ru-RU" sz="2600" dirty="0"/>
              <a:t>по географическому или по корреспондентскому признакам, вносятся в номенклатуру дел по алфавиту корреспондентов или географических названий.</a:t>
            </a:r>
            <a:endParaRPr lang="ru-RU" sz="2600" dirty="0" smtClean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311150" y="417513"/>
            <a:ext cx="8520113" cy="565150"/>
          </a:xfrm>
        </p:spPr>
        <p:txBody>
          <a:bodyPr/>
          <a:lstStyle/>
          <a:p>
            <a:r>
              <a:rPr lang="ru-RU" altLang="ru-RU" sz="3200" u="sng" smtClean="0"/>
              <a:t>Понятие и функции номенклатуры дел</a:t>
            </a: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311150" y="1274763"/>
            <a:ext cx="8524875" cy="4821237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ru-RU" sz="2600" u="sng" dirty="0"/>
              <a:t>Номенклатура дел </a:t>
            </a:r>
            <a:r>
              <a:rPr lang="ru-RU" sz="2600" dirty="0"/>
              <a:t>– это систематизированный перечень наименований дел, заводимых в организации, с указанием сроков их хранения, оформленный в </a:t>
            </a:r>
            <a:r>
              <a:rPr lang="ru-RU" sz="2600" dirty="0" smtClean="0"/>
              <a:t>установленном </a:t>
            </a:r>
            <a:r>
              <a:rPr lang="ru-RU" sz="2600" dirty="0"/>
              <a:t>порядке</a:t>
            </a:r>
            <a:r>
              <a:rPr lang="ru-RU" sz="2600" dirty="0" smtClean="0"/>
              <a:t>.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ru-RU" sz="2600" u="sng" dirty="0" smtClean="0"/>
              <a:t>Номенклатура </a:t>
            </a:r>
            <a:r>
              <a:rPr lang="ru-RU" sz="2600" u="sng" dirty="0"/>
              <a:t>дел является документом многоцелевого </a:t>
            </a:r>
            <a:r>
              <a:rPr lang="ru-RU" sz="2600" u="sng" dirty="0" smtClean="0"/>
              <a:t>назначения:</a:t>
            </a:r>
          </a:p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600" dirty="0"/>
              <a:t>- предназначена для систематизации документов, т.е. она служит планом распределения документов после их исполнения в дела и таким образом определяет систему хранения документов в организации;</a:t>
            </a:r>
            <a:endParaRPr lang="ru-RU" altLang="ru-R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500" y="1066800"/>
            <a:ext cx="8524875" cy="5410200"/>
          </a:xfrm>
        </p:spPr>
        <p:txBody>
          <a:bodyPr/>
          <a:lstStyle/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200" dirty="0"/>
              <a:t>В заголовках дел, содержащих документы по одному вопросу, но не связанных последовательностью решения вопроса, в качестве вида дела употребляется термин "документы", а в конце заголовка в скобках указываются названия видов документов, наиболее представленных в деле: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200" dirty="0"/>
              <a:t>"Документы о проведении совещаний и семинаров (программы, списки, доклады)".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200" dirty="0"/>
              <a:t>Термин "документы" применяется также в заголовках дел, содержащих документы-приложения к какому-либо документу (виды документов-приложений не перечисляются):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200" dirty="0"/>
              <a:t>"Документы к протоколам заседаний Научно-технического совета";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200" dirty="0"/>
              <a:t>"Протоколы производственных совещаний при генеральном директоре и документы к ним".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500" y="1066800"/>
            <a:ext cx="8524875" cy="5562600"/>
          </a:xfrm>
        </p:spPr>
        <p:txBody>
          <a:bodyPr/>
          <a:lstStyle/>
          <a:p>
            <a:pPr marL="0" indent="355600" algn="just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100" dirty="0"/>
              <a:t>В заголовках дел, предназначенных для группировки однотипных документов, эта группа документов указывается во множественном числе:</a:t>
            </a:r>
          </a:p>
          <a:p>
            <a:pPr marL="0" indent="355600" algn="just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100" dirty="0"/>
              <a:t>"Протоколы заседаний дирекции".</a:t>
            </a:r>
          </a:p>
          <a:p>
            <a:pPr marL="0" indent="355600" algn="just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100" dirty="0"/>
              <a:t>В заголовках дел, содержащих переписку, указывается, с кем и по какому вопросу она ведется:</a:t>
            </a:r>
          </a:p>
          <a:p>
            <a:pPr marL="0" indent="355600" algn="just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100" dirty="0"/>
              <a:t>"Переписка с образовательными учреждениями о повышении квалификации работников".</a:t>
            </a:r>
          </a:p>
          <a:p>
            <a:pPr marL="0" indent="355600" algn="just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100" dirty="0"/>
              <a:t>В заголовках дел, содержащих переписку с однородными корреспондентами, последние не называются, а указывается их видовое название:</a:t>
            </a:r>
          </a:p>
          <a:p>
            <a:pPr marL="0" indent="355600" algn="just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100" dirty="0"/>
              <a:t>"Переписка с федеральными органами исполнительной власти о заключении и исполнении государственных контрактов".</a:t>
            </a:r>
          </a:p>
          <a:p>
            <a:pPr marL="0" indent="355600" algn="just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100" dirty="0" smtClean="0"/>
              <a:t>В заголовках дел, содержащих переписку с разнородными корреспондентами, последние не перечисляются:</a:t>
            </a:r>
          </a:p>
          <a:p>
            <a:pPr marL="0" indent="355600" algn="just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100" dirty="0" smtClean="0"/>
              <a:t>"Переписка о заключении и исполнении государственных контрактов".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ъект 2"/>
          <p:cNvSpPr>
            <a:spLocks noGrp="1"/>
          </p:cNvSpPr>
          <p:nvPr>
            <p:ph idx="1"/>
          </p:nvPr>
        </p:nvSpPr>
        <p:spPr>
          <a:xfrm>
            <a:off x="317500" y="1066800"/>
            <a:ext cx="8524875" cy="5232400"/>
          </a:xfrm>
        </p:spPr>
        <p:txBody>
          <a:bodyPr/>
          <a:lstStyle/>
          <a:p>
            <a:pPr marL="0" indent="355600" algn="just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ru-RU" altLang="ru-RU" sz="2100" smtClean="0"/>
              <a:t>В заголовке дела указывается конкретный корреспондент, если переписка ведется только с ним:</a:t>
            </a:r>
          </a:p>
          <a:p>
            <a:pPr marL="0" indent="355600" algn="just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ru-RU" altLang="ru-RU" sz="2100" smtClean="0"/>
              <a:t>"Переписка с ООО "Горсвязь" о предоставлении услуг связи".</a:t>
            </a:r>
          </a:p>
          <a:p>
            <a:pPr marL="0" indent="355600" algn="just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ru-RU" altLang="ru-RU" sz="2100" smtClean="0"/>
              <a:t>При обозначении в заголовках дел административно-территориальных единиц учитывается следующее:</a:t>
            </a:r>
          </a:p>
          <a:p>
            <a:pPr marL="0" indent="355600" algn="just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ru-RU" altLang="ru-RU" sz="2100" smtClean="0"/>
              <a:t>если содержание дела касается нескольких однородных административно-территориальных единиц, в заголовке дела не указываются их конкретные названия, а указывается их общее видовое название:</a:t>
            </a:r>
          </a:p>
          <a:p>
            <a:pPr marL="0" indent="355600" algn="just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ru-RU" altLang="ru-RU" sz="2100" smtClean="0"/>
              <a:t>"Переписка с учреждениями культуры административных округов Москвы".</a:t>
            </a:r>
          </a:p>
          <a:p>
            <a:pPr marL="0" indent="355600" algn="just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ru-RU" altLang="ru-RU" sz="2100" smtClean="0"/>
              <a:t>если содержание дела касается одной административно-территориальной единицы (населенного пункта), ее (его) название указывается в заголовке дела:</a:t>
            </a:r>
          </a:p>
          <a:p>
            <a:pPr marL="0" indent="355600" algn="just"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ru-RU" altLang="ru-RU" sz="2100" smtClean="0"/>
              <a:t>"Переписка с филиалом в Московской области о планировании и отчетности".</a:t>
            </a:r>
          </a:p>
          <a:p>
            <a:pPr marL="0" indent="355600" algn="just">
              <a:spcAft>
                <a:spcPct val="0"/>
              </a:spcAft>
              <a:buFont typeface="Wingdings" panose="05000000000000000000" pitchFamily="2" charset="2"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ъект 2"/>
          <p:cNvSpPr>
            <a:spLocks noGrp="1"/>
          </p:cNvSpPr>
          <p:nvPr>
            <p:ph idx="1"/>
          </p:nvPr>
        </p:nvSpPr>
        <p:spPr>
          <a:xfrm>
            <a:off x="317500" y="1066800"/>
            <a:ext cx="8524875" cy="5080000"/>
          </a:xfrm>
        </p:spPr>
        <p:txBody>
          <a:bodyPr/>
          <a:lstStyle/>
          <a:p>
            <a:pPr marL="0" indent="355600" algn="just">
              <a:buFont typeface="Wingdings" panose="05000000000000000000" pitchFamily="2" charset="2"/>
              <a:buNone/>
            </a:pPr>
            <a:r>
              <a:rPr lang="ru-RU" altLang="ru-RU" sz="2200" smtClean="0"/>
              <a:t>В заголовках дел, содержащих плановую или отчетную документацию, указывается период (месяц, квартал, год) на (за) который составлены планы (отчеты):</a:t>
            </a:r>
          </a:p>
          <a:p>
            <a:pPr marL="0" indent="355600" algn="just">
              <a:buFont typeface="Wingdings" panose="05000000000000000000" pitchFamily="2" charset="2"/>
              <a:buNone/>
            </a:pPr>
            <a:r>
              <a:rPr lang="ru-RU" altLang="ru-RU" sz="2200" smtClean="0"/>
              <a:t>"Отчеты структурных подразделений за 2020 год";</a:t>
            </a:r>
          </a:p>
          <a:p>
            <a:pPr marL="0" indent="355600" algn="just">
              <a:buFont typeface="Wingdings" panose="05000000000000000000" pitchFamily="2" charset="2"/>
              <a:buNone/>
            </a:pPr>
            <a:r>
              <a:rPr lang="ru-RU" altLang="ru-RU" sz="2200" smtClean="0"/>
              <a:t>"Статистический отчет о численности, составе и движении кадров за 2020 год".</a:t>
            </a:r>
          </a:p>
          <a:p>
            <a:pPr marL="0" indent="355600" algn="just">
              <a:buFont typeface="Wingdings" panose="05000000000000000000" pitchFamily="2" charset="2"/>
              <a:buNone/>
            </a:pPr>
            <a:r>
              <a:rPr lang="ru-RU" altLang="ru-RU" sz="2200" smtClean="0"/>
              <a:t>При формировании дела из нескольких томов (частей), кроме общего заголовка дела при необходимости составляются заголовки каждого тома (части), уточняющие содержание томов (частей) дела.</a:t>
            </a:r>
          </a:p>
          <a:p>
            <a:pPr marL="0" indent="355600" algn="just">
              <a:buFont typeface="Wingdings" panose="05000000000000000000" pitchFamily="2" charset="2"/>
              <a:buNone/>
            </a:pPr>
            <a:r>
              <a:rPr lang="ru-RU" altLang="ru-RU" sz="2200" smtClean="0"/>
              <a:t>Заголовки дел могут уточняться в процессе формирования и оформления дел.</a:t>
            </a:r>
          </a:p>
          <a:p>
            <a:pPr marL="0" indent="355600" algn="just">
              <a:spcAft>
                <a:spcPct val="0"/>
              </a:spcAft>
              <a:buFont typeface="Wingdings" panose="05000000000000000000" pitchFamily="2" charset="2"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1150" y="1219200"/>
            <a:ext cx="8524875" cy="4800600"/>
          </a:xfrm>
        </p:spPr>
        <p:txBody>
          <a:bodyPr/>
          <a:lstStyle/>
          <a:p>
            <a:pPr algn="just">
              <a:spcAft>
                <a:spcPts val="600"/>
              </a:spcAft>
              <a:defRPr/>
            </a:pPr>
            <a:r>
              <a:rPr lang="ru-RU" sz="2400" u="sng" dirty="0" smtClean="0"/>
              <a:t>В графе </a:t>
            </a:r>
            <a:r>
              <a:rPr lang="ru-RU" sz="2400" u="sng" dirty="0"/>
              <a:t>3 «Количество единиц хранения»</a:t>
            </a:r>
            <a:r>
              <a:rPr lang="ru-RU" sz="2400" dirty="0"/>
              <a:t> номенклатуры дел указывается количество дел (томов, частей). </a:t>
            </a:r>
            <a:endParaRPr lang="ru-RU" sz="2400" dirty="0" smtClean="0"/>
          </a:p>
          <a:p>
            <a:pPr marL="0" indent="3556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Она </a:t>
            </a:r>
            <a:r>
              <a:rPr lang="ru-RU" sz="2400" dirty="0"/>
              <a:t>заполняется по окончании календарного года</a:t>
            </a:r>
            <a:r>
              <a:rPr lang="ru-RU" sz="2400" dirty="0" smtClean="0"/>
              <a:t>.</a:t>
            </a:r>
          </a:p>
          <a:p>
            <a:pPr marL="0" indent="3556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Здесь последовательно </a:t>
            </a:r>
            <a:r>
              <a:rPr lang="ru-RU" sz="2400" dirty="0"/>
              <a:t>указываются номера томов и крайние даты документов каждого тома</a:t>
            </a:r>
            <a:r>
              <a:rPr lang="ru-RU" sz="2400" dirty="0" smtClean="0"/>
              <a:t>:</a:t>
            </a:r>
          </a:p>
          <a:p>
            <a:pPr marL="0" indent="3556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Т.1  10.01.2020 – 30.06.2020 </a:t>
            </a:r>
          </a:p>
          <a:p>
            <a:pPr marL="0" indent="3556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/>
              <a:t>Электронные дела на тома (части) не разделяются. Все электронные документы, независимо от их объема, включаются в одно электронное дело.</a:t>
            </a:r>
          </a:p>
          <a:p>
            <a:pPr algn="just">
              <a:spcAft>
                <a:spcPts val="600"/>
              </a:spcAft>
              <a:defRPr/>
            </a:pPr>
            <a:endParaRPr lang="ru-RU" sz="2400" dirty="0" smtClean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ъект 2"/>
          <p:cNvSpPr>
            <a:spLocks noGrp="1"/>
          </p:cNvSpPr>
          <p:nvPr>
            <p:ph idx="1"/>
          </p:nvPr>
        </p:nvSpPr>
        <p:spPr>
          <a:xfrm>
            <a:off x="311150" y="1003300"/>
            <a:ext cx="8524875" cy="5329238"/>
          </a:xfrm>
        </p:spPr>
        <p:txBody>
          <a:bodyPr/>
          <a:lstStyle/>
          <a:p>
            <a:pPr algn="just">
              <a:spcAft>
                <a:spcPts val="600"/>
              </a:spcAft>
              <a:defRPr/>
            </a:pPr>
            <a:endParaRPr lang="ru-RU" altLang="ru-RU" sz="2400" dirty="0" smtClean="0"/>
          </a:p>
          <a:p>
            <a:pPr algn="just">
              <a:spcAft>
                <a:spcPts val="600"/>
              </a:spcAft>
              <a:defRPr/>
            </a:pPr>
            <a:r>
              <a:rPr lang="ru-RU" altLang="ru-RU" sz="2400" u="sng" dirty="0" smtClean="0"/>
              <a:t>В графе 4</a:t>
            </a:r>
            <a:r>
              <a:rPr lang="ru-RU" altLang="ru-RU" sz="2400" dirty="0" smtClean="0"/>
              <a:t> указываются сроки хранения дел и номера статей по типовому или ведомственному перечню документов с указанием сроков хранения, федеральному закону или иному нормативному правовому акту.</a:t>
            </a:r>
          </a:p>
          <a:p>
            <a:pPr marL="0" indent="3556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 smtClean="0"/>
              <a:t>При включении в номенклатуру заголовков, содержащих документы, срок хранения которых не предусмотрен </a:t>
            </a:r>
            <a:r>
              <a:rPr lang="ru-RU" altLang="ru-RU" sz="2400" dirty="0" smtClean="0">
                <a:solidFill>
                  <a:srgbClr val="FF0000"/>
                </a:solidFill>
              </a:rPr>
              <a:t>типовыми или ведомственными перечнями документов, срок их хранения устанавливается ЭПК соответствующего архивного учреждения по представлению ведомственного архива и ЭК организации.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ъект 2"/>
          <p:cNvSpPr>
            <a:spLocks noGrp="1"/>
          </p:cNvSpPr>
          <p:nvPr>
            <p:ph idx="1"/>
          </p:nvPr>
        </p:nvSpPr>
        <p:spPr>
          <a:xfrm>
            <a:off x="317500" y="1320800"/>
            <a:ext cx="8524875" cy="5194300"/>
          </a:xfrm>
        </p:spPr>
        <p:txBody>
          <a:bodyPr/>
          <a:lstStyle/>
          <a:p>
            <a:pPr algn="just">
              <a:defRPr/>
            </a:pPr>
            <a:r>
              <a:rPr lang="ru-RU" altLang="ru-RU" sz="2600" u="sng" dirty="0" smtClean="0"/>
              <a:t>В графе 5 «Примечание»</a:t>
            </a:r>
            <a:r>
              <a:rPr lang="ru-RU" altLang="ru-RU" sz="2600" dirty="0" smtClean="0"/>
              <a:t> проставляются отметки о заведении дел, о переходящих делах, о выделении к уничтожению, о лицах, ответственных за формирование дел, о передаче дел в другую организацию для продолжения.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600" dirty="0"/>
              <a:t>Если дело формируется в информационной системе и включает электронные документы, в графе "Примечание" отмечается, что дело ведется в электронном виде с указанием наименования информационной системы: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sz="2600" dirty="0"/>
              <a:t>"Электронные документы. СЭД "Канцелярия", БД "Служебные записки".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300038" y="0"/>
            <a:ext cx="8520112" cy="936625"/>
          </a:xfrm>
        </p:spPr>
        <p:txBody>
          <a:bodyPr/>
          <a:lstStyle/>
          <a:p>
            <a:r>
              <a:rPr lang="ru-RU" altLang="ru-RU" sz="3200" u="sng" smtClean="0"/>
              <a:t>Порядок составления и утверждения номенклатуры дел организации</a:t>
            </a:r>
          </a:p>
        </p:txBody>
      </p:sp>
      <p:sp>
        <p:nvSpPr>
          <p:cNvPr id="33795" name="Объект 2"/>
          <p:cNvSpPr>
            <a:spLocks noGrp="1"/>
          </p:cNvSpPr>
          <p:nvPr>
            <p:ph idx="1"/>
          </p:nvPr>
        </p:nvSpPr>
        <p:spPr>
          <a:xfrm>
            <a:off x="300038" y="1173163"/>
            <a:ext cx="8524875" cy="4922837"/>
          </a:xfrm>
        </p:spPr>
        <p:txBody>
          <a:bodyPr/>
          <a:lstStyle/>
          <a:p>
            <a:pPr algn="just"/>
            <a:r>
              <a:rPr lang="ru-RU" altLang="ru-RU" sz="2500" smtClean="0"/>
              <a:t>Номенклатура дел организации на предстоящий календарный год составляется в последнем квартале предшествующего года службой делопроизводства по установленной форме на основании номенклатур дел структурных подразделений и общественных организаций, разработанных по аналогичной форме, согласованных ими с ведомственным архивом, одобренных ЭК структурных подразделений (при их наличии) и подписанных руководителями этих подразделений, организаций и органов. </a:t>
            </a:r>
          </a:p>
          <a:p>
            <a:pPr algn="just"/>
            <a:r>
              <a:rPr lang="ru-RU" altLang="ru-RU" sz="2500" smtClean="0"/>
              <a:t>Работа по формированию номенклатуры дел строится в соответствии с приказом руководителя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460375" y="1171575"/>
            <a:ext cx="8524875" cy="5305425"/>
          </a:xfrm>
        </p:spPr>
        <p:txBody>
          <a:bodyPr/>
          <a:lstStyle/>
          <a:p>
            <a:pPr algn="just"/>
            <a:r>
              <a:rPr lang="ru-RU" altLang="ru-RU" sz="2400" smtClean="0"/>
              <a:t>Названиями разделов номенклатуры дел организации являются названия структурных подразделений, расположенные в номенклатуре в соответствии с утвержденной структурой. </a:t>
            </a:r>
          </a:p>
          <a:p>
            <a:pPr algn="just"/>
            <a:r>
              <a:rPr lang="ru-RU" altLang="ru-RU" sz="2400" smtClean="0"/>
              <a:t>Первый раздел номенклатуры включает заголовки дел, содержащие организационно-распорядительную документацию организации.</a:t>
            </a:r>
          </a:p>
          <a:p>
            <a:pPr algn="just"/>
            <a:r>
              <a:rPr lang="ru-RU" altLang="ru-RU" sz="2400" smtClean="0"/>
              <a:t> После структурных подразделений в порядке значимости должны располагаться названия общественных организаций.</a:t>
            </a:r>
          </a:p>
          <a:p>
            <a:pPr algn="just"/>
            <a:r>
              <a:rPr lang="ru-RU" altLang="ru-RU" sz="2400" smtClean="0"/>
              <a:t>Вновь созданное или реорганизованное подразделение должно в месячный срок разработать номенклатуру дел и представить ее в Службу делопроизводства.</a:t>
            </a:r>
          </a:p>
          <a:p>
            <a:pPr algn="just"/>
            <a:endParaRPr lang="ru-RU" altLang="ru-RU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ъект 2"/>
          <p:cNvSpPr>
            <a:spLocks noGrp="1"/>
          </p:cNvSpPr>
          <p:nvPr>
            <p:ph idx="1"/>
          </p:nvPr>
        </p:nvSpPr>
        <p:spPr>
          <a:xfrm>
            <a:off x="273050" y="1252538"/>
            <a:ext cx="8524875" cy="4989512"/>
          </a:xfrm>
        </p:spPr>
        <p:txBody>
          <a:bodyPr/>
          <a:lstStyle/>
          <a:p>
            <a:pPr algn="just"/>
            <a:r>
              <a:rPr lang="ru-RU" altLang="ru-RU" sz="2500" smtClean="0"/>
              <a:t>Если организация не имеет структурного деления, номенклатура дел строится по производственно-отраслевой или функциональной схемам; названия ее разделов определяются содержанием управленческих функций и направлений деятельности организации.</a:t>
            </a:r>
          </a:p>
          <a:p>
            <a:pPr algn="just"/>
            <a:r>
              <a:rPr lang="ru-RU" altLang="ru-RU" sz="2500" smtClean="0"/>
              <a:t>Номенклатура дел организации визируется заведующим ведомственным архивом, подписывается руководителем службы делопроизводства и после одобрения ЭК организации направляется на согласование с ЭПК соответствующего архивного учреждения, после чего утверждается руководителем организации.</a:t>
            </a:r>
          </a:p>
          <a:p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417513" y="1009650"/>
            <a:ext cx="8470900" cy="5424488"/>
          </a:xfrm>
        </p:spPr>
        <p:txBody>
          <a:bodyPr/>
          <a:lstStyle/>
          <a:p>
            <a:pPr marL="0" indent="3600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500" dirty="0"/>
              <a:t>- содержит информацию о сроках хранения документов, т.е. каждое дело, включенное в номенклатуру, имеет указание срока хранения документов, помещенных в </a:t>
            </a:r>
            <a:r>
              <a:rPr lang="ru-RU" sz="2500" dirty="0" smtClean="0"/>
              <a:t>него. Формируя дела в соответствии с номенклатурой, одновременно намечают, пока еще ориентировочно, срок хранения документа. Таким образом, с помощью номенклатуры дел проводится первый этап экспертизы ценности документов;</a:t>
            </a:r>
            <a:endParaRPr lang="ru-RU" sz="2500" dirty="0"/>
          </a:p>
          <a:p>
            <a:pPr marL="0" indent="3600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500" dirty="0"/>
              <a:t>- закрепляет индексацию дел, в соответствии с этим номенклатура дел может использоваться при регистрации документов – индекс дела по номенклатуре часто входит составной частью в регистрационный номер документа;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ъект 2"/>
          <p:cNvSpPr>
            <a:spLocks noGrp="1"/>
          </p:cNvSpPr>
          <p:nvPr>
            <p:ph idx="1"/>
          </p:nvPr>
        </p:nvSpPr>
        <p:spPr>
          <a:xfrm>
            <a:off x="328613" y="1296988"/>
            <a:ext cx="8524875" cy="4754562"/>
          </a:xfrm>
        </p:spPr>
        <p:txBody>
          <a:bodyPr/>
          <a:lstStyle/>
          <a:p>
            <a:pPr algn="just"/>
            <a:r>
              <a:rPr lang="ru-RU" altLang="ru-RU" sz="2600" smtClean="0"/>
              <a:t>Номенклатура дел организации печатается, а затем тиражируется в необходимом количестве экземпляров. </a:t>
            </a:r>
          </a:p>
          <a:p>
            <a:pPr algn="just"/>
            <a:r>
              <a:rPr lang="ru-RU" altLang="ru-RU" sz="2600" smtClean="0"/>
              <a:t>При этом ее первый экземпляр хранится в службе делопроизводства, второй – используется службой делопроизводства в качестве рабочего экземпляра, третий – находится в качестве учетного документа в ведомственном архиве, четвертый – в государственном архиве, источником комплектования которого является данная организация.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306388" y="1274763"/>
            <a:ext cx="8524875" cy="4832350"/>
          </a:xfrm>
        </p:spPr>
        <p:txBody>
          <a:bodyPr/>
          <a:lstStyle/>
          <a:p>
            <a:pPr algn="just"/>
            <a:r>
              <a:rPr lang="ru-RU" altLang="ru-RU" sz="2600" smtClean="0"/>
              <a:t>Согласованная с архивным учреждением номенклатура дел в конце каждого года уточняется, перепечатывается, утверждается руководителем организации и вводится в действие с 1 января следующего календарного года.</a:t>
            </a:r>
          </a:p>
          <a:p>
            <a:pPr algn="just"/>
            <a:r>
              <a:rPr lang="ru-RU" altLang="ru-RU" sz="2600" smtClean="0"/>
              <a:t>Номенклатура дел пересогласовывается с архивным учреждением не реже чем раз в 5 лет. </a:t>
            </a:r>
          </a:p>
          <a:p>
            <a:pPr algn="just"/>
            <a:r>
              <a:rPr lang="ru-RU" altLang="ru-RU" sz="2600" smtClean="0"/>
              <a:t>В случае коренного изменения функций и структуры организации она подлежит пересоставлению, согласованию и утверждению независимо от срока ее согласования.</a:t>
            </a:r>
          </a:p>
          <a:p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ъект 2"/>
          <p:cNvSpPr>
            <a:spLocks noGrp="1"/>
          </p:cNvSpPr>
          <p:nvPr>
            <p:ph idx="1"/>
          </p:nvPr>
        </p:nvSpPr>
        <p:spPr>
          <a:xfrm>
            <a:off x="295275" y="903288"/>
            <a:ext cx="8524875" cy="5745162"/>
          </a:xfrm>
        </p:spPr>
        <p:txBody>
          <a:bodyPr/>
          <a:lstStyle/>
          <a:p>
            <a:pPr algn="just">
              <a:spcAft>
                <a:spcPts val="300"/>
              </a:spcAft>
            </a:pPr>
            <a:r>
              <a:rPr lang="ru-RU" altLang="ru-RU" sz="2600" smtClean="0"/>
              <a:t>Утвержденный экземпляр номенклатуры дел является документом постоянного хранения и включается в раздел номенклатуры службы делопроизводства.</a:t>
            </a:r>
          </a:p>
          <a:p>
            <a:pPr algn="just">
              <a:spcAft>
                <a:spcPts val="300"/>
              </a:spcAft>
            </a:pPr>
            <a:r>
              <a:rPr lang="ru-RU" altLang="ru-RU" sz="2600" smtClean="0"/>
              <a:t>После утверждения номенклатуры дел организации структурные подразделения и общественные организации получают выписки соответствующих ее разделов для использования в работе.</a:t>
            </a:r>
          </a:p>
          <a:p>
            <a:pPr algn="just">
              <a:spcAft>
                <a:spcPts val="300"/>
              </a:spcAft>
            </a:pPr>
            <a:r>
              <a:rPr lang="ru-RU" altLang="ru-RU" sz="2600" smtClean="0"/>
              <a:t>Номенклатура дел организации, не передающей документы на государственное хранение, одобренная ЭК организации, ежегодно утверждается руководителем организации. Первый экземпляр номенклатуры дел на каждый год хранится не менее 10 лет.</a:t>
            </a:r>
          </a:p>
          <a:p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163" y="2878138"/>
            <a:ext cx="8524875" cy="892175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ru-RU" sz="4800" b="1" cap="all" dirty="0" smtClean="0"/>
              <a:t>Спасибо за внимание</a:t>
            </a:r>
            <a:endParaRPr lang="ru-RU" sz="4800" b="1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75" y="993775"/>
            <a:ext cx="8524875" cy="5429250"/>
          </a:xfrm>
        </p:spPr>
        <p:txBody>
          <a:bodyPr/>
          <a:lstStyle/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600" dirty="0"/>
              <a:t>- имеет справочное значение при изучении структуры организации;</a:t>
            </a:r>
          </a:p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600" dirty="0"/>
              <a:t>- является основой для составления описей дел постоянного и временного (свыше 10 лет) хранения и основным учетным документом в делопроизводстве;</a:t>
            </a:r>
          </a:p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600" dirty="0"/>
              <a:t>- используется для учета дел временного (до 10 лет включительно) хранения;</a:t>
            </a:r>
          </a:p>
          <a:p>
            <a:pPr marL="0" indent="360000" algn="just">
              <a:buFont typeface="Wingdings" panose="05000000000000000000" pitchFamily="2" charset="2"/>
              <a:buNone/>
              <a:defRPr/>
            </a:pPr>
            <a:r>
              <a:rPr lang="ru-RU" sz="2600" dirty="0"/>
              <a:t>- может быть использована во время разработки и построения справочной картотеки на исполненные документы, т.е. квалификационная схема номенклатуры дел может лечь в основу справочной картотеки.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311150" y="423863"/>
            <a:ext cx="8520113" cy="558800"/>
          </a:xfrm>
        </p:spPr>
        <p:txBody>
          <a:bodyPr/>
          <a:lstStyle/>
          <a:p>
            <a:r>
              <a:rPr lang="ru-RU" altLang="ru-RU" sz="3200" u="sng" smtClean="0"/>
              <a:t>Виды номенклатур дел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311150" y="1071563"/>
            <a:ext cx="8524875" cy="5351462"/>
          </a:xfrm>
        </p:spPr>
        <p:txBody>
          <a:bodyPr/>
          <a:lstStyle/>
          <a:p>
            <a:pPr marL="0" indent="355600"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600" u="sng" smtClean="0"/>
              <a:t>Конкретная номенклатура дел</a:t>
            </a:r>
            <a:r>
              <a:rPr lang="ru-RU" altLang="ru-RU" sz="2600" smtClean="0"/>
              <a:t> – это систематизированный перечень конкретных заголовков дел, намеченных к заведению в делопроизводстве одной организации (или ее структурного подразделения) в определенном календарном году в соответствии с задачами, выполняемыми организацией в данном году.</a:t>
            </a:r>
          </a:p>
          <a:p>
            <a:pPr marL="0" indent="355600"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600" u="sng" smtClean="0"/>
              <a:t>Типовая и примерная номенклатуры дел</a:t>
            </a:r>
            <a:r>
              <a:rPr lang="ru-RU" altLang="ru-RU" sz="2600" smtClean="0"/>
              <a:t> являются систематизированными списками унифицированных (типовых и примерных) заголовков дел, заводимых в делопроизводстве определенной категории организаций с однотипным составом образующихся в процессе их деятельности документов.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ъект 2"/>
          <p:cNvSpPr>
            <a:spLocks noGrp="1"/>
          </p:cNvSpPr>
          <p:nvPr>
            <p:ph idx="1"/>
          </p:nvPr>
        </p:nvSpPr>
        <p:spPr>
          <a:xfrm>
            <a:off x="284163" y="1377950"/>
            <a:ext cx="8524875" cy="4605338"/>
          </a:xfrm>
        </p:spPr>
        <p:txBody>
          <a:bodyPr/>
          <a:lstStyle/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u="sng" dirty="0" smtClean="0"/>
              <a:t>Типовая номенклатура дел</a:t>
            </a:r>
            <a:r>
              <a:rPr lang="ru-RU" altLang="ru-RU" sz="2600" dirty="0" smtClean="0"/>
              <a:t> устанавливает типовой состав дел, заводимых в делопроизводстве определенной категории организаций, единую индексацию этих дел в отрасли (системе) и является нормативных документом.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u="sng" dirty="0" smtClean="0"/>
              <a:t>Примерная номенклатура дел</a:t>
            </a:r>
            <a:r>
              <a:rPr lang="ru-RU" altLang="ru-RU" sz="2600" dirty="0" smtClean="0"/>
              <a:t> устанавливает примерный состав дел, заводимых в делопроизводстве организаций, на которые она распространяется, с указанием их индексов и носит рекомендательный характер.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2"/>
          <p:cNvSpPr>
            <a:spLocks noGrp="1"/>
          </p:cNvSpPr>
          <p:nvPr>
            <p:ph idx="1"/>
          </p:nvPr>
        </p:nvSpPr>
        <p:spPr>
          <a:xfrm>
            <a:off x="328613" y="1228725"/>
            <a:ext cx="8524875" cy="4822825"/>
          </a:xfrm>
        </p:spPr>
        <p:txBody>
          <a:bodyPr/>
          <a:lstStyle/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Типовая и примерная номенклатуры дел разрабатываются службами делопроизводства организаций, имеющих подведомственную сеть однородных организаций.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Типовые и примерные номенклатуры дел, одобренные ЭК организации, согласовываются с соответствующим архивным органом и утверждаются руководителем организации.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Типовые и примерные номенклатуры дел являются методическими пособиями и используются при составлении конкретных номенклатур дел.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556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В номенклатуру дел организации из типовой или примерной номенклатуры дел переносятся предусмотренные ими заголовки дел, которые предполагается завести в делопроизводстве организации.</a:t>
            </a:r>
          </a:p>
          <a:p>
            <a:pPr marL="0" indent="355600" algn="just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Заголовок каждого дела из типовой номенклатуры дел переносится полностью и может только конкретизироваться с учетом специфики формирования дел в данной организации. 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Спецификой примерной номенклатуры дел является то, что по одному заголовку дел примерной номенклатуры может быть предусмотрено несколько заголовков дел, а заголовки дел с одинаковыми сроками хранения, включенные в примерную номенклатуру, могут быть объединены и включены в номенклатуру дел организации как один заголовок.</a:t>
            </a:r>
          </a:p>
          <a:p>
            <a:pPr marL="0" indent="355600" algn="just">
              <a:buFont typeface="Wingdings" panose="05000000000000000000" pitchFamily="2" charset="2"/>
              <a:buNone/>
              <a:defRPr/>
            </a:pPr>
            <a:r>
              <a:rPr lang="ru-RU" altLang="ru-RU" sz="2600" dirty="0" smtClean="0"/>
              <a:t>Сроки хранения дел, предусмотренные типовой или примерной номенклатурой дел, переносятся в конкретную номенклатуру дел без изменений.</a:t>
            </a:r>
          </a:p>
          <a:p>
            <a:pPr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8A058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5914F"/>
        </a:accent6>
        <a:hlink>
          <a:srgbClr val="C40505"/>
        </a:hlink>
        <a:folHlink>
          <a:srgbClr val="9191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2170</Words>
  <Application>Microsoft Office PowerPoint</Application>
  <PresentationFormat>Экран (4:3)</PresentationFormat>
  <Paragraphs>121</Paragraphs>
  <Slides>33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宋体</vt:lpstr>
      <vt:lpstr>宋体</vt:lpstr>
      <vt:lpstr>Arial</vt:lpstr>
      <vt:lpstr>Wingdings</vt:lpstr>
      <vt:lpstr>Standarddesign</vt:lpstr>
      <vt:lpstr>Номенклатура дел</vt:lpstr>
      <vt:lpstr>Понятие и функции номенклатуры дел</vt:lpstr>
      <vt:lpstr>Презентация PowerPoint</vt:lpstr>
      <vt:lpstr>Презентация PowerPoint</vt:lpstr>
      <vt:lpstr>Виды номенклатур дел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требования к составлению номенклатур дел организации</vt:lpstr>
      <vt:lpstr>При составлении номенклатур дел организации следует руководствоваться:  </vt:lpstr>
      <vt:lpstr>Презентация PowerPoint</vt:lpstr>
      <vt:lpstr>Презентация PowerPoint</vt:lpstr>
      <vt:lpstr>Требования к заполнению формы номенклатуры дел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составления и утверждения номенклатуры дел организации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OK00</dc:creator>
  <dc:description>PresentationLoad.com</dc:description>
  <cp:lastModifiedBy>User</cp:lastModifiedBy>
  <cp:revision>90</cp:revision>
  <dcterms:created xsi:type="dcterms:W3CDTF">2007-11-27T23:54:21Z</dcterms:created>
  <dcterms:modified xsi:type="dcterms:W3CDTF">2025-11-21T07:51:26Z</dcterms:modified>
</cp:coreProperties>
</file>