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7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302" r:id="rId41"/>
    <p:sldId id="297" r:id="rId42"/>
    <p:sldId id="298" r:id="rId43"/>
    <p:sldId id="299" r:id="rId4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66CC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71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6BA3A-794A-4F2D-A3D0-ADE7848CD53B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41EA5-F19E-4FC4-B549-84BC553DA3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55526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387793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119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 algn="ctr"/>
            <a:r>
              <a:rPr lang="ru-RU" sz="5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Трудовое право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915566"/>
            <a:ext cx="7704856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Собственно трудовые отношения</a:t>
            </a: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800" b="1" dirty="0">
              <a:latin typeface="Arial" charset="0"/>
            </a:endParaRP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Трудовое правоотношение является правовой формой </a:t>
            </a: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наемного труда.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Определение трудовых отношений закреплено </a:t>
            </a: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в ст. 15 ТК РФ</a:t>
            </a: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Трудовые отношения имеют свои черты (признаки), позволяющие проводить их отграничение (отличие) от других правоотношений, связанных с трудом:</a:t>
            </a: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1600" b="1" i="1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</a:endParaRPr>
          </a:p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1600" b="1" i="1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771550"/>
            <a:ext cx="86044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ctr" fontAlgn="auto"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Признак 1. </a:t>
            </a:r>
          </a:p>
          <a:p>
            <a:pPr marL="274320" indent="-274320" algn="ctr" fontAlgn="auto">
              <a:spcAft>
                <a:spcPts val="0"/>
              </a:spcAft>
              <a:defRPr/>
            </a:pPr>
            <a:endParaRPr lang="ru-RU" sz="2000" b="1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</a:endParaRPr>
          </a:p>
          <a:p>
            <a:pPr marL="274320" indent="-274320" algn="ctr" fontAlgn="auto">
              <a:spcAft>
                <a:spcPts val="0"/>
              </a:spcAft>
              <a:defRPr/>
            </a:pPr>
            <a:endParaRPr lang="ru-RU" sz="2000" b="1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</a:endParaRPr>
          </a:p>
          <a:p>
            <a:pPr marL="274320" indent="-274320" algn="ctr" fontAlgn="auto">
              <a:spcAft>
                <a:spcPts val="0"/>
              </a:spcAf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Включение исполнителя работ в коллектив организации: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заключение трудового договора в письменной форме (ч.1 ст. 67 ТК РФ);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издание приказа о приеме на работу (ст.68 ТК РФ);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либо фактическое допущение к работе (ч.2 ст. 67 ТК РФ).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fontAlgn="auto">
              <a:spcAft>
                <a:spcPts val="0"/>
              </a:spcAft>
              <a:defRPr/>
            </a:pPr>
            <a:endParaRPr lang="ru-RU" sz="2400" b="1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0" y="771550"/>
            <a:ext cx="9144000" cy="3960440"/>
          </a:xfrm>
          <a:prstGeom prst="rect">
            <a:avLst/>
          </a:prstGeom>
          <a:noFill/>
        </p:spPr>
        <p:txBody>
          <a:bodyPr/>
          <a:lstStyle/>
          <a:p>
            <a:pPr marL="273050" marR="0" lvl="1" indent="-273050" algn="ctr">
              <a:lnSpc>
                <a:spcPct val="10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tabLst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Признак 2. </a:t>
            </a:r>
          </a:p>
          <a:p>
            <a:pPr marL="342900" marR="0" lvl="0" indent="7207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000" i="1" dirty="0"/>
          </a:p>
          <a:p>
            <a:pPr marL="273050" lvl="1" indent="-27305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Личное выполнение работником определенной трудовой функции, то есть работы по должности, профессии, специальности, квалификации и виду работ, которые устанавливаются: перечнями специальностей по образовательным программам, квалификационными справочниками, должностными инструкциями. </a:t>
            </a:r>
          </a:p>
          <a:p>
            <a:pPr marL="273050" lvl="1" indent="-27305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Трудовая функция - это : работа по должности, виду работ, профессии, специальности, квалификации (ст. 15 ТК); условие договора о круге трудовых (должностных) обязанностей, возложенных на работника, определяющих содержание и объем поручаемых ему работ. </a:t>
            </a:r>
          </a:p>
          <a:p>
            <a:pPr marL="273050" marR="0" lvl="1" indent="-2730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itchFamily="18" charset="2"/>
              <a:buNone/>
              <a:tabLst/>
              <a:defRPr/>
            </a:pPr>
            <a:endParaRPr kumimoji="0" lang="ru-RU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1" indent="-2730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itchFamily="18" charset="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68074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Признак 3. </a:t>
            </a:r>
          </a:p>
          <a:p>
            <a:pPr algn="ctr">
              <a:defRPr/>
            </a:pPr>
            <a:endParaRPr lang="ru-RU" sz="2000" b="1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</a:endParaRPr>
          </a:p>
          <a:p>
            <a:pPr algn="ctr">
              <a:defRPr/>
            </a:pPr>
            <a:endParaRPr lang="ru-RU" sz="2000" b="1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Выполнение работы за вознаграждение в форме заработной платы: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58775" lvl="1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зависимости  от квалификации, сложности выполняемой работы, количества и качества затраченного труда (ст.129, 132 ТК), </a:t>
            </a:r>
          </a:p>
          <a:p>
            <a:pPr marL="358775" lvl="1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58775" lvl="1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регулярно не реже чем раз в полмесяца (ч.6 ст.136 ТК),</a:t>
            </a:r>
          </a:p>
          <a:p>
            <a:pPr marL="358775" lvl="1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58775" lvl="1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 ниже установленного законом минимального размера оплаты труда </a:t>
            </a:r>
          </a:p>
          <a:p>
            <a:pPr marL="358775" lvl="1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(ст.133 ТК).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699542"/>
            <a:ext cx="79822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Признак 4. </a:t>
            </a:r>
          </a:p>
          <a:p>
            <a:pPr>
              <a:defRPr/>
            </a:pPr>
            <a:endParaRPr lang="ru-RU" sz="2000" i="1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</a:endParaRPr>
          </a:p>
          <a:p>
            <a:pPr>
              <a:defRPr/>
            </a:pPr>
            <a:endParaRPr lang="ru-RU" sz="2000" i="1" dirty="0">
              <a:solidFill>
                <a:schemeClr val="accent4">
                  <a:lumMod val="20000"/>
                  <a:lumOff val="80000"/>
                </a:schemeClr>
              </a:solidFill>
              <a:latin typeface="Arial" charset="0"/>
            </a:endParaRPr>
          </a:p>
          <a:p>
            <a:pPr algn="ctr">
              <a:defRPr/>
            </a:pPr>
            <a:endParaRPr lang="ru-RU" sz="2000" b="1" dirty="0">
              <a:latin typeface="Arial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Соблюдение  работником внутреннего трудового распорядка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Внутренний трудовой распорядок организации определяется локальным нормативным актом -  Правилами внутреннего трудового распорядка (ПВТР) (ст. 189, 190 ТК  РФ)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7056" y="843558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Следующие отношения, составляющие предмет трудового права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Отношения непосредственно связанные с трудовыми (производные, вытекающие из трудовых), которые перечислены в статье 1 ТК РФ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Признаки данных правоотношений :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1) не существуют без собственно трудовых, зависят от них, не регулируют собственно условия труда или регулируют их опосредованно;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2) имеют дополнительных субъектов;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3) могут предшествовать трудовым отношениям, сопутствовать им или возникать после трудовых отношений;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4) могут быть самостоятельными правоотношениями других отраслей права.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699542"/>
            <a:ext cx="8676456" cy="1314450"/>
          </a:xfrm>
          <a:prstGeom prst="rect">
            <a:avLst/>
          </a:prstGeom>
        </p:spPr>
        <p:txBody>
          <a:bodyPr/>
          <a:lstStyle/>
          <a:p>
            <a:pPr marL="273050" lvl="1" indent="-27305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Отношения по организации труда и управлению трудом </a:t>
            </a:r>
          </a:p>
          <a:p>
            <a:pPr marL="273050" lvl="1" indent="-27305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3050" lvl="1" indent="-27305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Организационно-управленческие – это отношения по поводу участия сторон трудовых отношений и их представителей в организации и управлении коллективным трудом, в установлении и применении условий  труда  (ст. 52-53 ТК РФ).</a:t>
            </a:r>
          </a:p>
          <a:p>
            <a:pPr marL="273050" lvl="1" indent="-273050" algn="ctr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Субъекты: представители работодателя, представители работников и др.</a:t>
            </a:r>
          </a:p>
          <a:p>
            <a:pPr marL="273050" lvl="1" indent="-27305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Свойства: сопутствуют трудовым отношениям.</a:t>
            </a:r>
          </a:p>
          <a:p>
            <a:pPr marL="273050" lvl="1" indent="-27305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699542"/>
            <a:ext cx="882047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Отношения по социальному партнерству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ТК РФ (ст. 23 – 55)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СОЦИАЛЬНОЕ ПАРТНЕРСТВО В СФЕРЕ ТРУДА –  это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система взаимоотношений между работниками (представителями работников), работодателями (представителями работодателей), органами государственной власти, органами местного самоуправления, направленная на обеспечение согласования интересов работников и работодателей по вопросам регулирования трудовых отношений и иных непосредственно связанных с ними отношений (ст. 23 ТК РФ).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555526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Отношения по трудоустройству: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обеспечению занятости и трудоустройству населения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44450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Нормы ТК РФ, Закон РФ «О занятости населения в РФ»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Субъекты: администрация работодателя, органы службы занятости и др.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Свойства: могут предшествовать, сопутствовать трудовым отношениям и возникать после трудовых отношений.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Отношения по обеспечению занятости населения являются также административными правоотношениями.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627534"/>
            <a:ext cx="8316416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Отношения по профессиональной подготовке, переподготовке и повышению квалификации работников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(ст. 196-197 ТК) 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Субъекты: структурные подразделения работодателей, наставники, учебные учреждения и др.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Свойства: могут предшествовать, сопутствовать трудовым отношениям и возникать после трудовых отношений.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Отношения по обучению являются также административными правоотношениями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1884" y="555526"/>
            <a:ext cx="792088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 2" pitchFamily="18" charset="2"/>
              <a:buNone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Тема №1. 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Предмет, метод и система трудового права</a:t>
            </a:r>
          </a:p>
          <a:p>
            <a:pPr>
              <a:buFont typeface="Wingdings 2" pitchFamily="18" charset="2"/>
              <a:buNone/>
              <a:defRPr/>
            </a:pPr>
            <a:endParaRPr lang="ru-RU" b="1" dirty="0">
              <a:solidFill>
                <a:srgbClr val="0033CC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ru-RU" b="1" dirty="0">
              <a:solidFill>
                <a:srgbClr val="0033CC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ru-RU" b="1" dirty="0">
              <a:solidFill>
                <a:srgbClr val="0033CC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Цель лекции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дать представление о трудовом праве как самостоятельной отрасти права, заложить базовые основы понимания трудового права. </a:t>
            </a:r>
          </a:p>
          <a:p>
            <a:pPr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Задачи лекции: </a:t>
            </a:r>
          </a:p>
          <a:p>
            <a:pP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определить значение и место  трудового права в системе отраслей российского права;</a:t>
            </a:r>
          </a:p>
          <a:p>
            <a:pP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раскрыть основные признаки трудовых отношений, позволяющих идентифицировать трудовое право как самостоятельную отрасль права; </a:t>
            </a:r>
          </a:p>
          <a:p>
            <a:pP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изучить основные способы правового регулирования трудовых отношений;</a:t>
            </a:r>
          </a:p>
          <a:p>
            <a:pP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научить слушателей отграничивать трудовое право от других отраслей права.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491630"/>
            <a:ext cx="820891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5. Отношения по участию работников и профессиональных союзов в установлении условий труда и применении трудового законодательства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(ст.370-378 ТК РФ)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Субъекты: профессиональные союзы работников.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Свойства: сопутствуют трудовым отношениям.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627534"/>
            <a:ext cx="889248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 Отношения по материальной ответственности работодателей и работников в сфере труда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ст. 232-250 ТК РФ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Субъекты: комиссии по оценке стоимости причиненного ущерба, КТС, суды.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Свойства: сопутствуют трудовым отношениям, могут возникать после трудовых отношений.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Отношения по рассмотрению трудовых споров в суде также являются гражданско-процессуальными отношениями.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627534"/>
            <a:ext cx="838842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 Отношения по надзору и контролю за соблюдением трудового законодательства и законодательства об охране труда –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Глава 57 ТК РФ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Субъекты: Федеральная инспекция труда, Федеральная служба по экологическому, технологическому и атомному надзору (Ростехнадзор), Федеральная служба по надзору в сфере защиты прав потребителей и благополучия человека (Роспотребнадзор),  Прокуратура РФ,  ведомственные органы и др.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Сопутствуют трудовым отношениям. 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Контрольно-надзорные функции данных органов осуществляются в рамках административных правоотношений.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555526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8. Отношения по разрешению трудовых споров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(процессуально-трудовые отношения)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(ст. 352-419 ТК)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Индивидуальные споры (гл. 60 ТК).   Субъекты: КТС и суды.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Свойства: предшествуют, сопутствуют трудовым отношениям, возникают после трудовых отношений. Рассмотрение споров в суде – гражданско-процессуальные правоотношения. 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Коллективные споры (гл. 61 ТК). Субъекты: примирительные комиссии, посредники, трудовые арбитражи.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Свойства: сопутствуют трудовым отношениям.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699542"/>
            <a:ext cx="84249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9. Отношения по обязательному социальному страхованию в случаях, предусмотренных федеральными законами: </a:t>
            </a:r>
          </a:p>
          <a:p>
            <a:pPr marL="273050" lvl="1" indent="44450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Обязательное медицинское страхование – 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Закон РФ «О медицинском страховании граждан в РФ»;</a:t>
            </a:r>
          </a:p>
          <a:p>
            <a:pPr marL="273050" lvl="1" indent="44450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Обязательное пенсионное страхование – 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ФЗ «Об обязательном пенсионном страховании в РФ»;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Обязательное страхование от несчастных случаев на производстве и профессиональных заболеваний  -         </a:t>
            </a:r>
          </a:p>
          <a:p>
            <a:pPr marL="0" lvl="1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ФЗ «Об обязательном страховании от несчастных случаев на производстве и профессиональных заболеваний»;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Обязательное социальное страхование  - </a:t>
            </a:r>
          </a:p>
          <a:p>
            <a:pPr marL="273050" lvl="1" indent="-2730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ФЗ «Об обязательном социальном страховании».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742295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Субъекты и свойства отношений по обязательному социальному страхованию.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Субъекты: Фонд обязательного медицинского страхования(ФОМС), Территориальные фонды обязательного медицинского страхования (ТФОМС), Пенсионный фонд РФ (ПФР), Фонд социального страхования РФ (ФСС) и др.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Свойства: сопутствуют трудовым отношениям и возникают после трудовых отношений. 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Отношения по обязательному социальному страхованию также являются отношениями права социального обеспечения.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11510"/>
            <a:ext cx="9144000" cy="1008112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11510"/>
            <a:ext cx="8748464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Вопрос 3.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Сфера действия (применения) российского трудового законодательства 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Статья 11 ТК РФ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Трудовое законодательство регулирует только 30% отношений связанных с трудом!</a:t>
            </a:r>
          </a:p>
          <a:p>
            <a:pPr marL="273050" lvl="1" indent="-273050" algn="ctr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 Трудовое законодательство применяется в полном объеме при возникновении трудовых отношений.</a:t>
            </a:r>
          </a:p>
          <a:p>
            <a:pPr marL="0" lvl="1" indent="71755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Трудовое право полностью распространяются на наемных работников, то есть лиц, работающих на условиях трудового договора.</a:t>
            </a:r>
          </a:p>
          <a:p>
            <a:pPr marL="358775">
              <a:defRPr/>
            </a:pP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707654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 Трудовое право применяется в ограниченном объеме в отношении иностранных работников, государственных служащих и муниципальных служащих </a:t>
            </a:r>
          </a:p>
          <a:p>
            <a:pPr>
              <a:buFont typeface="Wingdings 2" pitchFamily="18" charset="2"/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Действие трудового законодательства и иных актов, содержащих нормы трудового права, распространяется на указанных лиц с особенностями административного законодательства на федеральном и региональном уровнях правового регулирования.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563638"/>
            <a:ext cx="871296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3. Трудовое законодательство и иные акты, содержащие нормы трудового права, не распространяются на следующих лиц:</a:t>
            </a:r>
          </a:p>
          <a:p>
            <a:pPr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военнослужащих при исполнении ими обязанностей военной службы;</a:t>
            </a:r>
          </a:p>
          <a:p>
            <a:pP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членов советов директоров (наблюдательных советов) организаций (за исключением лиц, заключивших с данной организацией трудовой договор);</a:t>
            </a:r>
          </a:p>
          <a:p>
            <a:pP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лиц, работающих на основании договоров гражданско-правового характера;</a:t>
            </a:r>
          </a:p>
          <a:p>
            <a:pP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священнослужителей;</a:t>
            </a:r>
          </a:p>
          <a:p>
            <a:pP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индивидуальных предпринимателей и лиц занимающихся частной практикой и др.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699542"/>
            <a:ext cx="89644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Вопрос 4.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Методы трудового права и их особенности</a:t>
            </a:r>
          </a:p>
          <a:p>
            <a:pPr algn="ctr">
              <a:defRPr/>
            </a:pP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Методы трудового права - приемы и способы правового регулирования </a:t>
            </a:r>
          </a:p>
          <a:p>
            <a:pPr algn="ctr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трудовых правоотношений</a:t>
            </a:r>
          </a:p>
          <a:p>
            <a:pPr algn="ctr">
              <a:spcBef>
                <a:spcPts val="0"/>
              </a:spcBef>
              <a:buFont typeface="Wingdings 2" pitchFamily="18" charset="2"/>
              <a:buNone/>
              <a:defRPr/>
            </a:pPr>
            <a:endParaRPr lang="ru-RU" sz="2000" b="1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58775" algn="ctr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ОСОБЕННОСТИ  МЕТОДОВ ТРУДОВОГО ПРАВА:</a:t>
            </a:r>
          </a:p>
          <a:p>
            <a:pPr indent="358775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Сочетание централизованного и локального регулирования условий труда.</a:t>
            </a:r>
          </a:p>
          <a:p>
            <a:pPr indent="358775">
              <a:defRPr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indent="358775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Сочетание нормативного (законодательного) и договорного регулирования условий труда. </a:t>
            </a:r>
          </a:p>
          <a:p>
            <a:pPr indent="358775">
              <a:defRPr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indent="358775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Единство и дифференциация (различие) правового регулирования труда.</a:t>
            </a:r>
          </a:p>
          <a:p>
            <a:pPr indent="358775">
              <a:defRPr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indent="358775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Другие особенности.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83568" y="904900"/>
            <a:ext cx="8208912" cy="4238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СОДЕРЖАНИЕ ЛЕКЦИИ</a:t>
            </a:r>
          </a:p>
          <a:p>
            <a:pPr marL="457200" marR="0" lvl="0" indent="-4572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Понятие трудового права и его значение как одной из ведущих отраслей российского права. Цели и задачи трудового права РФ.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Предмет трудового права: трудовые отношения; иные непосредственно связанные с трудовыми отношения. 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Сфера действия российского трудового законодательства.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Метод трудового права, его особенности.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Соотношение (взаимосвязь и разграничение) трудового права, смежных и иных отраслей права.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627534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СОЧЕТАНИЕ ЦЕНТРАЛИЗОВАННОГО И ЛОКАЛЬНОГО РЕГУЛИРОВАНИЯ УСЛОВИЙ ТРУДА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23528" y="1563638"/>
            <a:ext cx="8610600" cy="165735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ЦЕНТРАЛИЗОВАННОЕ РЕГУЛИРОВАНИЕ: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Конституция РФ, Трудовой кодекс РФ, другие федеральные законы,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Указы Президента РФ, Постановления Правительства РФ,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нормативные правовые акты: федеральных  министерств,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субъектов РФ, органов местного самоуправления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23528" y="3714750"/>
            <a:ext cx="8610600" cy="142875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ЛОКАЛЬНОЕ РЕГУЛИРОВАНИЕ –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нормативные акты организаций: Коллективные договоры,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Правила внутреннего трудового распорядка,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Положение об оплате труда и др.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483768" y="3219822"/>
            <a:ext cx="403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ВЗАИМОДЕЙСТВИЕ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899592" y="2931790"/>
            <a:ext cx="6096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flipV="1">
            <a:off x="7884368" y="3219822"/>
            <a:ext cx="6096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95936" y="771550"/>
            <a:ext cx="12057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ПРИМЕР: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3528" y="1563638"/>
            <a:ext cx="8610600" cy="1368152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ЦЕНТРАЛИЗОВАННОЕ РЕГУЛИРОВАНИЕ: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Статья 100 ТК РФ: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Режим рабочего времени..., начало и окончание рабочего дня,</a:t>
            </a:r>
          </a:p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время перерывов в работе и т.д. устанавливаются  </a:t>
            </a:r>
          </a:p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Правилами внутреннего трудового распорядка …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23528" y="3429000"/>
            <a:ext cx="8610600" cy="17145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ЛОКАЛЬНОЕ РЕГУЛИРОВАНИЕ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</a:p>
          <a:p>
            <a:pPr marL="342900" indent="-342900"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Правила внутреннего трудового распорядка: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организации установлена пятидневная рабочая неделя.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Начало работы - 8:00, окончание работы – 17:00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Перерыв для отдыха и питания – 13:00 – 14:00</a:t>
            </a:r>
          </a:p>
          <a:p>
            <a:pPr marL="342900" indent="-342900" algn="ctr">
              <a:defRPr/>
            </a:pPr>
            <a:endParaRPr lang="ru-RU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699792" y="2931790"/>
            <a:ext cx="403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 b="1" dirty="0"/>
              <a:t>ВЗАИМОДЕЙСТВИЕ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827584" y="2787774"/>
            <a:ext cx="6096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flipV="1">
            <a:off x="8028384" y="2931790"/>
            <a:ext cx="6096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627534"/>
            <a:ext cx="7056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Сочетание нормативного (законодательного) и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договорного регулирования условий труда</a:t>
            </a:r>
          </a:p>
        </p:txBody>
      </p:sp>
      <p:sp>
        <p:nvSpPr>
          <p:cNvPr id="7" name="Шестиугольник 6"/>
          <p:cNvSpPr/>
          <p:nvPr/>
        </p:nvSpPr>
        <p:spPr>
          <a:xfrm>
            <a:off x="323528" y="1692052"/>
            <a:ext cx="4191000" cy="3451448"/>
          </a:xfrm>
          <a:prstGeom prst="hexagon">
            <a:avLst>
              <a:gd name="adj" fmla="val 0"/>
              <a:gd name="vf" fmla="val 115470"/>
            </a:avLst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НОРМАТИВНОЕ (ЗАКОНОДАТЕЛЬНОЕ) РЕГУЛИРОВАНИЕ: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Конституция РФ, Трудовой кодекс РФ, другие федеральные законы, </a:t>
            </a:r>
          </a:p>
          <a:p>
            <a:pPr algn="ctr">
              <a:defRPr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Указы Президента РФ, Постановления Правительства РФ, нормативные правовые акты министерств, нормативные правовые акты субъектов РФ, нормативные правовые акты органов местного самоуправления</a:t>
            </a:r>
          </a:p>
          <a:p>
            <a:pPr algn="ctr">
              <a:defRPr/>
            </a:pPr>
            <a:endParaRPr lang="ru-RU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4800600" y="1707654"/>
            <a:ext cx="4114800" cy="3435846"/>
          </a:xfrm>
          <a:prstGeom prst="hexagon">
            <a:avLst>
              <a:gd name="adj" fmla="val 0"/>
              <a:gd name="vf" fmla="val 115470"/>
            </a:avLst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ДОГОВОРНОЕ  РЕГУЛИРОВАНИЕ: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Социально-партнерские соглашения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(нормативное, централизованное)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Коллективные договоры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(нормативное, локальное)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Трудовые договоры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(ненормативное, индивидуальное)</a:t>
            </a:r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3995936" y="1707654"/>
            <a:ext cx="1295400" cy="685800"/>
          </a:xfrm>
          <a:prstGeom prst="leftRightArrow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79913" y="771550"/>
            <a:ext cx="15361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</a:p>
        </p:txBody>
      </p:sp>
      <p:sp>
        <p:nvSpPr>
          <p:cNvPr id="7" name="Шестиугольник 6"/>
          <p:cNvSpPr/>
          <p:nvPr/>
        </p:nvSpPr>
        <p:spPr>
          <a:xfrm>
            <a:off x="381000" y="1563638"/>
            <a:ext cx="4046984" cy="3579862"/>
          </a:xfrm>
          <a:prstGeom prst="hexagon">
            <a:avLst>
              <a:gd name="adj" fmla="val 0"/>
              <a:gd name="vf" fmla="val 115470"/>
            </a:avLst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НОРМАТИВНОЕ (ЗАКОНОДАТЕЛЬНОЕ) РЕГУЛИРОВАНИЕ: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Статья 133 ТК РФ и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ФЗ «О минимальном размере оплаты труда»: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Минимальный размер оплаты труда в РФ –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12 130 руб. (с 01.01.2020 г.)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Минимальный уровень (минимальный нормативный стандарт)</a:t>
            </a:r>
          </a:p>
          <a:p>
            <a:pPr algn="ctr">
              <a:defRPr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4860032" y="1563638"/>
            <a:ext cx="4055368" cy="3579862"/>
          </a:xfrm>
          <a:prstGeom prst="hexagon">
            <a:avLst>
              <a:gd name="adj" fmla="val 0"/>
              <a:gd name="vf" fmla="val 115470"/>
            </a:avLst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ДОГОВОРНОЕ  РЕГУЛИРОВАНИЕ: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Социально-партнерское соглашение –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15 000 руб. 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Коллективный договор –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16 000 руб.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Трудовой договор –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16 000 руб.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может быть ниже минимального уровня</a:t>
            </a:r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3995936" y="1635646"/>
            <a:ext cx="1295400" cy="685800"/>
          </a:xfrm>
          <a:prstGeom prst="leftRightArrow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749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380578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339502"/>
            <a:ext cx="6624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algn="ctr">
              <a:spcBef>
                <a:spcPts val="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Единство и дифференциация (различие)      </a:t>
            </a:r>
          </a:p>
          <a:p>
            <a:pPr marL="273050" indent="-273050" algn="ctr">
              <a:spcBef>
                <a:spcPts val="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правового регулирования труда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0" y="1203598"/>
            <a:ext cx="4427984" cy="1584176"/>
          </a:xfrm>
          <a:prstGeom prst="rect">
            <a:avLst/>
          </a:prstGeom>
          <a:solidFill>
            <a:srgbClr val="003366"/>
          </a:solidFill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ЕДИНСТВО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Общие нормы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Установление общих положений для всех работников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4427984" y="1203598"/>
            <a:ext cx="4716016" cy="1584176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0" hangingPunct="0">
              <a:spcBef>
                <a:spcPts val="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endParaRPr lang="ru-RU" sz="800" b="1" dirty="0">
              <a:latin typeface="+mn-lt"/>
            </a:endParaRPr>
          </a:p>
          <a:p>
            <a:pPr marL="273050" indent="-273050" algn="ctr" eaLnBrk="0" hangingPunct="0">
              <a:spcBef>
                <a:spcPts val="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статье 115 ТК РФ </a:t>
            </a:r>
          </a:p>
          <a:p>
            <a:pPr marL="273050" indent="-273050" algn="ctr" eaLnBrk="0" hangingPunct="0">
              <a:spcBef>
                <a:spcPts val="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устанавливается общая (для всех) продолжительность ежегодного оплачиваемого отпуска – </a:t>
            </a:r>
          </a:p>
          <a:p>
            <a:pPr marL="273050" indent="-273050" algn="ctr" eaLnBrk="0" hangingPunct="0">
              <a:spcBef>
                <a:spcPts val="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28 календарных дней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indent="-2730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endParaRPr lang="ru-RU" sz="2600" dirty="0">
              <a:latin typeface="+mn-lt"/>
            </a:endParaRPr>
          </a:p>
          <a:p>
            <a:pPr marL="273050" indent="-2730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endParaRPr lang="ru-RU" sz="2600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2835176"/>
            <a:ext cx="4419600" cy="2308324"/>
          </a:xfrm>
          <a:prstGeom prst="rect">
            <a:avLst/>
          </a:prstGeom>
          <a:solidFill>
            <a:srgbClr val="0066CC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ДИФФЕРЕНЦИАЦИЯ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Специальные нормы  </a:t>
            </a:r>
          </a:p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Установление специальных положений с учетом особенностей условий труда отдельных категорий работников:</a:t>
            </a:r>
          </a:p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женщин, подростков, работников транспорта, образования и т.д. </a:t>
            </a:r>
          </a:p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(раздел 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XII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ТК РФ)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19600" y="2835176"/>
            <a:ext cx="4724400" cy="2308324"/>
          </a:xfrm>
          <a:prstGeom prst="rect">
            <a:avLst/>
          </a:prstGeom>
          <a:solidFill>
            <a:srgbClr val="003366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b="1" dirty="0"/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статье 267 ТК РФ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установлена продолжительность ежегодного оплачиваемого отпуска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несовершеннолетних (с учетом особенностей их возраста и психики) –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31 календарный день 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4427984" y="1275606"/>
            <a:ext cx="533400" cy="5334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4427984" y="2859782"/>
            <a:ext cx="533400" cy="5334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11510"/>
            <a:ext cx="9144000" cy="1008112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627534"/>
            <a:ext cx="85689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ВОПРОС 5. </a:t>
            </a:r>
          </a:p>
          <a:p>
            <a:pPr algn="ctr">
              <a:defRPr/>
            </a:pP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Соотношение (взаимосвязь и разграничение) трудового права, смежных и иных отраслей права</a:t>
            </a:r>
          </a:p>
          <a:p>
            <a:pPr algn="ctr"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Смежными отраслями права по отношению к трудовому праву следует признать те отрасли права, которые в той или иной мере регулируют отношения по применению труда в обществе, неурегулированные нормами трудового законодательства, то есть имеют схожий с трудовым правом предмет регулирования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24643CC-773E-4940-87FD-25D692E7CBE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699542"/>
            <a:ext cx="743747" cy="543952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699542"/>
            <a:ext cx="819065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Гражданское право </a:t>
            </a:r>
          </a:p>
          <a:p>
            <a:pPr indent="-457200" algn="ctr">
              <a:defRPr/>
            </a:pP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457200" algn="ctr">
              <a:defRPr/>
            </a:pP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457200" algn="ctr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регулирует трудовую деятельность: </a:t>
            </a:r>
          </a:p>
          <a:p>
            <a:pPr indent="-457200" algn="ctr"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-457200">
              <a:buAutoNum type="arabicParenR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лиц, работающих по гражданским договорам; </a:t>
            </a:r>
          </a:p>
          <a:p>
            <a:pPr indent="-457200">
              <a:buAutoNum type="arabicParenR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2) лиц, принимающих личное трудовое участие в деятельности производственных кооперативов;</a:t>
            </a:r>
          </a:p>
          <a:p>
            <a:pPr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3) лиц, занимающихся предпринимательской деятельностью и частной практикой (ИП, частных нотариусов, частных детективов и др.).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699542"/>
            <a:ext cx="8208912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9750" indent="-179388" algn="ctr">
              <a:buClr>
                <a:schemeClr val="bg1"/>
              </a:buCl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Гражданско-правовые договоры, предметом которых является выполнение определенное работы за вознаграждение:</a:t>
            </a:r>
          </a:p>
          <a:p>
            <a:pPr marL="539750" indent="-179388" algn="ctr">
              <a:buClr>
                <a:schemeClr val="bg1"/>
              </a:buClr>
              <a:defRPr/>
            </a:pPr>
            <a:r>
              <a:rPr lang="ru-RU" sz="2000" b="1" dirty="0">
                <a:solidFill>
                  <a:schemeClr val="bg1"/>
                </a:solidFill>
              </a:rPr>
              <a:t>	</a:t>
            </a:r>
          </a:p>
          <a:p>
            <a:pPr marL="539750" indent="-179388">
              <a:buClr>
                <a:schemeClr val="bg1"/>
              </a:buClr>
              <a:defRPr/>
            </a:pPr>
            <a:endParaRPr lang="ru-RU" sz="2000" dirty="0"/>
          </a:p>
          <a:p>
            <a:pPr marL="539750" indent="-179388">
              <a:buClr>
                <a:schemeClr val="bg1"/>
              </a:buCl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договор подряда (гл. 37 ГК);</a:t>
            </a:r>
          </a:p>
          <a:p>
            <a:pPr marL="539750" indent="-179388">
              <a:buClr>
                <a:schemeClr val="bg1"/>
              </a:buCl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выполнение научно-исследовательских, опытно-конструкторских и</a:t>
            </a:r>
          </a:p>
          <a:p>
            <a:pPr marL="539750" indent="-179388">
              <a:buClr>
                <a:schemeClr val="bg1"/>
              </a:buCl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технологических работ (гл. 38 ГК);</a:t>
            </a:r>
          </a:p>
          <a:p>
            <a:pPr marL="539750" indent="-179388">
              <a:buClr>
                <a:schemeClr val="bg1"/>
              </a:buCl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договор возмездного оказания услуг (гл. 39 ГК);</a:t>
            </a:r>
          </a:p>
          <a:p>
            <a:pPr marL="539750" indent="-179388">
              <a:buClr>
                <a:schemeClr val="bg1"/>
              </a:buCl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договор транспортной экспедиции (гл. 41 ГК);</a:t>
            </a:r>
          </a:p>
          <a:p>
            <a:pPr marL="539750" indent="-179388">
              <a:buClr>
                <a:schemeClr val="bg1"/>
              </a:buCl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договор поручения (гл. 49 ГК) и др. </a:t>
            </a:r>
          </a:p>
          <a:p>
            <a:pPr marL="539750" indent="-179388">
              <a:buClr>
                <a:schemeClr val="bg1"/>
              </a:buCl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агентский договор (гл. 52 ГК), </a:t>
            </a:r>
          </a:p>
          <a:p>
            <a:pPr marL="539750" indent="-179388">
              <a:buClr>
                <a:schemeClr val="bg1"/>
              </a:buCl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договор доверительного управления имуществом (гл. 53 ГК).</a:t>
            </a:r>
          </a:p>
          <a:p>
            <a:pPr marL="358775"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627534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algn="ctr">
              <a:spcBef>
                <a:spcPts val="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Отличительные особенности </a:t>
            </a:r>
          </a:p>
          <a:p>
            <a:pPr marL="273050" indent="-273050" algn="ctr">
              <a:spcBef>
                <a:spcPts val="0"/>
              </a:spcBef>
              <a:buClr>
                <a:schemeClr val="tx2"/>
              </a:buClr>
              <a:buSzPct val="73000"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трудового и гражданско-правового договоров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04800" y="1635646"/>
            <a:ext cx="4123184" cy="3507854"/>
          </a:xfrm>
          <a:prstGeom prst="rect">
            <a:avLst/>
          </a:prstGeom>
          <a:solidFill>
            <a:srgbClr val="003366"/>
          </a:solidFill>
        </p:spPr>
        <p:txBody>
          <a:bodyPr/>
          <a:lstStyle/>
          <a:p>
            <a:pPr marR="0" lvl="0" indent="3587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ТРУДОВОЙ ДОГОВОР</a:t>
            </a:r>
          </a:p>
          <a:p>
            <a:pPr marR="0" lvl="0" indent="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R="0" lvl="0" indent="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Важен процесс труда, поэтому установлен режим рабочего времени.</a:t>
            </a:r>
          </a:p>
          <a:p>
            <a:pPr marR="0" lvl="0" indent="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2. Систематическая выплата заработной платы. </a:t>
            </a:r>
          </a:p>
          <a:p>
            <a:pPr marR="0" lvl="0" indent="3587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3. Предусмотрены обязательные социальные гарантии.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4788024" y="1635646"/>
            <a:ext cx="4104456" cy="3507854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58775" algn="ctr" eaLnBrk="0" hangingPunct="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ГРАЖДАНСКО-ПРАВОВОЙ ДОГОВОР</a:t>
            </a:r>
          </a:p>
          <a:p>
            <a:pPr indent="358775" eaLnBrk="0" hangingPunct="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Важен результат, поэтому установлен срок выполнения работы.</a:t>
            </a:r>
          </a:p>
          <a:p>
            <a:pPr indent="358775" eaLnBrk="0" hangingPunct="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Оплата работы за результат.</a:t>
            </a:r>
          </a:p>
          <a:p>
            <a:pPr indent="358775" eaLnBrk="0" hangingPunct="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Социальные гарантии не предусмотрены, все необходимые вопросы стороны решают сами.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771550"/>
            <a:ext cx="34944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Административное право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1779662"/>
            <a:ext cx="79928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Административное  право регулирует трудовую деятельность: </a:t>
            </a:r>
          </a:p>
          <a:p>
            <a:pPr marL="358775"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815975" indent="-457200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1) лиц, занимающих государственные должности РФ </a:t>
            </a:r>
          </a:p>
          <a:p>
            <a:pPr marL="815975" indent="-457200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(Президента РФ, депутатов ГД, министров, судей и др.);</a:t>
            </a:r>
          </a:p>
          <a:p>
            <a:pPr marL="358775"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58775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государственных служащих </a:t>
            </a:r>
          </a:p>
          <a:p>
            <a:pPr marL="358775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(гражданских, военных, иных (правоохранительных).</a:t>
            </a:r>
          </a:p>
          <a:p>
            <a:pPr marL="358775">
              <a:defRPr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358775">
              <a:defRPr/>
            </a:pP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Отдельные вопросы могут быть урегулированы трудовым законодательством.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683568" y="627534"/>
            <a:ext cx="8280920" cy="4133056"/>
          </a:xfrm>
          <a:prstGeom prst="rect">
            <a:avLst/>
          </a:prstGeom>
        </p:spPr>
        <p:txBody>
          <a:bodyPr lIns="45720" tIns="0" rIns="45720" bIns="0">
            <a:normAutofit lnSpcReduction="10000"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endParaRPr lang="ru-RU" sz="2400" b="1" dirty="0">
              <a:solidFill>
                <a:schemeClr val="accent4">
                  <a:lumMod val="20000"/>
                  <a:lumOff val="80000"/>
                </a:schemeClr>
              </a:solidFill>
              <a:latin typeface="+mn-lt"/>
            </a:endParaRP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ВОПРОС 1.</a:t>
            </a: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sz="2400" b="1" i="1" dirty="0"/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Понятие трудового права и его значение как одной из ведущих отраслей российского права.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Цели, задачи и функции трудового права	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ТРУДОВОЕ ПРАВО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это отрасль российского права, играющая основную роль в регулировании трудовых отношений работников с работодателями независимо от организационно-правовых формы и формы собственности последних.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63888" y="843558"/>
            <a:ext cx="23582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Аграрное право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1707654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Аграрное  право регулирует трудовую деятельность: </a:t>
            </a:r>
          </a:p>
          <a:p>
            <a:pPr marL="358775"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815975" indent="-457200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крестьянских (фермерских) хозяйств;</a:t>
            </a:r>
          </a:p>
          <a:p>
            <a:pPr marL="815975" indent="-457200">
              <a:defRPr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815975" indent="-457200">
              <a:defRPr/>
            </a:pP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сельскохозяйственных организаций: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сельскохозяйственных и рыболовецких артелей (колхозов), кооперативных хозяйств (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коопхозов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), сельскохозяйственных потребительских кооперативов и иных кооперативов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843558"/>
            <a:ext cx="4302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Уголовно-исполнительное право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635646"/>
            <a:ext cx="83529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Уголовно-исполнительное право регулирует труд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лиц, осужденных к наказанию за совершение преступлений: </a:t>
            </a:r>
          </a:p>
          <a:p>
            <a:pPr marL="536575"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536575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1) осужденных, которым назначено наказание не связанное с лишением свободы в виде исправительных,  обязательных  и принудительных работ;</a:t>
            </a:r>
          </a:p>
          <a:p>
            <a:pPr marL="536575"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536575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осужденных, которым назначено наказание в виде лишения свободы. В местах лишения свободы они обязаны трудиться      (ст. 103 УИК).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699542"/>
            <a:ext cx="7236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9525"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 смежных отраслей права следует отличать те отрасли права, нормы которых взаимосвязаны с нормами трудового права!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51520" y="1563638"/>
            <a:ext cx="8686800" cy="3352800"/>
          </a:xfrm>
          <a:prstGeom prst="rect">
            <a:avLst/>
          </a:prstGeom>
          <a:solidFill>
            <a:srgbClr val="003366"/>
          </a:solidFill>
        </p:spPr>
        <p:txBody>
          <a:bodyPr/>
          <a:lstStyle/>
          <a:p>
            <a:pPr marL="342900" marR="0" lvl="0" indent="4429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Примеры:</a:t>
            </a:r>
          </a:p>
          <a:p>
            <a:pPr marL="720725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AutoNum type="arabicPeriod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Трудовое право регулирует порядок предоставления отпуска по беременности и родам (ст. 255 ТК РФ), а право социального обеспечения порядок предоставления пособия по беременности и родам (ФЗ «О государственных пособиях гражданам, имеющим детей»).</a:t>
            </a:r>
          </a:p>
          <a:p>
            <a:pPr marL="720725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AutoNum type="arabicPeriod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Трудовое право устанавливает гарантии при приеме на работу (ст. 64 ТК РФ), а уголовное право устанавливает уголовную ответственность за необоснованный отказ в приеме на работу (ст. 145 УК РФ). И т.д.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683568" y="627534"/>
            <a:ext cx="8308032" cy="4164682"/>
          </a:xfrm>
          <a:prstGeom prst="rect">
            <a:avLst/>
          </a:prstGeom>
          <a:noFill/>
        </p:spPr>
        <p:txBody>
          <a:bodyPr/>
          <a:lstStyle/>
          <a:p>
            <a:pPr marL="342900" marR="0" lvl="0" indent="-6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Практическое значение отграничения трудового права от смежных и иных отраслей права.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0" lang="ru-RU" sz="2000" b="0" i="1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2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Правильное установление природы правоотношений, то есть разграничение смежных и иных с трудовым право отраслей, позволяет: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определить законодательство, на которое необходимо ссылаться при разрешении споров по защите прав и законных интересов граждан;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соблюдать уровень социальных гарантий, предоставляемых российским законодательством;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определить вид доходов, подлежащих налогообложению (работников по найму, работников по договорам гражданско-правового характера и предпринимателей и др.).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699542"/>
            <a:ext cx="849694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ОТРАСЛЬ ПРАВА ТРУДОВОЕ ПРАВО </a:t>
            </a:r>
          </a:p>
          <a:p>
            <a:pPr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ОТВЕЧАЕТ СЛЕДУЮЩИМ УСЛОВИЯМ: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arenR"/>
              <a:defRPr/>
            </a:pPr>
            <a:endParaRPr lang="ru-RU" b="1" dirty="0"/>
          </a:p>
          <a:p>
            <a:pPr marL="514350" indent="-514350" fontAlgn="auto">
              <a:spcAft>
                <a:spcPts val="0"/>
              </a:spcAft>
              <a:buClr>
                <a:schemeClr val="bg1"/>
              </a:buClr>
              <a:buFont typeface="+mj-lt"/>
              <a:buAutoNum type="arabicParenR"/>
              <a:defRPr/>
            </a:pPr>
            <a:endParaRPr lang="ru-RU" b="1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имеется свой предмет правового регулирования: трудовые отношения и правоотношения, непосредственно связанные с трудовыми;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данные отношения регулируются отраслевым (трудовым) законодательством, то есть совокупностью однородных правовых норм;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 регулировании трудовых отношений применяются особые правовые методы.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725090"/>
            <a:ext cx="81369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7938"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ОСОБЕННОСТЬ ТРУДОВОГО ПРАВА</a:t>
            </a:r>
          </a:p>
          <a:p>
            <a:pPr indent="-7938">
              <a:defRPr/>
            </a:pPr>
            <a:endParaRPr lang="ru-RU" b="1" dirty="0">
              <a:solidFill>
                <a:srgbClr val="33CCFF"/>
              </a:solidFill>
            </a:endParaRPr>
          </a:p>
          <a:p>
            <a:pPr indent="-7938">
              <a:defRPr/>
            </a:pPr>
            <a:endParaRPr lang="ru-RU" b="1" dirty="0">
              <a:solidFill>
                <a:srgbClr val="33CCFF"/>
              </a:solidFill>
            </a:endParaRPr>
          </a:p>
          <a:p>
            <a:pPr marL="273050" indent="-6350" algn="ctr">
              <a:defRPr/>
            </a:pPr>
            <a:endParaRPr lang="ru-RU" sz="2000" b="1" dirty="0"/>
          </a:p>
          <a:p>
            <a:pPr marL="273050" indent="-6350" algn="ctr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Трудовое право относится к частно-публичному праву</a:t>
            </a:r>
          </a:p>
          <a:p>
            <a:pPr marL="273050" indent="-6350">
              <a:buFont typeface="Wingdings 2"/>
              <a:buChar char=""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73050" indent="-635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ПУБЛИЧНОСТЬ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государство устанавливает правовые пределы правового регулирования трудовых отношений.</a:t>
            </a:r>
          </a:p>
          <a:p>
            <a:pPr marL="273050" indent="-6350">
              <a:buFont typeface="Wingdings 2"/>
              <a:buChar char=""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73050" indent="-635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ЧАСТНОСТЬ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стороны трудовых отношений регулируют трудовые отношения на коллективном, локальном и индивидуальном уровнях с учетом государственных гарантий.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835696" y="771550"/>
            <a:ext cx="6248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ЦЕЛИ, ЗАДАЧИ И ФУНКЦИИ ТРУДОВОГО ПРАВА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51520" y="1707654"/>
            <a:ext cx="4248472" cy="3240360"/>
          </a:xfrm>
          <a:prstGeom prst="rect">
            <a:avLst/>
          </a:prstGeom>
          <a:solidFill>
            <a:srgbClr val="003366"/>
          </a:solidFill>
        </p:spPr>
        <p:txBody>
          <a:bodyPr/>
          <a:lstStyle/>
          <a:p>
            <a:pPr marL="35560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ЦЕЛИ ТРУДОВОГО ПРАВА:</a:t>
            </a:r>
          </a:p>
          <a:p>
            <a:pPr marR="0" lvl="0" indent="3556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установление государственных гарантий трудовых прав и свобод граждан, </a:t>
            </a:r>
          </a:p>
          <a:p>
            <a:pPr marR="0" lvl="0" indent="3556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20000"/>
                  <a:lumOff val="8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R="0" lvl="0" indent="3556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создание благоприятных условий труда, </a:t>
            </a:r>
          </a:p>
          <a:p>
            <a:pPr marR="0" lvl="0" indent="3556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20000"/>
                  <a:lumOff val="8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R="0" lvl="0" indent="3556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защита прав и интересов работников и работодателей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4644008" y="1707654"/>
            <a:ext cx="4343400" cy="324036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ЗАДАЧИ ТРУДОВОГО ПРАВА:</a:t>
            </a:r>
          </a:p>
          <a:p>
            <a:pPr indent="358775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создание необходимых правовых условий для достижения оптимального согласования интересов сторон трудовых отношений, интересов государства; </a:t>
            </a:r>
          </a:p>
          <a:p>
            <a:pPr indent="358775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58775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правовое регулирование трудовых отношений и иных непосредственно связанных с ними отношений.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771550"/>
            <a:ext cx="828092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 2" pitchFamily="18" charset="2"/>
              <a:buNone/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ФУНКЦИИ ТРУДОВОГО ПРАВА:</a:t>
            </a:r>
          </a:p>
          <a:p>
            <a:pPr>
              <a:defRPr/>
            </a:pPr>
            <a:endParaRPr lang="ru-RU"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>
              <a:buClr>
                <a:schemeClr val="accent4">
                  <a:lumMod val="20000"/>
                  <a:lumOff val="80000"/>
                </a:schemeClr>
              </a:buClr>
              <a:defRPr/>
            </a:pPr>
            <a:endParaRPr lang="ru-RU" sz="2000" b="1" dirty="0">
              <a:solidFill>
                <a:srgbClr val="97E4FF"/>
              </a:solidFill>
            </a:endParaRPr>
          </a:p>
          <a:p>
            <a:pPr indent="358775">
              <a:buClr>
                <a:schemeClr val="accent4">
                  <a:lumMod val="20000"/>
                  <a:lumOff val="80000"/>
                </a:schemeClr>
              </a:buCl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защитная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(социальная)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реализация принципа свободы труда и занятости, защита здоровья работника, закрепление и защита трудовых прав и интересов работника, установление и улучшение условий труда;</a:t>
            </a:r>
          </a:p>
          <a:p>
            <a:pPr indent="358775">
              <a:buClr>
                <a:schemeClr val="accent4">
                  <a:lumMod val="20000"/>
                  <a:lumOff val="80000"/>
                </a:schemeClr>
              </a:buCl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производственная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повышение производительности труда, эффективности производства, качества работы;</a:t>
            </a:r>
          </a:p>
          <a:p>
            <a:pPr indent="358775">
              <a:buClr>
                <a:schemeClr val="accent4">
                  <a:lumMod val="20000"/>
                  <a:lumOff val="80000"/>
                </a:schemeClr>
              </a:buCl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развитие производственной демократии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(участие работников и их представителей в управлении организацией труда);</a:t>
            </a:r>
          </a:p>
          <a:p>
            <a:pPr indent="358775">
              <a:buClr>
                <a:schemeClr val="accent4">
                  <a:lumMod val="20000"/>
                  <a:lumOff val="80000"/>
                </a:schemeClr>
              </a:buClr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воспитательная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(применение мер поощрения и взыскания) - механизмы воздействия на сознание работника с целью достижения эффективности труда.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7534"/>
            <a:ext cx="9144000" cy="792088"/>
          </a:xfrm>
          <a:prstGeom prst="rect">
            <a:avLst/>
          </a:prstGeom>
          <a:solidFill>
            <a:srgbClr val="33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" name="Freeform 46">
            <a:extLst>
              <a:ext uri="{FF2B5EF4-FFF2-40B4-BE49-F238E27FC236}">
                <a16:creationId xmlns:a16="http://schemas.microsoft.com/office/drawing/2014/main" id="{7BC94787-AB04-404B-9BAB-B963520D5FF0}"/>
              </a:ext>
            </a:extLst>
          </p:cNvPr>
          <p:cNvSpPr/>
          <p:nvPr/>
        </p:nvSpPr>
        <p:spPr>
          <a:xfrm>
            <a:off x="0" y="-5024"/>
            <a:ext cx="1863610" cy="1424646"/>
          </a:xfrm>
          <a:custGeom>
            <a:avLst/>
            <a:gdLst>
              <a:gd name="connsiteX0" fmla="*/ 0 w 1863609"/>
              <a:gd name="connsiteY0" fmla="*/ 0 h 1387792"/>
              <a:gd name="connsiteX1" fmla="*/ 1863609 w 1863609"/>
              <a:gd name="connsiteY1" fmla="*/ 990256 h 1387792"/>
              <a:gd name="connsiteX2" fmla="*/ 1113400 w 1863609"/>
              <a:gd name="connsiteY2" fmla="*/ 1387792 h 1387792"/>
              <a:gd name="connsiteX3" fmla="*/ 0 w 1863609"/>
              <a:gd name="connsiteY3" fmla="*/ 1387792 h 1387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3609" h="1387792">
                <a:moveTo>
                  <a:pt x="0" y="0"/>
                </a:moveTo>
                <a:lnTo>
                  <a:pt x="1863609" y="990256"/>
                </a:lnTo>
                <a:lnTo>
                  <a:pt x="1113400" y="1387792"/>
                </a:lnTo>
                <a:lnTo>
                  <a:pt x="0" y="138779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70"/>
          <p:cNvSpPr>
            <a:spLocks noChangeArrowheads="1"/>
          </p:cNvSpPr>
          <p:nvPr/>
        </p:nvSpPr>
        <p:spPr bwMode="auto">
          <a:xfrm>
            <a:off x="539552" y="1635646"/>
            <a:ext cx="8280920" cy="6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35" tIns="25718" rIns="51435" bIns="25718">
            <a:spAutoFit/>
          </a:bodyPr>
          <a:lstStyle/>
          <a:p>
            <a:pPr algn="ctr"/>
            <a:endParaRPr lang="ru-RU" sz="2000" dirty="0"/>
          </a:p>
          <a:p>
            <a:pPr>
              <a:defRPr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699542"/>
            <a:ext cx="77768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ctr"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ВОПРОС 2. </a:t>
            </a:r>
          </a:p>
          <a:p>
            <a:pPr marL="274320" indent="-274320" algn="ctr"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Предмет трудового права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indent="-274320" algn="ctr">
              <a:defRPr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marL="274320" indent="-274320" algn="ctr">
              <a:defRPr/>
            </a:pP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pPr marL="274320" indent="-274320" algn="ctr">
              <a:defRPr/>
            </a:pP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pPr marL="274320" indent="-274320" algn="ctr">
              <a:defRPr/>
            </a:pP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pPr marL="274320" indent="-274320" algn="ctr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Предметом трудового права (предметом правового регулирования) являются  </a:t>
            </a:r>
          </a:p>
          <a:p>
            <a:pPr marL="274320" indent="-274320" algn="ctr"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1) трудовые отношения   </a:t>
            </a:r>
          </a:p>
          <a:p>
            <a:pPr marL="274320" indent="-274320" algn="ctr"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иные правоотношения, непосредственно связанные с трудовыми отношениями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2678</Words>
  <Application>Microsoft Office PowerPoint</Application>
  <PresentationFormat>Экран (16:9)</PresentationFormat>
  <Paragraphs>377</Paragraphs>
  <Slides>43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8" baseType="lpstr">
      <vt:lpstr>Arial</vt:lpstr>
      <vt:lpstr>Calibri</vt:lpstr>
      <vt:lpstr>Times New Roman</vt:lpstr>
      <vt:lpstr>Wingdings 2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Сметанин Александр</cp:lastModifiedBy>
  <cp:revision>19</cp:revision>
  <dcterms:created xsi:type="dcterms:W3CDTF">2020-09-02T15:15:21Z</dcterms:created>
  <dcterms:modified xsi:type="dcterms:W3CDTF">2025-12-07T10:36:41Z</dcterms:modified>
</cp:coreProperties>
</file>