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72" r:id="rId2"/>
    <p:sldMasterId id="2147483884" r:id="rId3"/>
    <p:sldMasterId id="2147483910" r:id="rId4"/>
    <p:sldMasterId id="2147483922" r:id="rId5"/>
    <p:sldMasterId id="2147483934" r:id="rId6"/>
    <p:sldMasterId id="2147483958" r:id="rId7"/>
    <p:sldMasterId id="2147483982" r:id="rId8"/>
    <p:sldMasterId id="2147484018" r:id="rId9"/>
    <p:sldMasterId id="2147484042" r:id="rId10"/>
    <p:sldMasterId id="2147484054" r:id="rId11"/>
    <p:sldMasterId id="2147484082" r:id="rId12"/>
  </p:sldMasterIdLst>
  <p:notesMasterIdLst>
    <p:notesMasterId r:id="rId75"/>
  </p:notesMasterIdLst>
  <p:handoutMasterIdLst>
    <p:handoutMasterId r:id="rId76"/>
  </p:handoutMasterIdLst>
  <p:sldIdLst>
    <p:sldId id="494" r:id="rId13"/>
    <p:sldId id="283" r:id="rId14"/>
    <p:sldId id="456" r:id="rId15"/>
    <p:sldId id="295" r:id="rId16"/>
    <p:sldId id="442" r:id="rId17"/>
    <p:sldId id="457" r:id="rId18"/>
    <p:sldId id="427" r:id="rId19"/>
    <p:sldId id="412" r:id="rId20"/>
    <p:sldId id="414" r:id="rId21"/>
    <p:sldId id="495" r:id="rId22"/>
    <p:sldId id="420" r:id="rId23"/>
    <p:sldId id="424" r:id="rId24"/>
    <p:sldId id="425" r:id="rId25"/>
    <p:sldId id="415" r:id="rId26"/>
    <p:sldId id="466" r:id="rId27"/>
    <p:sldId id="467" r:id="rId28"/>
    <p:sldId id="468" r:id="rId29"/>
    <p:sldId id="496" r:id="rId30"/>
    <p:sldId id="469" r:id="rId31"/>
    <p:sldId id="471" r:id="rId32"/>
    <p:sldId id="473" r:id="rId33"/>
    <p:sldId id="477" r:id="rId34"/>
    <p:sldId id="479" r:id="rId35"/>
    <p:sldId id="480" r:id="rId36"/>
    <p:sldId id="380" r:id="rId37"/>
    <p:sldId id="353" r:id="rId38"/>
    <p:sldId id="460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41" r:id="rId47"/>
    <p:sldId id="499" r:id="rId48"/>
    <p:sldId id="498" r:id="rId49"/>
    <p:sldId id="446" r:id="rId50"/>
    <p:sldId id="447" r:id="rId51"/>
    <p:sldId id="450" r:id="rId52"/>
    <p:sldId id="451" r:id="rId53"/>
    <p:sldId id="452" r:id="rId54"/>
    <p:sldId id="492" r:id="rId55"/>
    <p:sldId id="497" r:id="rId56"/>
    <p:sldId id="490" r:id="rId57"/>
    <p:sldId id="481" r:id="rId58"/>
    <p:sldId id="482" r:id="rId59"/>
    <p:sldId id="483" r:id="rId60"/>
    <p:sldId id="484" r:id="rId61"/>
    <p:sldId id="486" r:id="rId62"/>
    <p:sldId id="463" r:id="rId63"/>
    <p:sldId id="464" r:id="rId64"/>
    <p:sldId id="439" r:id="rId65"/>
    <p:sldId id="443" r:id="rId66"/>
    <p:sldId id="444" r:id="rId67"/>
    <p:sldId id="465" r:id="rId68"/>
    <p:sldId id="462" r:id="rId69"/>
    <p:sldId id="453" r:id="rId70"/>
    <p:sldId id="458" r:id="rId71"/>
    <p:sldId id="459" r:id="rId72"/>
    <p:sldId id="454" r:id="rId73"/>
    <p:sldId id="455" r:id="rId74"/>
  </p:sldIdLst>
  <p:sldSz cx="9144000" cy="6858000" type="screen4x3"/>
  <p:notesSz cx="6858000" cy="9144000"/>
  <p:defaultTextStyle>
    <a:defPPr>
      <a:defRPr lang="ru-RU"/>
    </a:defPPr>
    <a:lvl1pPr algn="l" rtl="0" fontAlgn="base">
      <a:lnSpc>
        <a:spcPct val="200000"/>
      </a:lnSpc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defRPr sz="2400" kern="1200">
        <a:solidFill>
          <a:schemeClr val="tx1"/>
        </a:solidFill>
        <a:latin typeface="Century Schoolbook"/>
        <a:ea typeface="+mn-ea"/>
        <a:cs typeface="+mn-cs"/>
      </a:defRPr>
    </a:lvl1pPr>
    <a:lvl2pPr marL="457200" algn="l" rtl="0" fontAlgn="base">
      <a:lnSpc>
        <a:spcPct val="200000"/>
      </a:lnSpc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defRPr sz="2400" kern="1200">
        <a:solidFill>
          <a:schemeClr val="tx1"/>
        </a:solidFill>
        <a:latin typeface="Century Schoolbook"/>
        <a:ea typeface="+mn-ea"/>
        <a:cs typeface="+mn-cs"/>
      </a:defRPr>
    </a:lvl2pPr>
    <a:lvl3pPr marL="914400" algn="l" rtl="0" fontAlgn="base">
      <a:lnSpc>
        <a:spcPct val="200000"/>
      </a:lnSpc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defRPr sz="2400" kern="1200">
        <a:solidFill>
          <a:schemeClr val="tx1"/>
        </a:solidFill>
        <a:latin typeface="Century Schoolbook"/>
        <a:ea typeface="+mn-ea"/>
        <a:cs typeface="+mn-cs"/>
      </a:defRPr>
    </a:lvl3pPr>
    <a:lvl4pPr marL="1371600" algn="l" rtl="0" fontAlgn="base">
      <a:lnSpc>
        <a:spcPct val="200000"/>
      </a:lnSpc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defRPr sz="2400" kern="1200">
        <a:solidFill>
          <a:schemeClr val="tx1"/>
        </a:solidFill>
        <a:latin typeface="Century Schoolbook"/>
        <a:ea typeface="+mn-ea"/>
        <a:cs typeface="+mn-cs"/>
      </a:defRPr>
    </a:lvl4pPr>
    <a:lvl5pPr marL="1828800" algn="l" rtl="0" fontAlgn="base">
      <a:lnSpc>
        <a:spcPct val="200000"/>
      </a:lnSpc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defRPr sz="2400" kern="1200">
        <a:solidFill>
          <a:schemeClr val="tx1"/>
        </a:solidFill>
        <a:latin typeface="Century Schoolbook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Schoolbook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Schoolbook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Schoolbook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Schoolbook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CC"/>
    <a:srgbClr val="000099"/>
    <a:srgbClr val="FF0066"/>
    <a:srgbClr val="FF6600"/>
    <a:srgbClr val="FFFF99"/>
    <a:srgbClr val="009999"/>
    <a:srgbClr val="FFCC99"/>
    <a:srgbClr val="EF6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106" d="100"/>
          <a:sy n="106" d="100"/>
        </p:scale>
        <p:origin x="18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EA66D-E3B4-4625-8515-43E0A1F7AD0C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E4369-8454-461F-9BE7-41CA86AD7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94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C712B13B-4C4E-460E-A5B9-0BF1E251E3E9}" type="datetimeFigureOut">
              <a:rPr lang="ru-RU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40AAD99-AA3B-48B6-A1D2-ACFB9A9C4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5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02E58-8FE4-4F0C-82FB-805181F846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Создание потока устранения потерь можно просто представить в виде цикла </a:t>
            </a:r>
            <a:r>
              <a:rPr lang="en-US" smtClean="0"/>
              <a:t>PDCA</a:t>
            </a:r>
            <a:r>
              <a:rPr lang="ru-RU" smtClean="0"/>
              <a:t>. </a:t>
            </a:r>
          </a:p>
          <a:p>
            <a:pPr eaLnBrk="1" hangingPunct="1"/>
            <a:r>
              <a:rPr lang="ru-RU" smtClean="0"/>
              <a:t>Устранение потерь </a:t>
            </a:r>
          </a:p>
          <a:p>
            <a:pPr eaLnBrk="1" hangingPunct="1"/>
            <a:r>
              <a:rPr lang="ru-RU" smtClean="0"/>
              <a:t>– это создание потока, при котором становятся наглядны проблемы производства,</a:t>
            </a:r>
          </a:p>
          <a:p>
            <a:pPr eaLnBrk="1" hangingPunct="1"/>
            <a:r>
              <a:rPr lang="ru-RU" smtClean="0"/>
              <a:t>- это выявление ключевой проблемы,</a:t>
            </a:r>
          </a:p>
          <a:p>
            <a:pPr eaLnBrk="1" hangingPunct="1"/>
            <a:r>
              <a:rPr lang="ru-RU" smtClean="0"/>
              <a:t>- это контрмеры (решение, мероприятия по устранению) выявленной проблемы,</a:t>
            </a:r>
          </a:p>
          <a:p>
            <a:pPr eaLnBrk="1" hangingPunct="1"/>
            <a:r>
              <a:rPr lang="ru-RU" smtClean="0"/>
              <a:t>- контроль и оценка результатов.</a:t>
            </a:r>
          </a:p>
          <a:p>
            <a:pPr eaLnBrk="1" hangingPunct="1"/>
            <a:r>
              <a:rPr lang="ru-RU" smtClean="0"/>
              <a:t>Не скрывайте проблемы, а обостряйте их, тогда они будут быстрее решаться, а решая проблемы – улучшаешь процесс. Проблемы – это возможности проведения улучшений. Отсутствие проблем – уже проблема, проблем не нужно бояться – их нужно иметь решать.</a:t>
            </a:r>
          </a:p>
        </p:txBody>
      </p:sp>
    </p:spTree>
    <p:extLst>
      <p:ext uri="{BB962C8B-B14F-4D97-AF65-F5344CB8AC3E}">
        <p14:creationId xmlns:p14="http://schemas.microsoft.com/office/powerpoint/2010/main" val="260090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02E58-8FE4-4F0C-82FB-805181F846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Создание потока устранения потерь можно просто представить в виде цикла </a:t>
            </a:r>
            <a:r>
              <a:rPr lang="en-US" smtClean="0"/>
              <a:t>PDCA</a:t>
            </a:r>
            <a:r>
              <a:rPr lang="ru-RU" smtClean="0"/>
              <a:t>. </a:t>
            </a:r>
          </a:p>
          <a:p>
            <a:pPr eaLnBrk="1" hangingPunct="1"/>
            <a:r>
              <a:rPr lang="ru-RU" smtClean="0"/>
              <a:t>Устранение потерь </a:t>
            </a:r>
          </a:p>
          <a:p>
            <a:pPr eaLnBrk="1" hangingPunct="1"/>
            <a:r>
              <a:rPr lang="ru-RU" smtClean="0"/>
              <a:t>– это создание потока, при котором становятся наглядны проблемы производства,</a:t>
            </a:r>
          </a:p>
          <a:p>
            <a:pPr eaLnBrk="1" hangingPunct="1"/>
            <a:r>
              <a:rPr lang="ru-RU" smtClean="0"/>
              <a:t>- это выявление ключевой проблемы,</a:t>
            </a:r>
          </a:p>
          <a:p>
            <a:pPr eaLnBrk="1" hangingPunct="1"/>
            <a:r>
              <a:rPr lang="ru-RU" smtClean="0"/>
              <a:t>- это контрмеры (решение, мероприятия по устранению) выявленной проблемы,</a:t>
            </a:r>
          </a:p>
          <a:p>
            <a:pPr eaLnBrk="1" hangingPunct="1"/>
            <a:r>
              <a:rPr lang="ru-RU" smtClean="0"/>
              <a:t>- контроль и оценка результатов.</a:t>
            </a:r>
          </a:p>
          <a:p>
            <a:pPr eaLnBrk="1" hangingPunct="1"/>
            <a:r>
              <a:rPr lang="ru-RU" smtClean="0"/>
              <a:t>Не скрывайте проблемы, а обостряйте их, тогда они будут быстрее решаться, а решая проблемы – улучшаешь процесс. Проблемы – это возможности проведения улучшений. Отсутствие проблем – уже проблема, проблем не нужно бояться – их нужно иметь решать.</a:t>
            </a:r>
          </a:p>
        </p:txBody>
      </p:sp>
    </p:spTree>
    <p:extLst>
      <p:ext uri="{BB962C8B-B14F-4D97-AF65-F5344CB8AC3E}">
        <p14:creationId xmlns:p14="http://schemas.microsoft.com/office/powerpoint/2010/main" val="171283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02E58-8FE4-4F0C-82FB-805181F84661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Создание потока устранения потерь можно просто представить в виде цикла </a:t>
            </a:r>
            <a:r>
              <a:rPr lang="en-US" smtClean="0"/>
              <a:t>PDCA</a:t>
            </a:r>
            <a:r>
              <a:rPr lang="ru-RU" smtClean="0"/>
              <a:t>. </a:t>
            </a:r>
          </a:p>
          <a:p>
            <a:pPr eaLnBrk="1" hangingPunct="1"/>
            <a:r>
              <a:rPr lang="ru-RU" smtClean="0"/>
              <a:t>Устранение потерь </a:t>
            </a:r>
          </a:p>
          <a:p>
            <a:pPr eaLnBrk="1" hangingPunct="1"/>
            <a:r>
              <a:rPr lang="ru-RU" smtClean="0"/>
              <a:t>– это создание потока, при котором становятся наглядны проблемы производства,</a:t>
            </a:r>
          </a:p>
          <a:p>
            <a:pPr eaLnBrk="1" hangingPunct="1"/>
            <a:r>
              <a:rPr lang="ru-RU" smtClean="0"/>
              <a:t>- это выявление ключевой проблемы,</a:t>
            </a:r>
          </a:p>
          <a:p>
            <a:pPr eaLnBrk="1" hangingPunct="1"/>
            <a:r>
              <a:rPr lang="ru-RU" smtClean="0"/>
              <a:t>- это контрмеры (решение, мероприятия по устранению) выявленной проблемы,</a:t>
            </a:r>
          </a:p>
          <a:p>
            <a:pPr eaLnBrk="1" hangingPunct="1"/>
            <a:r>
              <a:rPr lang="ru-RU" smtClean="0"/>
              <a:t>- контроль и оценка результатов.</a:t>
            </a:r>
          </a:p>
          <a:p>
            <a:pPr eaLnBrk="1" hangingPunct="1"/>
            <a:r>
              <a:rPr lang="ru-RU" smtClean="0"/>
              <a:t>Не скрывайте проблемы, а обостряйте их, тогда они будут быстрее решаться, а решая проблемы – улучшаешь процесс. Проблемы – это возможности проведения улучшений. Отсутствие проблем – уже проблема, проблем не нужно бояться – их нужно иметь решать.</a:t>
            </a:r>
          </a:p>
        </p:txBody>
      </p:sp>
    </p:spTree>
    <p:extLst>
      <p:ext uri="{BB962C8B-B14F-4D97-AF65-F5344CB8AC3E}">
        <p14:creationId xmlns:p14="http://schemas.microsoft.com/office/powerpoint/2010/main" val="194885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02E58-8FE4-4F0C-82FB-805181F846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Создание потока устранения потерь можно просто представить в виде цикла </a:t>
            </a:r>
            <a:r>
              <a:rPr lang="en-US" smtClean="0"/>
              <a:t>PDCA</a:t>
            </a:r>
            <a:r>
              <a:rPr lang="ru-RU" smtClean="0"/>
              <a:t>. </a:t>
            </a:r>
          </a:p>
          <a:p>
            <a:pPr eaLnBrk="1" hangingPunct="1"/>
            <a:r>
              <a:rPr lang="ru-RU" smtClean="0"/>
              <a:t>Устранение потерь </a:t>
            </a:r>
          </a:p>
          <a:p>
            <a:pPr eaLnBrk="1" hangingPunct="1"/>
            <a:r>
              <a:rPr lang="ru-RU" smtClean="0"/>
              <a:t>– это создание потока, при котором становятся наглядны проблемы производства,</a:t>
            </a:r>
          </a:p>
          <a:p>
            <a:pPr eaLnBrk="1" hangingPunct="1"/>
            <a:r>
              <a:rPr lang="ru-RU" smtClean="0"/>
              <a:t>- это выявление ключевой проблемы,</a:t>
            </a:r>
          </a:p>
          <a:p>
            <a:pPr eaLnBrk="1" hangingPunct="1"/>
            <a:r>
              <a:rPr lang="ru-RU" smtClean="0"/>
              <a:t>- это контрмеры (решение, мероприятия по устранению) выявленной проблемы,</a:t>
            </a:r>
          </a:p>
          <a:p>
            <a:pPr eaLnBrk="1" hangingPunct="1"/>
            <a:r>
              <a:rPr lang="ru-RU" smtClean="0"/>
              <a:t>- контроль и оценка результатов.</a:t>
            </a:r>
          </a:p>
          <a:p>
            <a:pPr eaLnBrk="1" hangingPunct="1"/>
            <a:r>
              <a:rPr lang="ru-RU" smtClean="0"/>
              <a:t>Не скрывайте проблемы, а обостряйте их, тогда они будут быстрее решаться, а решая проблемы – улучшаешь процесс. Проблемы – это возможности проведения улучшений. Отсутствие проблем – уже проблема, проблем не нужно бояться – их нужно иметь решать.</a:t>
            </a:r>
          </a:p>
        </p:txBody>
      </p:sp>
    </p:spTree>
    <p:extLst>
      <p:ext uri="{BB962C8B-B14F-4D97-AF65-F5344CB8AC3E}">
        <p14:creationId xmlns:p14="http://schemas.microsoft.com/office/powerpoint/2010/main" val="270730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02E58-8FE4-4F0C-82FB-805181F846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Создание потока устранения потерь можно просто представить в виде цикла </a:t>
            </a:r>
            <a:r>
              <a:rPr lang="en-US" smtClean="0"/>
              <a:t>PDCA</a:t>
            </a:r>
            <a:r>
              <a:rPr lang="ru-RU" smtClean="0"/>
              <a:t>. </a:t>
            </a:r>
          </a:p>
          <a:p>
            <a:pPr eaLnBrk="1" hangingPunct="1"/>
            <a:r>
              <a:rPr lang="ru-RU" smtClean="0"/>
              <a:t>Устранение потерь </a:t>
            </a:r>
          </a:p>
          <a:p>
            <a:pPr eaLnBrk="1" hangingPunct="1"/>
            <a:r>
              <a:rPr lang="ru-RU" smtClean="0"/>
              <a:t>– это создание потока, при котором становятся наглядны проблемы производства,</a:t>
            </a:r>
          </a:p>
          <a:p>
            <a:pPr eaLnBrk="1" hangingPunct="1"/>
            <a:r>
              <a:rPr lang="ru-RU" smtClean="0"/>
              <a:t>- это выявление ключевой проблемы,</a:t>
            </a:r>
          </a:p>
          <a:p>
            <a:pPr eaLnBrk="1" hangingPunct="1"/>
            <a:r>
              <a:rPr lang="ru-RU" smtClean="0"/>
              <a:t>- это контрмеры (решение, мероприятия по устранению) выявленной проблемы,</a:t>
            </a:r>
          </a:p>
          <a:p>
            <a:pPr eaLnBrk="1" hangingPunct="1"/>
            <a:r>
              <a:rPr lang="ru-RU" smtClean="0"/>
              <a:t>- контроль и оценка результатов.</a:t>
            </a:r>
          </a:p>
          <a:p>
            <a:pPr eaLnBrk="1" hangingPunct="1"/>
            <a:r>
              <a:rPr lang="ru-RU" smtClean="0"/>
              <a:t>Не скрывайте проблемы, а обостряйте их, тогда они будут быстрее решаться, а решая проблемы – улучшаешь процесс. Проблемы – это возможности проведения улучшений. Отсутствие проблем – уже проблема, проблем не нужно бояться – их нужно иметь решать.</a:t>
            </a:r>
          </a:p>
        </p:txBody>
      </p:sp>
    </p:spTree>
    <p:extLst>
      <p:ext uri="{BB962C8B-B14F-4D97-AF65-F5344CB8AC3E}">
        <p14:creationId xmlns:p14="http://schemas.microsoft.com/office/powerpoint/2010/main" val="341142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02E58-8FE4-4F0C-82FB-805181F846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Создание потока устранения потерь можно просто представить в виде цикла </a:t>
            </a:r>
            <a:r>
              <a:rPr lang="en-US" smtClean="0"/>
              <a:t>PDCA</a:t>
            </a:r>
            <a:r>
              <a:rPr lang="ru-RU" smtClean="0"/>
              <a:t>. </a:t>
            </a:r>
          </a:p>
          <a:p>
            <a:pPr eaLnBrk="1" hangingPunct="1"/>
            <a:r>
              <a:rPr lang="ru-RU" smtClean="0"/>
              <a:t>Устранение потерь </a:t>
            </a:r>
          </a:p>
          <a:p>
            <a:pPr eaLnBrk="1" hangingPunct="1"/>
            <a:r>
              <a:rPr lang="ru-RU" smtClean="0"/>
              <a:t>– это создание потока, при котором становятся наглядны проблемы производства,</a:t>
            </a:r>
          </a:p>
          <a:p>
            <a:pPr eaLnBrk="1" hangingPunct="1"/>
            <a:r>
              <a:rPr lang="ru-RU" smtClean="0"/>
              <a:t>- это выявление ключевой проблемы,</a:t>
            </a:r>
          </a:p>
          <a:p>
            <a:pPr eaLnBrk="1" hangingPunct="1"/>
            <a:r>
              <a:rPr lang="ru-RU" smtClean="0"/>
              <a:t>- это контрмеры (решение, мероприятия по устранению) выявленной проблемы,</a:t>
            </a:r>
          </a:p>
          <a:p>
            <a:pPr eaLnBrk="1" hangingPunct="1"/>
            <a:r>
              <a:rPr lang="ru-RU" smtClean="0"/>
              <a:t>- контроль и оценка результатов.</a:t>
            </a:r>
          </a:p>
          <a:p>
            <a:pPr eaLnBrk="1" hangingPunct="1"/>
            <a:r>
              <a:rPr lang="ru-RU" smtClean="0"/>
              <a:t>Не скрывайте проблемы, а обостряйте их, тогда они будут быстрее решаться, а решая проблемы – улучшаешь процесс. Проблемы – это возможности проведения улучшений. Отсутствие проблем – уже проблема, проблем не нужно бояться – их нужно иметь решать.</a:t>
            </a:r>
          </a:p>
        </p:txBody>
      </p:sp>
    </p:spTree>
    <p:extLst>
      <p:ext uri="{BB962C8B-B14F-4D97-AF65-F5344CB8AC3E}">
        <p14:creationId xmlns:p14="http://schemas.microsoft.com/office/powerpoint/2010/main" val="213485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02E58-8FE4-4F0C-82FB-805181F84661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Создание потока устранения потерь можно просто представить в виде цикла </a:t>
            </a:r>
            <a:r>
              <a:rPr lang="en-US" smtClean="0"/>
              <a:t>PDCA</a:t>
            </a:r>
            <a:r>
              <a:rPr lang="ru-RU" smtClean="0"/>
              <a:t>. </a:t>
            </a:r>
          </a:p>
          <a:p>
            <a:pPr eaLnBrk="1" hangingPunct="1"/>
            <a:r>
              <a:rPr lang="ru-RU" smtClean="0"/>
              <a:t>Устранение потерь </a:t>
            </a:r>
          </a:p>
          <a:p>
            <a:pPr eaLnBrk="1" hangingPunct="1"/>
            <a:r>
              <a:rPr lang="ru-RU" smtClean="0"/>
              <a:t>– это создание потока, при котором становятся наглядны проблемы производства,</a:t>
            </a:r>
          </a:p>
          <a:p>
            <a:pPr eaLnBrk="1" hangingPunct="1"/>
            <a:r>
              <a:rPr lang="ru-RU" smtClean="0"/>
              <a:t>- это выявление ключевой проблемы,</a:t>
            </a:r>
          </a:p>
          <a:p>
            <a:pPr eaLnBrk="1" hangingPunct="1"/>
            <a:r>
              <a:rPr lang="ru-RU" smtClean="0"/>
              <a:t>- это контрмеры (решение, мероприятия по устранению) выявленной проблемы,</a:t>
            </a:r>
          </a:p>
          <a:p>
            <a:pPr eaLnBrk="1" hangingPunct="1"/>
            <a:r>
              <a:rPr lang="ru-RU" smtClean="0"/>
              <a:t>- контроль и оценка результатов.</a:t>
            </a:r>
          </a:p>
          <a:p>
            <a:pPr eaLnBrk="1" hangingPunct="1"/>
            <a:r>
              <a:rPr lang="ru-RU" smtClean="0"/>
              <a:t>Не скрывайте проблемы, а обостряйте их, тогда они будут быстрее решаться, а решая проблемы – улучшаешь процесс. Проблемы – это возможности проведения улучшений. Отсутствие проблем – уже проблема, проблем не нужно бояться – их нужно иметь решать.</a:t>
            </a:r>
          </a:p>
        </p:txBody>
      </p:sp>
    </p:spTree>
    <p:extLst>
      <p:ext uri="{BB962C8B-B14F-4D97-AF65-F5344CB8AC3E}">
        <p14:creationId xmlns:p14="http://schemas.microsoft.com/office/powerpoint/2010/main" val="2406352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134FB-3746-4E1D-AE8A-261AF32E946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40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8202-056B-402F-B9DD-C0F50D245CD9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2E80-633D-44D4-96B9-E20D4AB7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8202-056B-402F-B9DD-C0F50D245CD9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2E80-633D-44D4-96B9-E20D4AB7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8596C-AC67-452A-879C-AF56A9E012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0489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E6069-AD82-4BC5-8C62-D9614DACB42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1263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3FDE8-E62B-40F2-9D99-D7A4D26827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095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71D52-51F0-4ABA-96CB-D6BE6C2825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1274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083BF-8447-48D3-B797-532C41DB4B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189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EB9CB-F6D7-4558-AF42-9DA0B2211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391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992E1-41BA-4A9F-8C5D-BF1021440D2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6186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21A122-2231-450F-A52D-6DF7C8D2C5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759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259C48-12A4-40AB-9399-4B57E2F278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802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C3011-350A-40F3-B283-37CAC9011F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72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8202-056B-402F-B9DD-C0F50D245CD9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2E80-633D-44D4-96B9-E20D4AB7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D5093-38A6-40C5-9C24-1DEDAF9308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6118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B34D7B-9C2C-4354-99EE-25B9A8ED6CB1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243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9DD13-170B-4891-86DA-A9E94C818C7C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982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4C00A-A364-4E22-AC40-2BD88D9EDEDB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5167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72636-D09B-405C-BC43-EA0C5285CB2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0487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AE4A59-731F-4010-8DE4-C26AEB74FE46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558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B122DE-895D-4CE7-96CA-CF31ABCCCE5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58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1A76E2-D88F-4ED5-9E0E-4B48A2539A26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5089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D0203-9519-4CE8-A077-4581F5BE3F5C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8071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DDB810-7BEB-4B03-8EDC-3BEA3DC932E8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98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9438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8DD98-4539-47AF-A892-B654627096E2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375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2B062D-E3C7-4F22-8E3D-275CFEE193FF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5558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5F674-9B26-41C9-9D18-435379A6B51D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88084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F468C-C204-4C43-9E18-137A67C78156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578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B34D7B-9C2C-4354-99EE-25B9A8ED6CB1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7158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9DD13-170B-4891-86DA-A9E94C818C7C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10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4C00A-A364-4E22-AC40-2BD88D9EDEDB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4186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72636-D09B-405C-BC43-EA0C5285CB2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484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AE4A59-731F-4010-8DE4-C26AEB74FE46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3529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B122DE-895D-4CE7-96CA-CF31ABCCCE5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85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786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1A76E2-D88F-4ED5-9E0E-4B48A2539A26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6893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D0203-9519-4CE8-A077-4581F5BE3F5C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265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DDB810-7BEB-4B03-8EDC-3BEA3DC932E8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3016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8DD98-4539-47AF-A892-B654627096E2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15681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2B062D-E3C7-4F22-8E3D-275CFEE193FF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0514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5F674-9B26-41C9-9D18-435379A6B51D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42640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F468C-C204-4C43-9E18-137A67C78156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3494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61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70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63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214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68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46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8202-056B-402F-B9DD-C0F50D245CD9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2E80-633D-44D4-96B9-E20D4AB7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890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9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615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798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284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40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616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33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43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44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8202-056B-402F-B9DD-C0F50D245CD9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2E80-633D-44D4-96B9-E20D4AB7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01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72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1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67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8596C-AC67-452A-879C-AF56A9E012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00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E6069-AD82-4BC5-8C62-D9614DACB42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336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3FDE8-E62B-40F2-9D99-D7A4D26827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550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71D52-51F0-4ABA-96CB-D6BE6C2825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702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083BF-8447-48D3-B797-532C41DB4B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16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EB9CB-F6D7-4558-AF42-9DA0B2211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35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8202-056B-402F-B9DD-C0F50D245CD9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2E80-633D-44D4-96B9-E20D4AB7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992E1-41BA-4A9F-8C5D-BF1021440D2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977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21A122-2231-450F-A52D-6DF7C8D2C5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90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259C48-12A4-40AB-9399-4B57E2F278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9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C3011-350A-40F3-B283-37CAC9011F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6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D5093-38A6-40C5-9C24-1DEDAF9308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52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8596C-AC67-452A-879C-AF56A9E012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531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E6069-AD82-4BC5-8C62-D9614DACB42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034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3FDE8-E62B-40F2-9D99-D7A4D26827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1167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71D52-51F0-4ABA-96CB-D6BE6C2825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924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083BF-8447-48D3-B797-532C41DB4B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8202-056B-402F-B9DD-C0F50D245CD9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2E80-633D-44D4-96B9-E20D4AB7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EB9CB-F6D7-4558-AF42-9DA0B2211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649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992E1-41BA-4A9F-8C5D-BF1021440D2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634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21A122-2231-450F-A52D-6DF7C8D2C5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919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259C48-12A4-40AB-9399-4B57E2F278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11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C3011-350A-40F3-B283-37CAC9011F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669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D5093-38A6-40C5-9C24-1DEDAF9308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773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8596C-AC67-452A-879C-AF56A9E012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01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E6069-AD82-4BC5-8C62-D9614DACB42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86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3FDE8-E62B-40F2-9D99-D7A4D26827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05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71D52-51F0-4ABA-96CB-D6BE6C2825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2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58CF7-06E0-4CBA-9CD0-090F06B8AC82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9A8A3-F498-4193-A623-68A5A883C0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083BF-8447-48D3-B797-532C41DB4B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304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EB9CB-F6D7-4558-AF42-9DA0B2211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589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992E1-41BA-4A9F-8C5D-BF1021440D2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3384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21A122-2231-450F-A52D-6DF7C8D2C5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373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259C48-12A4-40AB-9399-4B57E2F278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32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C3011-350A-40F3-B283-37CAC9011F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301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D5093-38A6-40C5-9C24-1DEDAF9308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1219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8596C-AC67-452A-879C-AF56A9E012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3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E6069-AD82-4BC5-8C62-D9614DACB42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653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3FDE8-E62B-40F2-9D99-D7A4D26827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99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8202-056B-402F-B9DD-C0F50D245CD9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2E80-633D-44D4-96B9-E20D4AB7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71D52-51F0-4ABA-96CB-D6BE6C2825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1691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083BF-8447-48D3-B797-532C41DB4B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1740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EB9CB-F6D7-4558-AF42-9DA0B2211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080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992E1-41BA-4A9F-8C5D-BF1021440D2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9259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21A122-2231-450F-A52D-6DF7C8D2C5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75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259C48-12A4-40AB-9399-4B57E2F278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9726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C3011-350A-40F3-B283-37CAC9011F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11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D5093-38A6-40C5-9C24-1DEDAF9308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184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8596C-AC67-452A-879C-AF56A9E012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037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E6069-AD82-4BC5-8C62-D9614DACB42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7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8202-056B-402F-B9DD-C0F50D245CD9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2E80-633D-44D4-96B9-E20D4AB7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3FDE8-E62B-40F2-9D99-D7A4D26827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581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71D52-51F0-4ABA-96CB-D6BE6C2825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003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083BF-8447-48D3-B797-532C41DB4B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4371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EB9CB-F6D7-4558-AF42-9DA0B2211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9007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992E1-41BA-4A9F-8C5D-BF1021440D2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011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21A122-2231-450F-A52D-6DF7C8D2C5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893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259C48-12A4-40AB-9399-4B57E2F278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8996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C3011-350A-40F3-B283-37CAC9011F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8075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D5093-38A6-40C5-9C24-1DEDAF9308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391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8596C-AC67-452A-879C-AF56A9E012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00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8202-056B-402F-B9DD-C0F50D245CD9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2E80-633D-44D4-96B9-E20D4AB7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E6069-AD82-4BC5-8C62-D9614DACB42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569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3FDE8-E62B-40F2-9D99-D7A4D26827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320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71D52-51F0-4ABA-96CB-D6BE6C2825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0062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083BF-8447-48D3-B797-532C41DB4B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568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EB9CB-F6D7-4558-AF42-9DA0B2211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220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992E1-41BA-4A9F-8C5D-BF1021440D2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3131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21A122-2231-450F-A52D-6DF7C8D2C5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70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259C48-12A4-40AB-9399-4B57E2F278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082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C3011-350A-40F3-B283-37CAC9011F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83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D5093-38A6-40C5-9C24-1DEDAF9308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88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0D8202-056B-402F-B9DD-C0F50D245CD9}" type="datetimeFigureOut">
              <a:rPr lang="ru-RU" smtClean="0"/>
              <a:pPr>
                <a:defRPr/>
              </a:pPr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8A2E80-633D-44D4-96B9-E20D4AB7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2DB37-2967-44F1-BDAE-CB0EE41130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0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49DF69-2842-4EE8-9C47-1CD8BEFD79F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4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49DF69-2842-4EE8-9C47-1CD8BEFD79F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8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5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6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2DB37-2967-44F1-BDAE-CB0EE41130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8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2DB37-2967-44F1-BDAE-CB0EE41130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0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2DB37-2967-44F1-BDAE-CB0EE41130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2DB37-2967-44F1-BDAE-CB0EE41130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23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2DB37-2967-44F1-BDAE-CB0EE41130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1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2DB37-2967-44F1-BDAE-CB0EE41130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23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908720"/>
            <a:ext cx="7344816" cy="7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Развитие персонала</a:t>
            </a:r>
            <a:endParaRPr lang="ru-RU" dirty="0"/>
          </a:p>
        </p:txBody>
      </p:sp>
      <p:pic>
        <p:nvPicPr>
          <p:cNvPr id="123906" name="Picture 2" descr="http://www.happy-design.ru/userfiles/upload/images/28-3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2" y="3573016"/>
            <a:ext cx="7381481" cy="2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РАЗВИТИЕ </a:t>
            </a:r>
            <a:r>
              <a:rPr lang="ru-RU" dirty="0" smtClean="0">
                <a:solidFill>
                  <a:srgbClr val="C00000"/>
                </a:solidFill>
              </a:rPr>
              <a:t>ПЕРСОНАЛА – это комплекс </a:t>
            </a:r>
            <a:r>
              <a:rPr lang="ru-RU" dirty="0">
                <a:solidFill>
                  <a:srgbClr val="C00000"/>
                </a:solidFill>
              </a:rPr>
              <a:t>мер, включающий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9481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профессиональное </a:t>
            </a:r>
            <a:r>
              <a:rPr lang="ru-RU" dirty="0"/>
              <a:t>обучение, </a:t>
            </a:r>
            <a:endParaRPr lang="ru-RU" dirty="0" smtClean="0"/>
          </a:p>
          <a:p>
            <a:pPr lvl="0"/>
            <a:r>
              <a:rPr lang="ru-RU" dirty="0" smtClean="0"/>
              <a:t>переподготовку </a:t>
            </a:r>
          </a:p>
          <a:p>
            <a:pPr lvl="0"/>
            <a:r>
              <a:rPr lang="ru-RU" dirty="0" smtClean="0"/>
              <a:t>повышение </a:t>
            </a:r>
            <a:r>
              <a:rPr lang="ru-RU" dirty="0"/>
              <a:t>квалификации кадров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управление карьерой.</a:t>
            </a:r>
          </a:p>
          <a:p>
            <a:pPr lvl="0"/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[</a:t>
            </a:r>
            <a:r>
              <a:rPr lang="ru-RU" dirty="0" err="1"/>
              <a:t>Кнорринг</a:t>
            </a:r>
            <a:r>
              <a:rPr lang="ru-RU" dirty="0"/>
              <a:t> ,2004]. 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190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ОБУЧЕНИЕ персонала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94810"/>
            <a:ext cx="8229600" cy="4876800"/>
          </a:xfrm>
        </p:spPr>
        <p:txBody>
          <a:bodyPr>
            <a:normAutofit/>
          </a:bodyPr>
          <a:lstStyle/>
          <a:p>
            <a:pPr marL="514350" indent="-514350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–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это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формирование первичных профессиональных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навыков, умений и знаний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соответствии с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определенными трудовыми функциями.</a:t>
            </a:r>
          </a:p>
          <a:p>
            <a:pPr marL="514350" indent="-514350"/>
            <a:r>
              <a:rPr lang="ru-RU" altLang="ru-RU" dirty="0" smtClean="0"/>
              <a:t>- целенаправленно </a:t>
            </a:r>
            <a:r>
              <a:rPr lang="ru-RU" altLang="ru-RU" dirty="0"/>
              <a:t>организованный, планомерно и систематически осуществляемый процесс овладения знаниями, умениями, навыками и способами общения под руководством опытных преподавателей, наставников, специалистов, руководителей и т.п.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644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Повышение квалификации персонала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94810"/>
            <a:ext cx="8229600" cy="4876800"/>
          </a:xfrm>
        </p:spPr>
        <p:txBody>
          <a:bodyPr>
            <a:normAutofit/>
          </a:bodyPr>
          <a:lstStyle/>
          <a:p>
            <a:pPr marL="514350" indent="-514350"/>
            <a:r>
              <a:rPr lang="ru-RU" altLang="ru-RU" dirty="0"/>
              <a:t>	усовершенствование знаний, умений, навыков и способов общения в связи с ростом требований к профессии или повышением в должности.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092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Переобучение (переподготовка) персонала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94810"/>
            <a:ext cx="8229600" cy="4876800"/>
          </a:xfrm>
        </p:spPr>
        <p:txBody>
          <a:bodyPr>
            <a:normAutofit/>
          </a:bodyPr>
          <a:lstStyle/>
          <a:p>
            <a:pPr marL="514350" indent="-514350"/>
            <a:r>
              <a:rPr lang="ru-RU" altLang="ru-RU" dirty="0"/>
              <a:t>	освоение новых знаний, умений, навыков и способов общения в связи с овладением новой профессией или изменившимися требованиями к содержанию и результатам труда.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175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Стадии профессионального развития (по Е.А. Климову):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14" y="1981200"/>
            <a:ext cx="8229600" cy="4876800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marL="742950" indent="-742950">
              <a:buFont typeface="+mj-lt"/>
              <a:buAutoNum type="arabicPeriod"/>
              <a:defRPr/>
            </a:pPr>
            <a:r>
              <a:rPr lang="ru-RU" dirty="0"/>
              <a:t>«оптация»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dirty="0"/>
              <a:t>адепт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dirty="0" err="1"/>
              <a:t>адаптант</a:t>
            </a:r>
            <a:r>
              <a:rPr lang="ru-RU" dirty="0"/>
              <a:t> 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dirty="0" err="1"/>
              <a:t>интернал</a:t>
            </a:r>
            <a:r>
              <a:rPr lang="ru-RU" dirty="0"/>
              <a:t> 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dirty="0"/>
              <a:t>мастер 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dirty="0"/>
              <a:t>авторитет 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dirty="0"/>
              <a:t>наставник</a:t>
            </a:r>
          </a:p>
        </p:txBody>
      </p:sp>
    </p:spTree>
    <p:extLst>
      <p:ext uri="{BB962C8B-B14F-4D97-AF65-F5344CB8AC3E}">
        <p14:creationId xmlns:p14="http://schemas.microsoft.com/office/powerpoint/2010/main" val="13796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67400" y="61658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1187624" y="1412776"/>
            <a:ext cx="7956376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200" i="1" dirty="0" smtClean="0">
                <a:solidFill>
                  <a:srgbClr val="0000FF"/>
                </a:solidFill>
              </a:rPr>
              <a:t>оптант</a:t>
            </a:r>
            <a:r>
              <a:rPr lang="ru-RU" sz="2200" dirty="0" smtClean="0"/>
              <a:t> (выбирающий профессию, потенциальный субъект труда), </a:t>
            </a:r>
          </a:p>
          <a:p>
            <a:r>
              <a:rPr lang="ru-RU" sz="2200" i="1" dirty="0" smtClean="0">
                <a:solidFill>
                  <a:srgbClr val="0000FF"/>
                </a:solidFill>
              </a:rPr>
              <a:t>адепт</a:t>
            </a:r>
            <a:r>
              <a:rPr lang="ru-RU" sz="2200" dirty="0" smtClean="0">
                <a:solidFill>
                  <a:srgbClr val="0000FF"/>
                </a:solidFill>
              </a:rPr>
              <a:t> </a:t>
            </a:r>
            <a:r>
              <a:rPr lang="ru-RU" sz="2200" dirty="0" smtClean="0"/>
              <a:t>(осваивающий профессиональные знаний и умений),</a:t>
            </a:r>
          </a:p>
          <a:p>
            <a:r>
              <a:rPr lang="ru-RU" sz="2200" dirty="0" smtClean="0">
                <a:solidFill>
                  <a:srgbClr val="0000FF"/>
                </a:solidFill>
              </a:rPr>
              <a:t> </a:t>
            </a:r>
            <a:r>
              <a:rPr lang="ru-RU" sz="2200" i="1" dirty="0" err="1" smtClean="0">
                <a:solidFill>
                  <a:srgbClr val="0000FF"/>
                </a:solidFill>
              </a:rPr>
              <a:t>адаптант</a:t>
            </a:r>
            <a:r>
              <a:rPr lang="ru-RU" sz="2200" dirty="0" smtClean="0"/>
              <a:t> (приспосабливающийся к трудовому коллективу и организационной культуре учреждения),</a:t>
            </a:r>
          </a:p>
          <a:p>
            <a:r>
              <a:rPr lang="ru-RU" sz="2200" dirty="0" smtClean="0">
                <a:solidFill>
                  <a:srgbClr val="0000FF"/>
                </a:solidFill>
              </a:rPr>
              <a:t> </a:t>
            </a:r>
            <a:r>
              <a:rPr lang="ru-RU" sz="2200" i="1" dirty="0" err="1" smtClean="0">
                <a:solidFill>
                  <a:srgbClr val="0000FF"/>
                </a:solidFill>
              </a:rPr>
              <a:t>интернал</a:t>
            </a:r>
            <a:r>
              <a:rPr lang="ru-RU" sz="2200" dirty="0" smtClean="0">
                <a:solidFill>
                  <a:srgbClr val="0000FF"/>
                </a:solidFill>
              </a:rPr>
              <a:t> </a:t>
            </a:r>
            <a:r>
              <a:rPr lang="ru-RU" sz="2200" dirty="0" smtClean="0"/>
              <a:t>(освоивший профессиональные задачи среднего уровня сложности),</a:t>
            </a:r>
          </a:p>
          <a:p>
            <a:r>
              <a:rPr lang="ru-RU" sz="2200" i="1" dirty="0" smtClean="0">
                <a:solidFill>
                  <a:srgbClr val="0000FF"/>
                </a:solidFill>
              </a:rPr>
              <a:t>мастер </a:t>
            </a:r>
            <a:r>
              <a:rPr lang="ru-RU" sz="2200" dirty="0" smtClean="0"/>
              <a:t>(умеющий выполнять сложные профессиональные задачи), </a:t>
            </a:r>
          </a:p>
          <a:p>
            <a:r>
              <a:rPr lang="ru-RU" sz="2200" i="1" dirty="0" smtClean="0">
                <a:solidFill>
                  <a:srgbClr val="0000FF"/>
                </a:solidFill>
              </a:rPr>
              <a:t>авторитет</a:t>
            </a:r>
            <a:r>
              <a:rPr lang="ru-RU" sz="2200" dirty="0" smtClean="0"/>
              <a:t> (обладающий  мастерством и неформальными лидерскими качествами),</a:t>
            </a:r>
          </a:p>
          <a:p>
            <a:r>
              <a:rPr lang="ru-RU" sz="2200" dirty="0" smtClean="0">
                <a:solidFill>
                  <a:srgbClr val="0000FF"/>
                </a:solidFill>
              </a:rPr>
              <a:t> </a:t>
            </a:r>
            <a:r>
              <a:rPr lang="ru-RU" sz="2200" i="1" dirty="0" smtClean="0">
                <a:solidFill>
                  <a:srgbClr val="0000FF"/>
                </a:solidFill>
              </a:rPr>
              <a:t>наставник</a:t>
            </a:r>
            <a:r>
              <a:rPr lang="ru-RU" sz="2200" i="1" dirty="0" smtClean="0"/>
              <a:t> </a:t>
            </a:r>
            <a:r>
              <a:rPr lang="ru-RU" sz="2200" dirty="0" smtClean="0"/>
              <a:t>(мастер, имеющий потребность передать свой опыт другим людям).</a:t>
            </a:r>
            <a:endParaRPr lang="ru-RU" sz="2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453171"/>
            <a:ext cx="8229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Стадии становления профессионала (по Е.А. Климову):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628800"/>
            <a:ext cx="86409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познание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212976"/>
            <a:ext cx="864096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869160"/>
            <a:ext cx="86409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cxnSp>
        <p:nvCxnSpPr>
          <p:cNvPr id="14" name="Прямая со стрелкой 13"/>
          <p:cNvCxnSpPr>
            <a:stCxn id="10" idx="3"/>
          </p:cNvCxnSpPr>
          <p:nvPr/>
        </p:nvCxnSpPr>
        <p:spPr>
          <a:xfrm flipV="1">
            <a:off x="1043608" y="1700809"/>
            <a:ext cx="216024" cy="666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043608" y="2348880"/>
            <a:ext cx="216024" cy="18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3"/>
          </p:cNvCxnSpPr>
          <p:nvPr/>
        </p:nvCxnSpPr>
        <p:spPr>
          <a:xfrm>
            <a:off x="1043608" y="2367464"/>
            <a:ext cx="216024" cy="341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3"/>
          </p:cNvCxnSpPr>
          <p:nvPr/>
        </p:nvCxnSpPr>
        <p:spPr>
          <a:xfrm flipV="1">
            <a:off x="1043608" y="3573016"/>
            <a:ext cx="216024" cy="378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3"/>
          </p:cNvCxnSpPr>
          <p:nvPr/>
        </p:nvCxnSpPr>
        <p:spPr>
          <a:xfrm>
            <a:off x="1043608" y="3951640"/>
            <a:ext cx="216024" cy="197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2" idx="3"/>
          </p:cNvCxnSpPr>
          <p:nvPr/>
        </p:nvCxnSpPr>
        <p:spPr>
          <a:xfrm flipV="1">
            <a:off x="1043608" y="5085184"/>
            <a:ext cx="216024" cy="522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2" idx="3"/>
          </p:cNvCxnSpPr>
          <p:nvPr/>
        </p:nvCxnSpPr>
        <p:spPr>
          <a:xfrm>
            <a:off x="1043608" y="5607824"/>
            <a:ext cx="216024" cy="125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7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‾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Невозможность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прямого управления и насильственного влияния.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Создание условий – вероятностный результат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‾"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‾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Связь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эмоциями: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развитие человека во многом обусловлено эмоционально насыщенными контактами со значимыми другими; закрепляется то, что позитивно окрашено, критика и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унижение не могут ничего «вырастить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‾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Связь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деятельностью: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«человек личностно развивается только в той деятельности, которая для него значима» (внутренние мотивы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‾"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‾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Связь с потребностями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(в активности, в творчестве, в познании, в уважении, в признании, во взрослости, в полезности другим, в свободе, в самоуважении и т.д.).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‾"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764704"/>
            <a:ext cx="8229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Условия  становления профессионала: </a:t>
            </a:r>
          </a:p>
        </p:txBody>
      </p:sp>
    </p:spTree>
    <p:extLst>
      <p:ext uri="{BB962C8B-B14F-4D97-AF65-F5344CB8AC3E}">
        <p14:creationId xmlns:p14="http://schemas.microsoft.com/office/powerpoint/2010/main" val="262896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s://blogs-images.forbes.com/cognitiveworld/files/2019/02/Life-Zoom-Out-1200x548.jpg?width=0&amp;height=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2348880"/>
            <a:ext cx="8784976" cy="4509120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67400" y="61658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539552" y="1124744"/>
            <a:ext cx="8219257" cy="172819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 мнению Э.Ф. </a:t>
            </a:r>
            <a:r>
              <a:rPr lang="ru-RU" dirty="0" err="1" smtClean="0"/>
              <a:t>Зеера</a:t>
            </a:r>
            <a:r>
              <a:rPr lang="ru-RU" dirty="0" smtClean="0"/>
              <a:t>, «</a:t>
            </a:r>
            <a:r>
              <a:rPr lang="ru-RU" dirty="0" smtClean="0">
                <a:solidFill>
                  <a:srgbClr val="0000FF"/>
                </a:solidFill>
              </a:rPr>
              <a:t>возможно огромное количество альтернативных траекторий профессионального развития</a:t>
            </a:r>
            <a:r>
              <a:rPr lang="ru-RU" dirty="0" smtClean="0"/>
              <a:t>, </a:t>
            </a:r>
            <a:r>
              <a:rPr lang="ru-RU" dirty="0" err="1" smtClean="0"/>
              <a:t>котрые</a:t>
            </a:r>
            <a:r>
              <a:rPr lang="ru-RU" dirty="0" smtClean="0"/>
              <a:t> одних приводят к самореализации в профессиональной деятельности, других к постепенному угасанию функций, а третьих – к саморазрушению личности».</a:t>
            </a:r>
          </a:p>
          <a:p>
            <a:endParaRPr lang="ru-RU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15616" y="332656"/>
            <a:ext cx="8229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Стадии становления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профессионала: </a:t>
            </a:r>
          </a:p>
        </p:txBody>
      </p:sp>
    </p:spTree>
    <p:extLst>
      <p:ext uri="{BB962C8B-B14F-4D97-AF65-F5344CB8AC3E}">
        <p14:creationId xmlns:p14="http://schemas.microsoft.com/office/powerpoint/2010/main" val="21322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785225" cy="576263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</a:rPr>
              <a:t>Потребности человека на этапах профессионализации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540" name="Picture 4" descr="http://itd3.mycdn.me/image?id=852037345728&amp;t=20&amp;plc=WEB&amp;tkn=*zEclAIbp9iOQe3dmxSYnfyx8W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424936" cy="5252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00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67400" y="61658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500034" y="2174874"/>
            <a:ext cx="8186767" cy="439739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Характеризуется : </a:t>
            </a:r>
          </a:p>
          <a:p>
            <a:r>
              <a:rPr lang="ru-RU" dirty="0" smtClean="0"/>
              <a:t> развитием системы мотивов трудовой деятельности, </a:t>
            </a:r>
          </a:p>
          <a:p>
            <a:r>
              <a:rPr lang="ru-RU" dirty="0" smtClean="0"/>
              <a:t>перетеканием внешних мотивов во внутренние, </a:t>
            </a:r>
          </a:p>
          <a:p>
            <a:r>
              <a:rPr lang="ru-RU" dirty="0" smtClean="0"/>
              <a:t>переходом личности на новую, более высокую ступень развития</a:t>
            </a:r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42910" y="1000108"/>
            <a:ext cx="8229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ru-RU" altLang="ru-RU" sz="3000" b="1" dirty="0" smtClean="0">
                <a:solidFill>
                  <a:srgbClr val="FF0000"/>
                </a:solidFill>
                <a:latin typeface="+mn-lt"/>
              </a:rPr>
              <a:t>Прогрессивная стадия развития профессионала</a:t>
            </a:r>
            <a:endParaRPr lang="ru-RU" altLang="ru-RU" sz="3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4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39552" y="4653136"/>
            <a:ext cx="8229600" cy="130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553721"/>
            <a:ext cx="72952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defRPr/>
            </a:pPr>
            <a:r>
              <a:rPr lang="ru-RU" b="1" cap="all" spc="-100" dirty="0">
                <a:solidFill>
                  <a:srgbClr val="FF0000"/>
                </a:solidFill>
                <a:latin typeface="Arial"/>
              </a:rPr>
              <a:t>1. РАЗВИТИЕ ПЕРСОНАЛА : </a:t>
            </a:r>
            <a:r>
              <a:rPr lang="ru-RU" b="1" cap="all" spc="-100" dirty="0" smtClean="0">
                <a:solidFill>
                  <a:srgbClr val="FF0000"/>
                </a:solidFill>
                <a:latin typeface="Arial"/>
              </a:rPr>
              <a:t>СУЩНОСТЬ и ПРИНЦИПЫ</a:t>
            </a:r>
            <a:endParaRPr lang="ru-RU" b="1" cap="all" spc="-100" dirty="0">
              <a:solidFill>
                <a:srgbClr val="FF0000"/>
              </a:solidFill>
              <a:latin typeface="Arial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defRPr/>
            </a:pPr>
            <a:endParaRPr lang="ru-RU" sz="2800" b="1" cap="all" spc="-10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789040"/>
            <a:ext cx="7258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331640" y="592620"/>
            <a:ext cx="7056276" cy="6926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ЛИЧНОСТНЫЕ 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РЕСУРСЫ,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ОБЕСПЕЧИВАЮЩИЕ </a:t>
            </a:r>
            <a:br>
              <a:rPr lang="ru-RU" alt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ПРОФЕССИОНАЛЬНОЕ 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59164"/>
            <a:ext cx="8545834" cy="490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6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67400" y="61658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539552" y="1340768"/>
            <a:ext cx="8147249" cy="532859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– </a:t>
            </a:r>
            <a:r>
              <a:rPr lang="ru-RU" altLang="ru-RU" dirty="0" smtClean="0"/>
              <a:t>это изменения его направленности, которые проявляются при переходе от одной стадии профессионального развития к другой (нормативные кризисы) или при кардинальном изменении жизненных обстоятельств (ненормативные</a:t>
            </a:r>
            <a:br>
              <a:rPr lang="ru-RU" altLang="ru-RU" dirty="0" smtClean="0"/>
            </a:br>
            <a:r>
              <a:rPr lang="ru-RU" altLang="ru-RU" dirty="0" smtClean="0"/>
              <a:t>кризисы).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Основными </a:t>
            </a:r>
            <a:r>
              <a:rPr lang="ru-RU" i="1" dirty="0" smtClean="0">
                <a:solidFill>
                  <a:srgbClr val="0000FF"/>
                </a:solidFill>
              </a:rPr>
              <a:t>признаками профессиональных кризисов</a:t>
            </a:r>
            <a:r>
              <a:rPr lang="ru-RU" dirty="0" smtClean="0"/>
              <a:t>, являются: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снижение уровня профессионализма,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внутренняя растерянность,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понижение собственной оценки,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«профессиональное выгорание».</a:t>
            </a:r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404664"/>
            <a:ext cx="8244408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Кризисы профессионального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становления 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67400" y="61658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323528" y="2174875"/>
            <a:ext cx="8548982" cy="3198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base" latinLnBrk="1"/>
            <a:r>
              <a:rPr lang="ru-RU" dirty="0" smtClean="0"/>
              <a:t> Регресс – откат назад на более низкую ступень</a:t>
            </a:r>
          </a:p>
          <a:p>
            <a:pPr fontAlgn="base" latinLnBrk="1">
              <a:buNone/>
            </a:pPr>
            <a:r>
              <a:rPr lang="ru-RU" dirty="0" smtClean="0"/>
              <a:t> развития. </a:t>
            </a:r>
          </a:p>
          <a:p>
            <a:pPr fontAlgn="base" latinLnBrk="1"/>
            <a:r>
              <a:rPr lang="ru-RU" dirty="0" smtClean="0"/>
              <a:t>Профессиональный регресс – утрата отдельных профессиональных знаний и навыков, снижение  эффективности деятельности. </a:t>
            </a:r>
          </a:p>
          <a:p>
            <a:pPr fontAlgn="base" latinLnBrk="1"/>
            <a:r>
              <a:rPr lang="ru-RU" dirty="0" smtClean="0"/>
              <a:t>Регресс профессиональный ведет к регрессу</a:t>
            </a:r>
          </a:p>
          <a:p>
            <a:pPr fontAlgn="base" latinLnBrk="1">
              <a:buNone/>
            </a:pPr>
            <a:r>
              <a:rPr lang="ru-RU" dirty="0" smtClean="0"/>
              <a:t> личностному.</a:t>
            </a:r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42910" y="1000108"/>
            <a:ext cx="8229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Регрессивная стадия развития личности в процессе труда</a:t>
            </a:r>
            <a:endParaRPr kumimoji="0" lang="ru-RU" altLang="ru-RU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67400" y="61658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8962" name="Picture 2" descr="https://cf.ppt-online.org/files/slide/l/L9i5RbEJlTYyvDK7nCcF4ZIgkSrs83WfAQqO2z/slide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496944" cy="5471581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4400" y="1268760"/>
            <a:ext cx="7834064" cy="863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Симптомы профессионального  выгорания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67400" y="61658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512168" cy="51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4400" y="1268760"/>
            <a:ext cx="7834064" cy="863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FF0000"/>
                </a:solidFill>
                <a:latin typeface="+mn-lt"/>
              </a:rPr>
              <a:t>Симптомы профессионального  выгорания</a:t>
            </a:r>
          </a:p>
          <a:p>
            <a:pPr lvl="0" fontAlgn="auto">
              <a:spcAft>
                <a:spcPts val="0"/>
              </a:spcAft>
              <a:defRPr/>
            </a:pPr>
            <a:endParaRPr lang="ru-RU" altLang="ru-RU" sz="3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3058" name="Picture 2" descr="http://900igr.net/up/datas/221573/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75" y="439529"/>
            <a:ext cx="8475510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1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39552" y="4653136"/>
            <a:ext cx="8229600" cy="130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60177"/>
            <a:ext cx="72952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defRPr/>
            </a:pPr>
            <a:r>
              <a:rPr kumimoji="0" lang="ru-RU" sz="2800" b="1" i="0" u="none" strike="noStrike" kern="1200" cap="all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lang="ru-RU" sz="3600" spc="-10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Система развития персонала предприятия</a:t>
            </a:r>
            <a:endParaRPr kumimoji="0" lang="ru-RU" sz="2800" b="1" i="0" u="none" strike="noStrike" kern="1200" cap="all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800" b="1" i="0" u="none" strike="noStrike" kern="1200" cap="all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4930" name="Picture 2" descr="https://ezcloud.vn/wp-content/uploads/2019/09/tiet-kiem-dien-trong-khach-sa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0" y="1124744"/>
            <a:ext cx="8675143" cy="588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895" y="46318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Система развития персонала предприятия: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895" y="1411728"/>
            <a:ext cx="8229600" cy="4681567"/>
          </a:xfrm>
        </p:spPr>
        <p:txBody>
          <a:bodyPr>
            <a:normAutofit fontScale="70000" lnSpcReduction="20000"/>
          </a:bodyPr>
          <a:lstStyle/>
          <a:p>
            <a:pPr lvl="0"/>
            <a:endParaRPr lang="ru-RU" dirty="0" smtClean="0"/>
          </a:p>
          <a:p>
            <a:pPr marL="0" indent="0">
              <a:buNone/>
              <a:defRPr/>
            </a:pPr>
            <a:r>
              <a:rPr lang="ru-RU" sz="2800" dirty="0"/>
              <a:t>Комплекс элементов, содействующих повышению кадрового потенциала организации в соответствии с её </a:t>
            </a:r>
            <a:r>
              <a:rPr lang="ru-RU" sz="2800" dirty="0" smtClean="0"/>
              <a:t>целями.</a:t>
            </a:r>
            <a:endParaRPr lang="ru-RU" sz="2800" dirty="0"/>
          </a:p>
          <a:p>
            <a:pPr marL="0" indent="0">
              <a:buNone/>
              <a:defRPr/>
            </a:pPr>
            <a:r>
              <a:rPr lang="ru-RU" sz="2800" dirty="0" smtClean="0"/>
              <a:t>.</a:t>
            </a:r>
            <a:endParaRPr lang="ru-RU" sz="2800" dirty="0"/>
          </a:p>
          <a:p>
            <a:pPr marL="0" indent="0">
              <a:buNone/>
              <a:defRPr/>
            </a:pPr>
            <a:r>
              <a:rPr lang="ru-RU" sz="2800" dirty="0"/>
              <a:t>К элементам системы развития персонала относятся:</a:t>
            </a:r>
          </a:p>
          <a:p>
            <a:pPr marL="742950" indent="-742950">
              <a:buFont typeface="Wingdings"/>
              <a:buAutoNum type="arabicPeriod"/>
              <a:defRPr/>
            </a:pPr>
            <a:r>
              <a:rPr lang="ru-RU" sz="2800" dirty="0"/>
              <a:t>- элементы развития кадрового потенциала (штатное расписание, ротация, профессиональная карьера, замещение должностей);</a:t>
            </a:r>
          </a:p>
          <a:p>
            <a:pPr marL="742950" indent="-742950">
              <a:buFont typeface="Wingdings"/>
              <a:buAutoNum type="arabicPeriod"/>
              <a:defRPr/>
            </a:pPr>
            <a:r>
              <a:rPr lang="ru-RU" sz="2800" dirty="0"/>
              <a:t>- элементы развития личностного потенциала (переквалификация, повышение квалификации);</a:t>
            </a:r>
          </a:p>
          <a:p>
            <a:pPr marL="742950" indent="-742950">
              <a:buFont typeface="Wingdings"/>
              <a:buAutoNum type="arabicPeriod"/>
              <a:defRPr/>
            </a:pPr>
            <a:r>
              <a:rPr lang="ru-RU" sz="2800" dirty="0"/>
              <a:t>- информационные элементы (анализ рынка образования, анализ предложения и спроса на образование внутри организации, персонифицированная система данных о развитии кадров, результаты аттестации и оценки работы персонала).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350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9404" y="644050"/>
            <a:ext cx="8610600" cy="628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организации обучения персонала</a:t>
            </a:r>
          </a:p>
        </p:txBody>
      </p:sp>
      <p:sp>
        <p:nvSpPr>
          <p:cNvPr id="20483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36"/>
          <p:cNvGrpSpPr>
            <a:grpSpLocks noChangeAspect="1"/>
          </p:cNvGrpSpPr>
          <p:nvPr/>
        </p:nvGrpSpPr>
        <p:grpSpPr bwMode="auto">
          <a:xfrm>
            <a:off x="107504" y="1268760"/>
            <a:ext cx="8572500" cy="5500688"/>
            <a:chOff x="2705" y="8760"/>
            <a:chExt cx="8319" cy="5156"/>
          </a:xfrm>
        </p:grpSpPr>
        <p:sp>
          <p:nvSpPr>
            <p:cNvPr id="20486" name="AutoShape 59"/>
            <p:cNvSpPr>
              <a:spLocks noChangeAspect="1" noChangeArrowheads="1" noTextEdit="1"/>
            </p:cNvSpPr>
            <p:nvPr/>
          </p:nvSpPr>
          <p:spPr bwMode="auto">
            <a:xfrm>
              <a:off x="2705" y="8760"/>
              <a:ext cx="8319" cy="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87" name="Rectangle 58"/>
            <p:cNvSpPr>
              <a:spLocks noChangeArrowheads="1"/>
            </p:cNvSpPr>
            <p:nvPr/>
          </p:nvSpPr>
          <p:spPr bwMode="auto">
            <a:xfrm>
              <a:off x="2870" y="9002"/>
              <a:ext cx="1801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Определение потребности в обучении</a:t>
              </a: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88" name="Rectangle 57"/>
            <p:cNvSpPr>
              <a:spLocks noChangeArrowheads="1"/>
            </p:cNvSpPr>
            <p:nvPr/>
          </p:nvSpPr>
          <p:spPr bwMode="auto">
            <a:xfrm>
              <a:off x="5259" y="9002"/>
              <a:ext cx="2012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Определение целей обучения </a:t>
              </a:r>
              <a:endPara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89" name="Rectangle 56"/>
            <p:cNvSpPr>
              <a:spLocks noChangeArrowheads="1"/>
            </p:cNvSpPr>
            <p:nvPr/>
          </p:nvSpPr>
          <p:spPr bwMode="auto">
            <a:xfrm>
              <a:off x="2870" y="12440"/>
              <a:ext cx="1801" cy="1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Оценка эффективности обучения</a:t>
              </a: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90" name="Rectangle 55"/>
            <p:cNvSpPr>
              <a:spLocks noChangeArrowheads="1"/>
            </p:cNvSpPr>
            <p:nvPr/>
          </p:nvSpPr>
          <p:spPr bwMode="auto">
            <a:xfrm>
              <a:off x="7694" y="11139"/>
              <a:ext cx="2590" cy="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Определение ресурсов и формирование бюджета обучения</a:t>
              </a:r>
              <a:endPara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91" name="Rectangle 54"/>
            <p:cNvSpPr>
              <a:spLocks noChangeArrowheads="1"/>
            </p:cNvSpPr>
            <p:nvPr/>
          </p:nvSpPr>
          <p:spPr bwMode="auto">
            <a:xfrm>
              <a:off x="7694" y="10290"/>
              <a:ext cx="2590" cy="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Выбор преподавателей</a:t>
              </a: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92" name="Rectangle 53"/>
            <p:cNvSpPr>
              <a:spLocks noChangeArrowheads="1"/>
            </p:cNvSpPr>
            <p:nvPr/>
          </p:nvSpPr>
          <p:spPr bwMode="auto">
            <a:xfrm>
              <a:off x="5172" y="12440"/>
              <a:ext cx="1487" cy="1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Проведение обучения</a:t>
              </a: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93" name="Rectangle 52"/>
            <p:cNvSpPr>
              <a:spLocks noChangeArrowheads="1"/>
            </p:cNvSpPr>
            <p:nvPr/>
          </p:nvSpPr>
          <p:spPr bwMode="auto">
            <a:xfrm>
              <a:off x="7694" y="8931"/>
              <a:ext cx="2590" cy="10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Определение содержания, форм и методов обучения </a:t>
              </a:r>
              <a:endPara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494" name="AutoShape 51"/>
            <p:cNvCxnSpPr>
              <a:cxnSpLocks noChangeShapeType="1"/>
            </p:cNvCxnSpPr>
            <p:nvPr/>
          </p:nvCxnSpPr>
          <p:spPr bwMode="auto">
            <a:xfrm>
              <a:off x="4671" y="9509"/>
              <a:ext cx="588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5" name="AutoShape 50"/>
            <p:cNvCxnSpPr>
              <a:cxnSpLocks noChangeShapeType="1"/>
            </p:cNvCxnSpPr>
            <p:nvPr/>
          </p:nvCxnSpPr>
          <p:spPr bwMode="auto">
            <a:xfrm>
              <a:off x="7271" y="9509"/>
              <a:ext cx="423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6" name="AutoShape 49"/>
            <p:cNvCxnSpPr>
              <a:cxnSpLocks noChangeShapeType="1"/>
            </p:cNvCxnSpPr>
            <p:nvPr/>
          </p:nvCxnSpPr>
          <p:spPr bwMode="auto">
            <a:xfrm>
              <a:off x="8922" y="10850"/>
              <a:ext cx="1" cy="2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7" name="AutoShape 48"/>
            <p:cNvCxnSpPr>
              <a:cxnSpLocks noChangeShapeType="1"/>
            </p:cNvCxnSpPr>
            <p:nvPr/>
          </p:nvCxnSpPr>
          <p:spPr bwMode="auto">
            <a:xfrm>
              <a:off x="8923" y="10001"/>
              <a:ext cx="2" cy="2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8" name="AutoShape 47"/>
            <p:cNvCxnSpPr>
              <a:cxnSpLocks noChangeShapeType="1"/>
            </p:cNvCxnSpPr>
            <p:nvPr/>
          </p:nvCxnSpPr>
          <p:spPr bwMode="auto">
            <a:xfrm>
              <a:off x="10284" y="9473"/>
              <a:ext cx="37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AutoShape 46"/>
            <p:cNvCxnSpPr>
              <a:cxnSpLocks noChangeShapeType="1"/>
            </p:cNvCxnSpPr>
            <p:nvPr/>
          </p:nvCxnSpPr>
          <p:spPr bwMode="auto">
            <a:xfrm>
              <a:off x="10284" y="10570"/>
              <a:ext cx="375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0" name="AutoShape 45"/>
            <p:cNvCxnSpPr>
              <a:cxnSpLocks noChangeShapeType="1"/>
            </p:cNvCxnSpPr>
            <p:nvPr/>
          </p:nvCxnSpPr>
          <p:spPr bwMode="auto">
            <a:xfrm flipV="1">
              <a:off x="10284" y="11692"/>
              <a:ext cx="375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1" name="AutoShape 44"/>
            <p:cNvCxnSpPr>
              <a:cxnSpLocks noChangeShapeType="1"/>
            </p:cNvCxnSpPr>
            <p:nvPr/>
          </p:nvCxnSpPr>
          <p:spPr bwMode="auto">
            <a:xfrm>
              <a:off x="10659" y="9474"/>
              <a:ext cx="0" cy="22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43"/>
            <p:cNvCxnSpPr>
              <a:cxnSpLocks noChangeShapeType="1"/>
            </p:cNvCxnSpPr>
            <p:nvPr/>
          </p:nvCxnSpPr>
          <p:spPr bwMode="auto">
            <a:xfrm>
              <a:off x="10659" y="10580"/>
              <a:ext cx="13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42"/>
            <p:cNvCxnSpPr>
              <a:cxnSpLocks noChangeShapeType="1"/>
            </p:cNvCxnSpPr>
            <p:nvPr/>
          </p:nvCxnSpPr>
          <p:spPr bwMode="auto">
            <a:xfrm>
              <a:off x="10789" y="10570"/>
              <a:ext cx="0" cy="24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41"/>
            <p:cNvCxnSpPr>
              <a:cxnSpLocks noChangeShapeType="1"/>
            </p:cNvCxnSpPr>
            <p:nvPr/>
          </p:nvCxnSpPr>
          <p:spPr bwMode="auto">
            <a:xfrm flipH="1" flipV="1">
              <a:off x="9984" y="13002"/>
              <a:ext cx="805" cy="1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40"/>
            <p:cNvCxnSpPr>
              <a:cxnSpLocks noChangeShapeType="1"/>
            </p:cNvCxnSpPr>
            <p:nvPr/>
          </p:nvCxnSpPr>
          <p:spPr bwMode="auto">
            <a:xfrm flipH="1">
              <a:off x="4671" y="13000"/>
              <a:ext cx="501" cy="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39"/>
            <p:cNvCxnSpPr>
              <a:cxnSpLocks noChangeShapeType="1"/>
            </p:cNvCxnSpPr>
            <p:nvPr/>
          </p:nvCxnSpPr>
          <p:spPr bwMode="auto">
            <a:xfrm flipV="1">
              <a:off x="3770" y="10014"/>
              <a:ext cx="1" cy="2426"/>
            </a:xfrm>
            <a:prstGeom prst="straightConnector1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7" name="Rectangle 38"/>
            <p:cNvSpPr>
              <a:spLocks noChangeArrowheads="1"/>
            </p:cNvSpPr>
            <p:nvPr/>
          </p:nvSpPr>
          <p:spPr bwMode="auto">
            <a:xfrm>
              <a:off x="7144" y="12440"/>
              <a:ext cx="2840" cy="1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Проведение комплекса подготовительных мероприятий</a:t>
              </a: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508" name="AutoShape 37"/>
            <p:cNvCxnSpPr>
              <a:cxnSpLocks noChangeShapeType="1"/>
            </p:cNvCxnSpPr>
            <p:nvPr/>
          </p:nvCxnSpPr>
          <p:spPr bwMode="auto">
            <a:xfrm flipH="1">
              <a:off x="6643" y="12999"/>
              <a:ext cx="501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" name="Овал 54"/>
          <p:cNvSpPr/>
          <p:nvPr/>
        </p:nvSpPr>
        <p:spPr>
          <a:xfrm>
            <a:off x="2467208" y="2770956"/>
            <a:ext cx="2214563" cy="2071688"/>
          </a:xfrm>
          <a:prstGeom prst="ellipse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Обеспечение позитивного переноса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3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57188" y="928688"/>
            <a:ext cx="8215312" cy="35004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latin typeface="Arial" charset="0"/>
              </a:rPr>
              <a:t> </a:t>
            </a:r>
          </a:p>
          <a:p>
            <a:pPr>
              <a:defRPr/>
            </a:pPr>
            <a:endParaRPr lang="ru-RU" sz="2000" dirty="0">
              <a:solidFill>
                <a:srgbClr val="0070C0"/>
              </a:solidFill>
              <a:latin typeface="Arial" charset="0"/>
            </a:endParaRPr>
          </a:p>
          <a:p>
            <a:pPr marL="457200" indent="-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280534" y="578331"/>
            <a:ext cx="777156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Тратятся значительные бюджеты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 на систему развития персонала. </a:t>
            </a:r>
            <a:endParaRPr lang="ru-RU" altLang="ru-RU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Как будто всё отлично, но все чаще  собственники, топ менеджеры, да и сами HR поднимают три  стратегические проблемы развития персонала:</a:t>
            </a:r>
            <a:endParaRPr lang="ru-RU" altLang="ru-RU" dirty="0"/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учим не тех;</a:t>
            </a:r>
            <a:endParaRPr lang="ru-RU" altLang="ru-RU" sz="2400" dirty="0">
              <a:solidFill>
                <a:srgbClr val="000099"/>
              </a:solidFill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учим не тому;</a:t>
            </a:r>
            <a:endParaRPr lang="ru-RU" altLang="ru-RU" sz="2400" dirty="0">
              <a:solidFill>
                <a:srgbClr val="000099"/>
              </a:solidFill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учим не так.</a:t>
            </a:r>
            <a:endParaRPr lang="ru-RU" altLang="ru-RU" sz="2400" dirty="0">
              <a:solidFill>
                <a:srgbClr val="000099"/>
              </a:solidFill>
            </a:endParaRPr>
          </a:p>
        </p:txBody>
      </p:sp>
      <p:pic>
        <p:nvPicPr>
          <p:cNvPr id="8196" name="Picture 2" descr="1343269696_veselye-risunki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8" y="3220988"/>
            <a:ext cx="4675482" cy="311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234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072438" cy="1066800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C00000"/>
                </a:solidFill>
              </a:rPr>
              <a:t>1.Стратегия «волшебная пилюля»</a:t>
            </a:r>
            <a:br>
              <a:rPr lang="ru-RU" altLang="ru-RU" sz="2200" b="1" dirty="0" smtClean="0">
                <a:solidFill>
                  <a:srgbClr val="C00000"/>
                </a:solidFill>
              </a:rPr>
            </a:br>
            <a:r>
              <a:rPr lang="ru-RU" altLang="ru-RU" sz="2200" b="1" dirty="0" smtClean="0">
                <a:solidFill>
                  <a:srgbClr val="C00000"/>
                </a:solidFill>
              </a:rPr>
              <a:t> (</a:t>
            </a:r>
            <a:r>
              <a:rPr lang="ru-RU" altLang="ru-RU" sz="2200" b="1" i="1" dirty="0" smtClean="0">
                <a:solidFill>
                  <a:srgbClr val="C00000"/>
                </a:solidFill>
              </a:rPr>
              <a:t>Развитие как развлечение).</a:t>
            </a:r>
            <a:endParaRPr lang="ru-RU" altLang="ru-RU" sz="2200" b="1" dirty="0" smtClean="0">
              <a:solidFill>
                <a:srgbClr val="C0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7188" y="928688"/>
            <a:ext cx="8215312" cy="3500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28E6A"/>
              </a:buClr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 rot="10800000" flipV="1">
            <a:off x="214313" y="1249363"/>
            <a:ext cx="828675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Навыковые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тренинги и  семинары рассматривают или как некое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бесполезное мероприятие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назначенное сверху, или наоборот –  в них видят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панацею от всех бед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ждут скачка результативности по всем направлениям на следующий день после обучения.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 отсутствии серьезных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предтренинговых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диагностических мероприятий, при сохранении у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правляющего профиля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планирования, мотивации, организации труда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полученные знания забудутся, а навыки уйдут. 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21" name="Picture 2" descr="m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583189"/>
            <a:ext cx="4286250" cy="29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500063" y="3929063"/>
            <a:ext cx="3000375" cy="2643187"/>
          </a:xfrm>
          <a:prstGeom prst="cloudCallout">
            <a:avLst>
              <a:gd name="adj1" fmla="val 70172"/>
              <a:gd name="adj2" fmla="val -29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«Зачем вы выбрали такой хлопотный способ бесполезно потрать деньги компании?».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8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xpertology.ru/upload/medialibrary/a21/Konfuts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3600450" cy="33845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b="1" i="1" dirty="0">
                <a:solidFill>
                  <a:srgbClr val="2F2F2F"/>
                </a:solidFill>
                <a:latin typeface="Merriweather"/>
              </a:rPr>
              <a:t>Если ты смотришь на год вперед, выращивай рис. </a:t>
            </a:r>
            <a:endParaRPr lang="ru-RU" b="1" i="1" dirty="0" smtClean="0">
              <a:solidFill>
                <a:srgbClr val="2F2F2F"/>
              </a:solidFill>
              <a:latin typeface="Merriweather"/>
            </a:endParaRPr>
          </a:p>
          <a:p>
            <a:r>
              <a:rPr lang="ru-RU" b="1" i="1" dirty="0" smtClean="0">
                <a:solidFill>
                  <a:srgbClr val="2F2F2F"/>
                </a:solidFill>
                <a:latin typeface="Merriweather"/>
              </a:rPr>
              <a:t>Если </a:t>
            </a:r>
            <a:r>
              <a:rPr lang="ru-RU" b="1" i="1" dirty="0">
                <a:solidFill>
                  <a:srgbClr val="2F2F2F"/>
                </a:solidFill>
                <a:latin typeface="Merriweather"/>
              </a:rPr>
              <a:t>ты смотришь на двадцать лет вперед, выращивай деревья. </a:t>
            </a:r>
            <a:endParaRPr lang="ru-RU" b="1" i="1" dirty="0" smtClean="0">
              <a:solidFill>
                <a:srgbClr val="2F2F2F"/>
              </a:solidFill>
              <a:latin typeface="Merriweather"/>
            </a:endParaRPr>
          </a:p>
          <a:p>
            <a:r>
              <a:rPr lang="ru-RU" b="1" i="1" dirty="0" smtClean="0">
                <a:solidFill>
                  <a:srgbClr val="2F2F2F"/>
                </a:solidFill>
                <a:latin typeface="Merriweather"/>
              </a:rPr>
              <a:t>Если </a:t>
            </a:r>
            <a:r>
              <a:rPr lang="ru-RU" b="1" i="1" dirty="0">
                <a:solidFill>
                  <a:srgbClr val="2F2F2F"/>
                </a:solidFill>
                <a:latin typeface="Merriweather"/>
              </a:rPr>
              <a:t>ты смотришь вперед на столетия, выращивай людей.</a:t>
            </a:r>
          </a:p>
          <a:p>
            <a:pPr algn="r">
              <a:buFontTx/>
              <a:buNone/>
              <a:defRPr/>
            </a:pPr>
            <a:endParaRPr lang="ru-RU" i="1" dirty="0" smtClean="0"/>
          </a:p>
          <a:p>
            <a:pPr algn="r">
              <a:buFontTx/>
              <a:buNone/>
              <a:defRPr/>
            </a:pPr>
            <a:r>
              <a:rPr lang="ru-RU" b="1" dirty="0" smtClean="0"/>
              <a:t>Китайская мудрость</a:t>
            </a:r>
          </a:p>
        </p:txBody>
      </p:sp>
    </p:spTree>
    <p:extLst>
      <p:ext uri="{BB962C8B-B14F-4D97-AF65-F5344CB8AC3E}">
        <p14:creationId xmlns:p14="http://schemas.microsoft.com/office/powerpoint/2010/main" val="32037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7515225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2. Стратегия «Индивидуальный подход» или «Высокие риски выращивания звезд»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7188" y="928688"/>
            <a:ext cx="8215312" cy="3500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28E6A"/>
              </a:buClr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 rot="10800000" flipV="1">
            <a:off x="5143500" y="1143000"/>
            <a:ext cx="3571875" cy="2862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данной стратегии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одних  осуществляется за счет других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когда в процесс обучения включается только ограниченное число сотрудников, доказавших в конкурентной борьбе свою потенциальную полезность для организации.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5" name="Picture 2" descr="фукпф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4000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500063" y="4214813"/>
            <a:ext cx="75723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Доминирующим инструментом организации развития персонала  в рамках такой стратегии становится разработка массы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индивидуальных планов развития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которых  на основе оценки компетенций, руководителем совместно с сотрудником </a:t>
            </a:r>
            <a:r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HR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создается индивидуальная траектория формирования недостающих компетенций.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87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8229600" cy="1066800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стратегии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 «Индивидуальный подход» включают расходы на:</a:t>
            </a:r>
            <a:endParaRPr lang="ru-RU" altLang="ru-RU" sz="2000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58175" cy="5002213"/>
          </a:xfrm>
        </p:spPr>
        <p:txBody>
          <a:bodyPr/>
          <a:lstStyle/>
          <a:p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Оценку персонала и анализ «разрывов» между соответствующим должности набором компетенций (желаемым) и действительным </a:t>
            </a:r>
          </a:p>
          <a:p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потребностей в развитии и обучении </a:t>
            </a:r>
          </a:p>
          <a:p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Разработку программ развития и обучения</a:t>
            </a:r>
          </a:p>
          <a:p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Реализацию программ развития и обучения </a:t>
            </a:r>
          </a:p>
          <a:p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Оценку эффективности обучения. </a:t>
            </a:r>
          </a:p>
          <a:p>
            <a:r>
              <a:rPr lang="ru-RU" altLang="ru-RU" sz="2000" b="1" smtClean="0">
                <a:solidFill>
                  <a:srgbClr val="7030A0"/>
                </a:solidFill>
              </a:rPr>
              <a:t>«Откат»</a:t>
            </a:r>
            <a:endParaRPr lang="ru-RU" altLang="ru-RU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Потому позволить себе такую стратегию  развития персонала могут преимущественно крупные игроки рынка. </a:t>
            </a:r>
          </a:p>
        </p:txBody>
      </p:sp>
      <p:pic>
        <p:nvPicPr>
          <p:cNvPr id="11268" name="Picture 1" descr="fe_da_budgeting_moneymistakesslides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000375"/>
            <a:ext cx="25717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680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«Индивидуальный подход»:</a:t>
            </a:r>
            <a:endParaRPr lang="ru-RU" alt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2249488"/>
            <a:ext cx="5043488" cy="43243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Ухудшение социально-психологического климата;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Низкая приверженность персонала;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Высокие риски переманивания «выращенных звезд» конкурентами.</a:t>
            </a:r>
          </a:p>
        </p:txBody>
      </p:sp>
      <p:pic>
        <p:nvPicPr>
          <p:cNvPr id="12292" name="Picture 4" descr="D:\Документы\Идеи\Новая папка карт\04_11_2009_0686369001257326563_shane-dev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857375"/>
            <a:ext cx="328612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071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58175" cy="85725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</a:rPr>
              <a:t>3.Стратегия «Обучающаяся организация»</a:t>
            </a:r>
            <a:endParaRPr lang="ru-RU" alt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58175" cy="5216525"/>
          </a:xfrm>
        </p:spPr>
        <p:txBody>
          <a:bodyPr/>
          <a:lstStyle/>
          <a:p>
            <a:pPr algn="r">
              <a:buFont typeface="Georgia" panose="02040502050405020303" pitchFamily="18" charset="0"/>
              <a:buNone/>
            </a:pPr>
            <a:r>
              <a:rPr lang="ru-RU" altLang="ru-RU" sz="2000" smtClean="0"/>
              <a:t>«</a:t>
            </a:r>
            <a:r>
              <a:rPr lang="ru-RU" altLang="ru-RU" sz="2000" b="1" smtClean="0"/>
              <a:t>Мы понимаем, что единственное конкурентное преимущество компании будущего  это способность ее менеджеров учиться быстрее, чем их конкуренты</a:t>
            </a:r>
            <a:r>
              <a:rPr lang="ru-RU" altLang="ru-RU" sz="2000" b="1" i="1" smtClean="0"/>
              <a:t>».</a:t>
            </a:r>
            <a:r>
              <a:rPr lang="ru-RU" altLang="ru-RU" sz="2000" i="1" smtClean="0"/>
              <a:t>                                                           Арье де Гейза</a:t>
            </a:r>
          </a:p>
          <a:p>
            <a:pPr algn="r">
              <a:buFont typeface="Georgia" panose="02040502050405020303" pitchFamily="18" charset="0"/>
              <a:buNone/>
            </a:pPr>
            <a:endParaRPr lang="ru-RU" altLang="ru-RU" sz="2000" i="1" smtClean="0"/>
          </a:p>
          <a:p>
            <a:pPr algn="r">
              <a:buFont typeface="Georgia" panose="02040502050405020303" pitchFamily="18" charset="0"/>
              <a:buNone/>
            </a:pPr>
            <a:endParaRPr lang="ru-RU" altLang="ru-RU" sz="2000" i="1" smtClean="0"/>
          </a:p>
          <a:p>
            <a:endParaRPr lang="ru-RU" altLang="ru-RU" smtClean="0"/>
          </a:p>
        </p:txBody>
      </p:sp>
      <p:pic>
        <p:nvPicPr>
          <p:cNvPr id="13316" name="Picture 3" descr="D:\Документы\Идеи\Новая папка карт\ff08c44ccdcedebda39e3bd2f7099e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786063"/>
            <a:ext cx="8255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83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229600" cy="642938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7030A0"/>
                </a:solidFill>
              </a:rPr>
              <a:t> Принципы стратегии «Обучающейся организации»: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401050" cy="5359400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Корпоративное обучение  должно быть </a:t>
            </a:r>
            <a:r>
              <a:rPr lang="ru-RU" alt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 ориентированным на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навыков :</a:t>
            </a:r>
          </a:p>
          <a:p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восприятия окружающей среды;</a:t>
            </a:r>
          </a:p>
          <a:p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соотнесения ее с  существующими в организациями рабочими нормами и положениями;</a:t>
            </a:r>
          </a:p>
          <a:p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 значимых отклонений;</a:t>
            </a:r>
          </a:p>
          <a:p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инициирования действий по  корректировке норм и смене стратегических направлений</a:t>
            </a:r>
            <a:r>
              <a:rPr lang="ru-RU" alt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Корпоративное обучение должно  быть </a:t>
            </a:r>
            <a:r>
              <a:rPr lang="ru-RU" alt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доступным для всех категорий персонала и  быть групповым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(командным) для обеспечения полного проявления способностей каждого работника в равных условиях. Корпоративное обучение за счет взаимодействия сотрудников позволяет более полно осознать опыт и конкурентные преимущества компании.</a:t>
            </a:r>
          </a:p>
          <a:p>
            <a:pPr>
              <a:buFont typeface="Georgia" panose="02040502050405020303" pitchFamily="18" charset="0"/>
              <a:buNone/>
            </a:pPr>
            <a:endParaRPr lang="ru-RU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Процесс обучения должен быть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непрерывными и основываться на реальных проблемах предприятия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насыщено активными формами обучения, позволяющими решать реальные проблемы бизнеса с помощью современных методов и с полным осознанием роли каждого работника в общем деле.</a:t>
            </a:r>
          </a:p>
          <a:p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676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61" y="7094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Популярные направления развития компетенций	 персонала: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189" y="2060848"/>
            <a:ext cx="8229600" cy="3888432"/>
          </a:xfrm>
        </p:spPr>
        <p:txBody>
          <a:bodyPr>
            <a:normAutofit fontScale="47500" lnSpcReduction="20000"/>
          </a:bodyPr>
          <a:lstStyle/>
          <a:p>
            <a:pPr lvl="0"/>
            <a:endParaRPr lang="ru-RU" dirty="0" smtClean="0"/>
          </a:p>
          <a:p>
            <a:pPr marL="609600" indent="-609600">
              <a:buNone/>
              <a:defRPr/>
            </a:pPr>
            <a:r>
              <a:rPr lang="ru-RU" sz="3600" dirty="0"/>
              <a:t>1. Ценностные ориентации (цель, процесс, результат).</a:t>
            </a:r>
          </a:p>
          <a:p>
            <a:pPr marL="609600" indent="-609600">
              <a:buNone/>
              <a:defRPr/>
            </a:pPr>
            <a:r>
              <a:rPr lang="ru-RU" sz="3600" dirty="0"/>
              <a:t>2. Принадлежность, идентификация и достижение консенсуса в группе.</a:t>
            </a:r>
          </a:p>
          <a:p>
            <a:pPr marL="609600" indent="-609600">
              <a:buNone/>
              <a:defRPr/>
            </a:pPr>
            <a:r>
              <a:rPr lang="ru-RU" sz="3600" dirty="0"/>
              <a:t>3. </a:t>
            </a:r>
            <a:r>
              <a:rPr lang="ru-RU" sz="3600" dirty="0" err="1"/>
              <a:t>Самомотивация</a:t>
            </a:r>
            <a:r>
              <a:rPr lang="ru-RU" sz="3600" dirty="0"/>
              <a:t>  и самоуправление.</a:t>
            </a:r>
          </a:p>
          <a:p>
            <a:pPr marL="609600" indent="-609600">
              <a:buNone/>
              <a:defRPr/>
            </a:pPr>
            <a:r>
              <a:rPr lang="ru-RU" sz="3600" dirty="0"/>
              <a:t>4. Компетентность и профессионализм.</a:t>
            </a:r>
          </a:p>
          <a:p>
            <a:pPr marL="609600" indent="-609600">
              <a:buNone/>
              <a:defRPr/>
            </a:pPr>
            <a:r>
              <a:rPr lang="ru-RU" sz="3600" dirty="0"/>
              <a:t>5. Мотивация производительности и деловой активности.</a:t>
            </a:r>
          </a:p>
          <a:p>
            <a:pPr marL="609600" indent="-609600">
              <a:buNone/>
              <a:defRPr/>
            </a:pPr>
            <a:r>
              <a:rPr lang="ru-RU" sz="3600" dirty="0"/>
              <a:t>6. Личная ответственность, предпринимательское мышление и поведение.</a:t>
            </a:r>
          </a:p>
          <a:p>
            <a:pPr marL="609600" indent="-609600">
              <a:buNone/>
              <a:defRPr/>
            </a:pPr>
            <a:r>
              <a:rPr lang="ru-RU" sz="3600" dirty="0"/>
              <a:t>7. Мобильность и гибкость.</a:t>
            </a:r>
          </a:p>
          <a:p>
            <a:pPr marL="609600" indent="-609600">
              <a:buNone/>
              <a:defRPr/>
            </a:pPr>
            <a:r>
              <a:rPr lang="ru-RU" sz="3600" dirty="0"/>
              <a:t>8. Готовность к учебе и к изменениям.</a:t>
            </a:r>
          </a:p>
          <a:p>
            <a:pPr marL="609600" indent="-609600">
              <a:buNone/>
              <a:defRPr/>
            </a:pPr>
            <a:r>
              <a:rPr lang="ru-RU" sz="3600" dirty="0"/>
              <a:t>9. Самостоятельность и способность принимать решения.</a:t>
            </a:r>
          </a:p>
          <a:p>
            <a:pPr marL="609600" indent="-609600">
              <a:buNone/>
              <a:defRPr/>
            </a:pPr>
            <a:r>
              <a:rPr lang="ru-RU" sz="3600" dirty="0"/>
              <a:t>10. Ориентация на рынок и потребителей.</a:t>
            </a:r>
          </a:p>
          <a:p>
            <a:pPr marL="609600" indent="-609600">
              <a:buNone/>
              <a:defRPr/>
            </a:pPr>
            <a:r>
              <a:rPr lang="ru-RU" sz="3600" dirty="0"/>
              <a:t>11. Осознание роли качества.</a:t>
            </a:r>
          </a:p>
          <a:p>
            <a:pPr marL="609600" indent="-609600">
              <a:buNone/>
              <a:defRPr/>
            </a:pPr>
            <a:r>
              <a:rPr lang="ru-RU" sz="3600" dirty="0"/>
              <a:t>12. Сотрудничество и ориентация на групповую работу.</a:t>
            </a:r>
          </a:p>
          <a:p>
            <a:pPr marL="609600" indent="-609600">
              <a:buNone/>
              <a:defRPr/>
            </a:pPr>
            <a:r>
              <a:rPr lang="ru-RU" sz="3600" dirty="0"/>
              <a:t>13. Преодоление сопротивления нововведениям.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346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35732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3.Трудности и препятствия в образовании взрослых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9" y="2780928"/>
            <a:ext cx="9077731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8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/>
              <a:t>Персонал компании – это взрослые, сложившие люди со своим жизненным и профессиональным опытом. 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229600" cy="5229225"/>
          </a:xfrm>
          <a:solidFill>
            <a:schemeClr val="accent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При выборе методов их обучения необходимо учитывать особенности их психологии и психофизиологии: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800"/>
              <a:t>память взрослого человека в среднем менее объемна, чем в молодые годы;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800"/>
              <a:t>внимание менее концентрировано, утомляемость наступает быстрее;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800"/>
              <a:t>но в зрелом возрасте уже сформированы развитые навыки мышления.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/>
              <a:t> Продуманная и практически обоснованная программа дает возможность усилить эффект обучения именно за счет включения сильных сторон слушателей в учебный процесс.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4CABF-3861-4608-A393-8CA12B28488E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2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4214842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ВЗРОСЛЫЙ – ЭТО ТОТ, КТО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434" name="Поле 51"/>
          <p:cNvSpPr txBox="1">
            <a:spLocks noChangeArrowheads="1"/>
          </p:cNvSpPr>
          <p:nvPr/>
        </p:nvSpPr>
        <p:spPr bwMode="auto">
          <a:xfrm>
            <a:off x="857224" y="1571612"/>
            <a:ext cx="1428750" cy="3429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Умеет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8435" name="Поле 47"/>
          <p:cNvSpPr txBox="1">
            <a:spLocks noChangeArrowheads="1"/>
          </p:cNvSpPr>
          <p:nvPr/>
        </p:nvSpPr>
        <p:spPr bwMode="auto">
          <a:xfrm>
            <a:off x="2357423" y="642919"/>
            <a:ext cx="4857784" cy="2286016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*принимать решения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*принимать на себя ответственность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*убеждать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*оценить ситуацию и принять конкретное решение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*правильно оценивать свои возможности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*достигать поставленных целей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*планировать деятельность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*предвидеть результат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*разрешать конфликт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8436" name="Поле 52"/>
          <p:cNvSpPr txBox="1">
            <a:spLocks noChangeArrowheads="1"/>
          </p:cNvSpPr>
          <p:nvPr/>
        </p:nvSpPr>
        <p:spPr bwMode="auto">
          <a:xfrm>
            <a:off x="785786" y="3286124"/>
            <a:ext cx="1571636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Имеет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8437" name="Поле 48"/>
          <p:cNvSpPr txBox="1">
            <a:spLocks noChangeArrowheads="1"/>
          </p:cNvSpPr>
          <p:nvPr/>
        </p:nvSpPr>
        <p:spPr bwMode="auto">
          <a:xfrm>
            <a:off x="2357422" y="3071810"/>
            <a:ext cx="5643601" cy="831855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*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жизненный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опыт(бытовой, профессиональный, социальный)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*навыки для определенного качества жизни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*необходимый культурно-образовательный уровень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38" name="Поле 53"/>
          <p:cNvSpPr txBox="1">
            <a:spLocks noChangeArrowheads="1"/>
          </p:cNvSpPr>
          <p:nvPr/>
        </p:nvSpPr>
        <p:spPr bwMode="auto">
          <a:xfrm>
            <a:off x="928662" y="4143380"/>
            <a:ext cx="1428750" cy="3333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Отвечает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8439" name="Поле 49"/>
          <p:cNvSpPr txBox="1">
            <a:spLocks noChangeArrowheads="1"/>
          </p:cNvSpPr>
          <p:nvPr/>
        </p:nvSpPr>
        <p:spPr bwMode="auto">
          <a:xfrm>
            <a:off x="2357422" y="4000504"/>
            <a:ext cx="4857784" cy="561975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*за свои слова и действия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*за результат своей деятельности</a:t>
            </a:r>
          </a:p>
        </p:txBody>
      </p:sp>
      <p:sp>
        <p:nvSpPr>
          <p:cNvPr id="18440" name="Поле 54"/>
          <p:cNvSpPr txBox="1">
            <a:spLocks noChangeArrowheads="1"/>
          </p:cNvSpPr>
          <p:nvPr/>
        </p:nvSpPr>
        <p:spPr bwMode="auto">
          <a:xfrm>
            <a:off x="928662" y="5214950"/>
            <a:ext cx="1428750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Действует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8441" name="Поле 50"/>
          <p:cNvSpPr txBox="1">
            <a:spLocks noChangeArrowheads="1"/>
          </p:cNvSpPr>
          <p:nvPr/>
        </p:nvSpPr>
        <p:spPr bwMode="auto">
          <a:xfrm>
            <a:off x="2357422" y="4643446"/>
            <a:ext cx="4929222" cy="1785950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*осознанно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*ответственно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*разумно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*компетентно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*самостоятельно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*уважительно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*по правилам, нормам (а не случайным образом)</a:t>
            </a:r>
          </a:p>
        </p:txBody>
      </p:sp>
    </p:spTree>
    <p:extLst>
      <p:ext uri="{BB962C8B-B14F-4D97-AF65-F5344CB8AC3E}">
        <p14:creationId xmlns:p14="http://schemas.microsoft.com/office/powerpoint/2010/main" val="1941305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	Особенности взрослых учащихся</a:t>
            </a:r>
            <a:r>
              <a:rPr lang="ru-RU" sz="2400" dirty="0" smtClean="0">
                <a:solidFill>
                  <a:srgbClr val="FF0000"/>
                </a:solidFill>
              </a:rPr>
              <a:t> (</a:t>
            </a:r>
            <a:r>
              <a:rPr lang="ru-RU" sz="2400" b="1" i="1" dirty="0" smtClean="0">
                <a:solidFill>
                  <a:srgbClr val="FF0000"/>
                </a:solidFill>
              </a:rPr>
              <a:t>М. B. Кларин):</a:t>
            </a:r>
            <a:r>
              <a:rPr lang="en-US" sz="2400" b="1" i="1" dirty="0" smtClean="0">
                <a:solidFill>
                  <a:srgbClr val="FF0000"/>
                </a:solidFill>
              </a:rPr>
              <a:t/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0070C0"/>
                </a:solidFill>
              </a:rPr>
              <a:t>- потребность в обосновании (смысле);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	- потребность в самостоятельности;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	- жизненный опыт;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	- назревшая необходимость;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	- практическая направленность.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083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Главное богатство компании — «человеческие ресурсы».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27312"/>
            <a:ext cx="8229600" cy="4876800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Руководитель</a:t>
            </a:r>
            <a:r>
              <a:rPr lang="ru-RU" dirty="0"/>
              <a:t>, способный мыслить в перспективе, осознает: вклады в развитие персонала выгодны.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Грамотно </a:t>
            </a:r>
            <a:r>
              <a:rPr lang="ru-RU" dirty="0"/>
              <a:t>инвестировать в </a:t>
            </a:r>
            <a:r>
              <a:rPr lang="ru-RU" dirty="0" smtClean="0"/>
              <a:t>развитие  </a:t>
            </a:r>
            <a:r>
              <a:rPr lang="ru-RU" dirty="0"/>
              <a:t>сотрудников ― значит получить в итоге слаженную, мотивированную, компетентную команду, которая будет приносить фирме прибыль</a:t>
            </a:r>
            <a:r>
              <a:rPr lang="ru-RU" dirty="0" smtClean="0"/>
              <a:t>. ( П. </a:t>
            </a:r>
            <a:r>
              <a:rPr lang="ru-RU" dirty="0" err="1" smtClean="0"/>
              <a:t>Друкер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Психофизиологические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5602" name="Поле 73"/>
          <p:cNvSpPr txBox="1">
            <a:spLocks noChangeArrowheads="1"/>
          </p:cNvSpPr>
          <p:nvPr/>
        </p:nvSpPr>
        <p:spPr bwMode="auto">
          <a:xfrm>
            <a:off x="857224" y="1285860"/>
            <a:ext cx="7858180" cy="4857784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У некоторых взрослых людей возникает внутренний барьер в отношении своей способности к обучению. Он в какой-то мере основан на мифе о снижении способности к восприятию, запоминанию, воспроизведению учебной информации с возрастом.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Однако учеными доказано, что успешно обучаться можно в любом возрасте. Просто в разные периоды жизни на первый план выступают различные функции памяти, иные типы внимания, меняется мотивация, но в целом взрослый человек всегда способен к выработке соответствующих индивидуальных способов оптимальной работы с информацией.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Это становится возможным, если он владеет знаниями о своих особенностях как субъекта обучения и сформированной устойчивой мотивацией к обучению.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42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Социально-психологические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6626" name="Поле 74"/>
          <p:cNvSpPr txBox="1">
            <a:spLocks noChangeArrowheads="1"/>
          </p:cNvSpPr>
          <p:nvPr/>
        </p:nvSpPr>
        <p:spPr bwMode="auto">
          <a:xfrm>
            <a:off x="1071538" y="1857364"/>
            <a:ext cx="7143800" cy="3643338"/>
          </a:xfrm>
          <a:prstGeom prst="rect">
            <a:avLst/>
          </a:prstGeom>
          <a:solidFill>
            <a:schemeClr val="bg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Многим взрослым людям бывает некомфортно, иногда просто страшно оказаться в позиции ученика.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Особенно это касается лиц, занимающих определенное социальное положение на административной лестнице.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70C0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Психологически они не готовы к оборачиванию ситуации и добровольному превращению в «объект» педагогического влияния.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3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Социальные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0" name="Поле 75"/>
          <p:cNvSpPr txBox="1">
            <a:spLocks noChangeArrowheads="1"/>
          </p:cNvSpPr>
          <p:nvPr/>
        </p:nvSpPr>
        <p:spPr bwMode="auto">
          <a:xfrm>
            <a:off x="857224" y="1142984"/>
            <a:ext cx="7643866" cy="1571635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Отсутствие востребованности нового уровня образованности со стороны социума или его избыточность для профессионального статуса зачастую делает для взрослого человека бессмысленным продолжение (наращивание) своего образования.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27651" name="Поле 76"/>
          <p:cNvSpPr txBox="1">
            <a:spLocks noChangeArrowheads="1"/>
          </p:cNvSpPr>
          <p:nvPr/>
        </p:nvSpPr>
        <p:spPr bwMode="auto">
          <a:xfrm>
            <a:off x="857224" y="2857496"/>
            <a:ext cx="7643866" cy="3462348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Психолого-педагогические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сформированность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установки на необходимость для современного человека пожизненного образования.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Непрерывности обучения может также препятствовать отсутствие необходимых для этого знаний о себе как существе познающем, о своих способностях, особенностях восприятия и усвоения учебного материала, информационных потребностях.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Наконец, человек просто может не знать о существующих формах образования взрослых.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6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Принципы обучения взрослых: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а) актуальность – непосредственное отношение к профессиональной деятельности;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б) участие – активное восприятие;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в)повторение;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г) обратная связь с целью достижения более высоких результатов.</a:t>
            </a:r>
          </a:p>
          <a:p>
            <a:endParaRPr lang="ru-RU" altLang="ru-RU" sz="280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A5277-6925-49A5-821B-A6F9F34FFD80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39552" y="4653136"/>
            <a:ext cx="8229600" cy="130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7295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all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Технологии и МЕТОДЫ обучения ПЕРСОНАЛА </a:t>
            </a:r>
            <a:r>
              <a:rPr kumimoji="0" lang="ru-RU" sz="2800" b="1" i="0" u="none" strike="noStrike" kern="1200" cap="all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ПРЕДПРИЯТИЯ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800" b="1" i="0" u="none" strike="noStrike" kern="1200" cap="all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7848872" cy="42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75A29D-8FF1-4406-B1E4-A8AE1A5D433B}" type="slidenum"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64197" name="Group 5"/>
          <p:cNvGrpSpPr>
            <a:grpSpLocks noChangeAspect="1"/>
          </p:cNvGrpSpPr>
          <p:nvPr/>
        </p:nvGrpSpPr>
        <p:grpSpPr bwMode="auto">
          <a:xfrm>
            <a:off x="684213" y="981075"/>
            <a:ext cx="8137525" cy="4535488"/>
            <a:chOff x="2229" y="13438"/>
            <a:chExt cx="7248" cy="3624"/>
          </a:xfrm>
        </p:grpSpPr>
        <p:sp>
          <p:nvSpPr>
            <p:cNvPr id="264198" name="AutoShape 6"/>
            <p:cNvSpPr>
              <a:spLocks noChangeAspect="1" noChangeArrowheads="1"/>
            </p:cNvSpPr>
            <p:nvPr/>
          </p:nvSpPr>
          <p:spPr bwMode="auto">
            <a:xfrm>
              <a:off x="2229" y="13438"/>
              <a:ext cx="7248" cy="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4199" name="AutoShape 7"/>
            <p:cNvSpPr>
              <a:spLocks noChangeArrowheads="1"/>
            </p:cNvSpPr>
            <p:nvPr/>
          </p:nvSpPr>
          <p:spPr bwMode="auto">
            <a:xfrm>
              <a:off x="4601" y="13510"/>
              <a:ext cx="2118" cy="417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Формы обучения</a:t>
              </a:r>
            </a:p>
          </p:txBody>
        </p:sp>
        <p:sp>
          <p:nvSpPr>
            <p:cNvPr id="264200" name="AutoShape 8"/>
            <p:cNvSpPr>
              <a:spLocks noChangeArrowheads="1"/>
            </p:cNvSpPr>
            <p:nvPr/>
          </p:nvSpPr>
          <p:spPr bwMode="auto">
            <a:xfrm>
              <a:off x="2229" y="14274"/>
              <a:ext cx="1412" cy="55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По месту обучения</a:t>
              </a:r>
              <a:endPara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201" name="AutoShape 9"/>
            <p:cNvSpPr>
              <a:spLocks noChangeArrowheads="1"/>
            </p:cNvSpPr>
            <p:nvPr/>
          </p:nvSpPr>
          <p:spPr bwMode="auto">
            <a:xfrm>
              <a:off x="4254" y="14692"/>
              <a:ext cx="1553" cy="55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По количеству участников</a:t>
              </a:r>
              <a:endPara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202" name="AutoShape 10"/>
            <p:cNvSpPr>
              <a:spLocks noChangeArrowheads="1"/>
            </p:cNvSpPr>
            <p:nvPr/>
          </p:nvSpPr>
          <p:spPr bwMode="auto">
            <a:xfrm>
              <a:off x="8441" y="14135"/>
              <a:ext cx="1036" cy="557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По форме обучения</a:t>
              </a:r>
              <a:endPara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203" name="AutoShape 11"/>
            <p:cNvSpPr>
              <a:spLocks noChangeArrowheads="1"/>
            </p:cNvSpPr>
            <p:nvPr/>
          </p:nvSpPr>
          <p:spPr bwMode="auto">
            <a:xfrm>
              <a:off x="6323" y="14692"/>
              <a:ext cx="1836" cy="837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По отношению к непосредственной работе</a:t>
              </a:r>
              <a:endPara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204" name="AutoShape 12"/>
            <p:cNvSpPr>
              <a:spLocks noChangeArrowheads="1"/>
            </p:cNvSpPr>
            <p:nvPr/>
          </p:nvSpPr>
          <p:spPr bwMode="auto">
            <a:xfrm>
              <a:off x="2560" y="15389"/>
              <a:ext cx="1271" cy="4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Внутреннее</a:t>
              </a:r>
              <a:endPara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205" name="AutoShape 13"/>
            <p:cNvSpPr>
              <a:spLocks noChangeArrowheads="1"/>
            </p:cNvSpPr>
            <p:nvPr/>
          </p:nvSpPr>
          <p:spPr bwMode="auto">
            <a:xfrm flipV="1">
              <a:off x="2560" y="16086"/>
              <a:ext cx="940" cy="4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 anchorCtr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Внешнее</a:t>
              </a:r>
            </a:p>
          </p:txBody>
        </p:sp>
        <p:sp>
          <p:nvSpPr>
            <p:cNvPr id="264206" name="AutoShape 14"/>
            <p:cNvSpPr>
              <a:spLocks noChangeArrowheads="1"/>
            </p:cNvSpPr>
            <p:nvPr/>
          </p:nvSpPr>
          <p:spPr bwMode="auto">
            <a:xfrm>
              <a:off x="4254" y="15529"/>
              <a:ext cx="1695" cy="349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Индивидуальное</a:t>
              </a:r>
              <a:endPara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207" name="AutoShape 15"/>
            <p:cNvSpPr>
              <a:spLocks noChangeArrowheads="1"/>
            </p:cNvSpPr>
            <p:nvPr/>
          </p:nvSpPr>
          <p:spPr bwMode="auto">
            <a:xfrm>
              <a:off x="4254" y="16086"/>
              <a:ext cx="1130" cy="4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Групповое</a:t>
              </a:r>
              <a:endPara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208" name="AutoShape 16"/>
            <p:cNvSpPr>
              <a:spLocks noChangeArrowheads="1"/>
            </p:cNvSpPr>
            <p:nvPr/>
          </p:nvSpPr>
          <p:spPr bwMode="auto">
            <a:xfrm>
              <a:off x="6464" y="15668"/>
              <a:ext cx="1412" cy="557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Без отрыва от производства</a:t>
              </a:r>
              <a:endPara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209" name="AutoShape 17"/>
            <p:cNvSpPr>
              <a:spLocks noChangeArrowheads="1"/>
            </p:cNvSpPr>
            <p:nvPr/>
          </p:nvSpPr>
          <p:spPr bwMode="auto">
            <a:xfrm>
              <a:off x="6464" y="16365"/>
              <a:ext cx="1412" cy="557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С отрывом от производства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264210" name="AutoShape 18"/>
            <p:cNvCxnSpPr>
              <a:cxnSpLocks noChangeShapeType="1"/>
              <a:stCxn id="264199" idx="1"/>
              <a:endCxn id="264200" idx="0"/>
            </p:cNvCxnSpPr>
            <p:nvPr/>
          </p:nvCxnSpPr>
          <p:spPr bwMode="auto">
            <a:xfrm rot="10800000" flipV="1">
              <a:off x="2935" y="13719"/>
              <a:ext cx="1666" cy="555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211" name="AutoShape 19"/>
            <p:cNvCxnSpPr>
              <a:cxnSpLocks noChangeShapeType="1"/>
              <a:stCxn id="264199" idx="1"/>
              <a:endCxn id="264200" idx="0"/>
            </p:cNvCxnSpPr>
            <p:nvPr/>
          </p:nvCxnSpPr>
          <p:spPr bwMode="auto">
            <a:xfrm rot="10800000" flipV="1">
              <a:off x="2935" y="13719"/>
              <a:ext cx="1666" cy="555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212" name="AutoShape 20"/>
            <p:cNvCxnSpPr>
              <a:cxnSpLocks noChangeShapeType="1"/>
              <a:stCxn id="264199" idx="2"/>
              <a:endCxn id="264201" idx="0"/>
            </p:cNvCxnSpPr>
            <p:nvPr/>
          </p:nvCxnSpPr>
          <p:spPr bwMode="auto">
            <a:xfrm rot="5400000">
              <a:off x="4963" y="13995"/>
              <a:ext cx="765" cy="62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213" name="AutoShape 21"/>
            <p:cNvCxnSpPr>
              <a:cxnSpLocks noChangeShapeType="1"/>
              <a:stCxn id="264199" idx="3"/>
              <a:endCxn id="264202" idx="0"/>
            </p:cNvCxnSpPr>
            <p:nvPr/>
          </p:nvCxnSpPr>
          <p:spPr bwMode="auto">
            <a:xfrm>
              <a:off x="6719" y="13719"/>
              <a:ext cx="2240" cy="41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214" name="AutoShape 22"/>
            <p:cNvCxnSpPr>
              <a:cxnSpLocks noChangeShapeType="1"/>
              <a:stCxn id="264199" idx="3"/>
              <a:endCxn id="264203" idx="0"/>
            </p:cNvCxnSpPr>
            <p:nvPr/>
          </p:nvCxnSpPr>
          <p:spPr bwMode="auto">
            <a:xfrm>
              <a:off x="6719" y="13719"/>
              <a:ext cx="522" cy="973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215" name="AutoShape 23"/>
            <p:cNvCxnSpPr>
              <a:cxnSpLocks noChangeShapeType="1"/>
              <a:stCxn id="264200" idx="1"/>
              <a:endCxn id="264205" idx="1"/>
            </p:cNvCxnSpPr>
            <p:nvPr/>
          </p:nvCxnSpPr>
          <p:spPr bwMode="auto">
            <a:xfrm rot="10800000" flipH="1" flipV="1">
              <a:off x="2229" y="14553"/>
              <a:ext cx="331" cy="1742"/>
            </a:xfrm>
            <a:prstGeom prst="bentConnector3">
              <a:avLst>
                <a:gd name="adj1" fmla="val -8531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216" name="AutoShape 24"/>
            <p:cNvCxnSpPr>
              <a:cxnSpLocks noChangeShapeType="1"/>
              <a:stCxn id="264203" idx="1"/>
              <a:endCxn id="264208" idx="1"/>
            </p:cNvCxnSpPr>
            <p:nvPr/>
          </p:nvCxnSpPr>
          <p:spPr bwMode="auto">
            <a:xfrm rot="10800000" flipH="1" flipV="1">
              <a:off x="6323" y="15111"/>
              <a:ext cx="141" cy="836"/>
            </a:xfrm>
            <a:prstGeom prst="bentConnector3">
              <a:avLst>
                <a:gd name="adj1" fmla="val -2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217" name="AutoShape 25"/>
            <p:cNvCxnSpPr>
              <a:cxnSpLocks noChangeShapeType="1"/>
              <a:endCxn id="264209" idx="1"/>
            </p:cNvCxnSpPr>
            <p:nvPr/>
          </p:nvCxnSpPr>
          <p:spPr bwMode="auto">
            <a:xfrm rot="16200000" flipH="1">
              <a:off x="5695" y="15875"/>
              <a:ext cx="1115" cy="423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218" name="AutoShape 26"/>
            <p:cNvCxnSpPr>
              <a:cxnSpLocks noChangeShapeType="1"/>
              <a:stCxn id="264200" idx="1"/>
              <a:endCxn id="264204" idx="1"/>
            </p:cNvCxnSpPr>
            <p:nvPr/>
          </p:nvCxnSpPr>
          <p:spPr bwMode="auto">
            <a:xfrm rot="10800000" flipH="1" flipV="1">
              <a:off x="2229" y="14553"/>
              <a:ext cx="331" cy="1045"/>
            </a:xfrm>
            <a:prstGeom prst="bentConnector3">
              <a:avLst>
                <a:gd name="adj1" fmla="val -8531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219" name="AutoShape 27"/>
            <p:cNvCxnSpPr>
              <a:cxnSpLocks noChangeShapeType="1"/>
              <a:stCxn id="264201" idx="1"/>
              <a:endCxn id="264206" idx="1"/>
            </p:cNvCxnSpPr>
            <p:nvPr/>
          </p:nvCxnSpPr>
          <p:spPr bwMode="auto">
            <a:xfrm rot="10800000" flipH="1" flipV="1">
              <a:off x="4254" y="14971"/>
              <a:ext cx="1" cy="733"/>
            </a:xfrm>
            <a:prstGeom prst="bentConnector3">
              <a:avLst>
                <a:gd name="adj1" fmla="val -360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220" name="AutoShape 28"/>
            <p:cNvCxnSpPr>
              <a:cxnSpLocks noChangeShapeType="1"/>
              <a:stCxn id="264201" idx="1"/>
              <a:endCxn id="264207" idx="1"/>
            </p:cNvCxnSpPr>
            <p:nvPr/>
          </p:nvCxnSpPr>
          <p:spPr bwMode="auto">
            <a:xfrm rot="10800000" flipH="1" flipV="1">
              <a:off x="4254" y="14971"/>
              <a:ext cx="1" cy="1324"/>
            </a:xfrm>
            <a:prstGeom prst="bentConnector3">
              <a:avLst>
                <a:gd name="adj1" fmla="val -360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4221" name="AutoShape 29"/>
            <p:cNvSpPr>
              <a:spLocks noChangeArrowheads="1"/>
            </p:cNvSpPr>
            <p:nvPr/>
          </p:nvSpPr>
          <p:spPr bwMode="auto">
            <a:xfrm>
              <a:off x="8582" y="15111"/>
              <a:ext cx="847" cy="4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Очное</a:t>
              </a:r>
              <a:endPara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222" name="AutoShape 30"/>
            <p:cNvSpPr>
              <a:spLocks noChangeArrowheads="1"/>
            </p:cNvSpPr>
            <p:nvPr/>
          </p:nvSpPr>
          <p:spPr bwMode="auto">
            <a:xfrm>
              <a:off x="8582" y="15947"/>
              <a:ext cx="895" cy="419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Заочное</a:t>
              </a:r>
              <a:endPara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264223" name="AutoShape 31"/>
            <p:cNvCxnSpPr>
              <a:cxnSpLocks noChangeShapeType="1"/>
              <a:stCxn id="264202" idx="1"/>
              <a:endCxn id="264221" idx="1"/>
            </p:cNvCxnSpPr>
            <p:nvPr/>
          </p:nvCxnSpPr>
          <p:spPr bwMode="auto">
            <a:xfrm rot="10800000" flipH="1" flipV="1">
              <a:off x="8441" y="14414"/>
              <a:ext cx="141" cy="906"/>
            </a:xfrm>
            <a:prstGeom prst="bentConnector3">
              <a:avLst>
                <a:gd name="adj1" fmla="val -98894"/>
              </a:avLst>
            </a:prstGeom>
            <a:noFill/>
            <a:ln w="1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4224" name="AutoShape 32"/>
            <p:cNvCxnSpPr>
              <a:cxnSpLocks noChangeShapeType="1"/>
              <a:endCxn id="264222" idx="1"/>
            </p:cNvCxnSpPr>
            <p:nvPr/>
          </p:nvCxnSpPr>
          <p:spPr bwMode="auto">
            <a:xfrm rot="16200000" flipH="1">
              <a:off x="7987" y="15563"/>
              <a:ext cx="907" cy="282"/>
            </a:xfrm>
            <a:prstGeom prst="bentConnector2">
              <a:avLst/>
            </a:prstGeom>
            <a:noFill/>
            <a:ln w="1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655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Формы образования </a:t>
            </a:r>
            <a:endParaRPr lang="ru-RU" b="1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59813" cy="452596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Формальное </a:t>
            </a:r>
          </a:p>
          <a:p>
            <a:pPr eaLnBrk="1" hangingPunct="1"/>
            <a:r>
              <a:rPr lang="ru-RU" altLang="ru-RU" b="1" smtClean="0"/>
              <a:t>Неформальное </a:t>
            </a:r>
          </a:p>
          <a:p>
            <a:pPr eaLnBrk="1" hangingPunct="1"/>
            <a:r>
              <a:rPr lang="ru-RU" altLang="ru-RU" b="1" smtClean="0"/>
              <a:t>Информальное (самообразование)</a:t>
            </a:r>
          </a:p>
          <a:p>
            <a:pPr eaLnBrk="1" hangingPunct="1"/>
            <a:r>
              <a:rPr lang="ru-RU" altLang="ru-RU" b="1" smtClean="0"/>
              <a:t>Дистанционное </a:t>
            </a:r>
          </a:p>
          <a:p>
            <a:pPr eaLnBrk="1" hangingPunct="1"/>
            <a:r>
              <a:rPr lang="ru-RU" altLang="ru-RU" b="1" smtClean="0"/>
              <a:t>Корпоративное обучение</a:t>
            </a:r>
          </a:p>
          <a:p>
            <a:pPr eaLnBrk="1" hangingPunct="1"/>
            <a:r>
              <a:rPr lang="ru-RU" altLang="ru-RU" b="1" smtClean="0"/>
              <a:t>Сетевое общение</a:t>
            </a:r>
          </a:p>
          <a:p>
            <a:pPr eaLnBrk="1" hangingPunct="1"/>
            <a:r>
              <a:rPr lang="ru-RU" altLang="ru-RU" b="1" smtClean="0"/>
              <a:t>Вебинары</a:t>
            </a:r>
            <a:endParaRPr lang="en-US" altLang="ru-RU" b="1" smtClean="0"/>
          </a:p>
          <a:p>
            <a:pPr eaLnBrk="1" hangingPunct="1"/>
            <a:r>
              <a:rPr lang="ru-RU" altLang="ru-RU" b="1" smtClean="0"/>
              <a:t>и др. 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998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5538"/>
            <a:ext cx="8686800" cy="54721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«Формальное образование» </a:t>
            </a:r>
            <a:r>
              <a:rPr lang="ru-RU" sz="2800" b="1" dirty="0" smtClean="0"/>
              <a:t>- происходит в организованной и структурированной среде (вуз, школа, рабочее место), завершается проверкой результатов и сертификацией.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«Неформальное образование» </a:t>
            </a:r>
            <a:r>
              <a:rPr lang="ru-RU" sz="2800" b="1" dirty="0" smtClean="0"/>
              <a:t>- частично планируемое обучение, не всегда воспринимаемое в категориях образования, но сохраняющее его черты.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Информальное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образование» </a:t>
            </a:r>
            <a:r>
              <a:rPr lang="ru-RU" sz="2800" b="1" dirty="0" smtClean="0"/>
              <a:t>- результат повседневной деятельности индивида, связанной с его работой, семьёй, досугом. Не является организованным и спланированным.</a:t>
            </a:r>
          </a:p>
          <a:p>
            <a:pPr>
              <a:defRPr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486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/>
              <a:t>Информальное</a:t>
            </a:r>
            <a:r>
              <a:rPr lang="ru-RU" b="1" dirty="0" smtClean="0"/>
              <a:t> </a:t>
            </a:r>
            <a:r>
              <a:rPr lang="ru-RU" sz="4000" b="1" dirty="0" smtClean="0"/>
              <a:t>образование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Образование в течение всей жизни</a:t>
            </a:r>
          </a:p>
          <a:p>
            <a:pPr eaLnBrk="1" hangingPunct="1"/>
            <a:endParaRPr lang="ru-RU" altLang="ru-RU" b="1" smtClean="0"/>
          </a:p>
          <a:p>
            <a:pPr eaLnBrk="1" hangingPunct="1"/>
            <a:r>
              <a:rPr lang="ru-RU" altLang="ru-RU" b="1" smtClean="0"/>
              <a:t>Министерство образования и науки РФ внесло эти понятия в проект «Современной модели образования» до 2020 года, увязав их с необходимостью перехода к концепции непрерывного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3824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Факты </a:t>
            </a:r>
            <a:r>
              <a:rPr lang="ru-RU" sz="2400" b="1" dirty="0" smtClean="0"/>
              <a:t>(по оценке ЮНЕСКО)</a:t>
            </a:r>
            <a:endParaRPr lang="ru-RU" sz="2400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79388" y="1484313"/>
            <a:ext cx="8812212" cy="5616575"/>
          </a:xfrm>
        </p:spPr>
        <p:txBody>
          <a:bodyPr/>
          <a:lstStyle/>
          <a:p>
            <a:r>
              <a:rPr lang="ru-RU" altLang="ru-RU" sz="2800" b="1" smtClean="0"/>
              <a:t>85% работающего населения приобрели необходимые для работы знания и умения за рамками формального обучения; </a:t>
            </a:r>
          </a:p>
          <a:p>
            <a:r>
              <a:rPr lang="ru-RU" altLang="ru-RU" sz="2800" b="1" smtClean="0"/>
              <a:t>в 2003 году почти 18% жителей ЕС в возрасте 25-64 лет участвовали в неформальном образовании;</a:t>
            </a:r>
          </a:p>
          <a:p>
            <a:r>
              <a:rPr lang="ru-RU" altLang="ru-RU" sz="2800" b="1" smtClean="0"/>
              <a:t>в странах Скандинавии – Дании, Швеции, Финляндии – наибольшие показатели по уровню вовлечённости в НФО – почти 50% по данным на 2004 г. </a:t>
            </a:r>
          </a:p>
          <a:p>
            <a:endParaRPr lang="ru-RU" altLang="ru-RU" sz="2800" smtClean="0"/>
          </a:p>
        </p:txBody>
      </p:sp>
    </p:spTree>
    <p:extLst>
      <p:ext uri="{BB962C8B-B14F-4D97-AF65-F5344CB8AC3E}">
        <p14:creationId xmlns:p14="http://schemas.microsoft.com/office/powerpoint/2010/main" val="26345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РАЗВИТИЕ </a:t>
            </a:r>
            <a:r>
              <a:rPr lang="ru-RU" dirty="0" smtClean="0">
                <a:solidFill>
                  <a:srgbClr val="C00000"/>
                </a:solidFill>
              </a:rPr>
              <a:t>ПЕРСОНАЛА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2012"/>
            <a:ext cx="8229600" cy="4876800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является </a:t>
            </a:r>
            <a:r>
              <a:rPr lang="ru-RU" dirty="0"/>
              <a:t>систематическим процессом, ориентированным на формирование и поддержание кадрового потенциала, повышение профессионального мастерства работников, формирование у них вовлеченности в трудовой процесс, умения работать в команде, обеспечение на этой основе высокой производительности труда и эффективного функционирования предприятия в целом [П</a:t>
            </a:r>
            <a:r>
              <a:rPr lang="ru-RU" dirty="0" smtClean="0"/>
              <a:t>. Юнг</a:t>
            </a:r>
            <a:r>
              <a:rPr lang="ru-RU" dirty="0"/>
              <a:t>, 2005]</a:t>
            </a: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901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61" y="709464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Методы обучения: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189" y="2060848"/>
            <a:ext cx="8229600" cy="3888432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altLang="ru-RU" sz="2800" dirty="0" smtClean="0">
                <a:solidFill>
                  <a:prstClr val="black"/>
                </a:solidFill>
                <a:latin typeface="Calibri" panose="020F0502020204030204"/>
              </a:rPr>
              <a:t>– </a:t>
            </a:r>
            <a:r>
              <a:rPr lang="ru-RU" altLang="ru-RU" sz="2800" dirty="0">
                <a:solidFill>
                  <a:prstClr val="black"/>
                </a:solidFill>
                <a:latin typeface="Calibri" panose="020F0502020204030204"/>
              </a:rPr>
              <a:t>это способы, при которых достигается овладение знаниями, умениями, навыками обучающихся.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899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ОБУЧЕНИЯ ПЕРСОНАЛА: СТАНДАРТНЫЙ ПОДХОД</a:t>
            </a:r>
            <a:b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НА РАБОЧЕМ МЕСТЕ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765175"/>
          <a:ext cx="8713788" cy="5283201"/>
        </p:xfrm>
        <a:graphic>
          <a:graphicData uri="http://schemas.openxmlformats.org/drawingml/2006/table">
            <a:tbl>
              <a:tblPr/>
              <a:tblGrid>
                <a:gridCol w="267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3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8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обучения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особенности метода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Направленное приобретение опыта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Систематическое планирование обучения на рабочем месте, основу планирования составляет индивидуальный план профессионального обучения.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60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Производственный инструктаж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Информация, введение в специальность, адаптация, ознакомление обучающегося с его новой рабочей обстановкой.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60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Специальный подбор заданий для обучения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Специализированная индивидуальная программа обучения с текущим контролем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60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Использование рабочих инструкций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самостоятельной подготовки и переподготовки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396">
                <a:tc>
                  <a:txBody>
                    <a:bodyPr/>
                    <a:lstStyle/>
                    <a:p>
                      <a:pPr marL="60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Смена рабочего места (ротация)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знаний и приобретение опыта в результате систематической смены рабочего места. В результате этого за определенный промежуток времени создается представление о многогранности деятельности и производственных задач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4800">
                <a:tc>
                  <a:txBody>
                    <a:bodyPr/>
                    <a:lstStyle/>
                    <a:p>
                      <a:pPr marL="60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Наставничество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мастерства у более квалифицированного работника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60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7.Система быстрого реагирования после наставничества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«Натаскивание» сотрудника на выполнение определенных действий и операций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9618">
                <a:tc>
                  <a:txBody>
                    <a:bodyPr/>
                    <a:lstStyle/>
                    <a:p>
                      <a:pPr marL="60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Использование работников в качестве ассистентов, стажеров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и ознакомление работника с проблемами высшего и качественно иного порядка задач при одновременном принятии на себя некоторой доли ответственности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012">
                <a:tc>
                  <a:txBody>
                    <a:bodyPr/>
                    <a:lstStyle/>
                    <a:p>
                      <a:pPr marL="60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Подготовка в проектных группах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Сотрудничество, осуществляемое в учебных целях в проектных группах, создаваемых на предприятии для разработки крупных, ограниченных сроком задач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60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Использование стендов, тренажеров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Имитация рабочих операций и ситуаций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90659">
                <a:tc>
                  <a:txBody>
                    <a:bodyPr/>
                    <a:lstStyle/>
                    <a:p>
                      <a:pPr marL="60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Коучинг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Процесс, способствующий реализации обучения и развития, повышению компетентности и совершенствованию профессиональных навыков. Означает раскрытие потенциала личности для максимизации собственной производительности и эффективности. Включает разнообразие стилей, навыков и техник.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962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ОБУЧЕНИЯ ПЕРСОНАЛА: СТАНДАРТНЫЙ ПОДХОД</a:t>
            </a:r>
            <a:b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ВНЕ РАБОЧЕГО МЕСТА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950" y="692150"/>
          <a:ext cx="8856663" cy="5503864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обучения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особенности метода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1.Чтение лекций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Пассивный метод обучения, используется для изложения теоретических и методических знаний, практического опыта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Программированные курсы обучения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активный метод обучения, эффективен для получения теоретических знаний.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Конференции</a:t>
                      </a:r>
                    </a:p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семинары, «круглые столы»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Активный метод обучения, участие в дискуссиях развивает логическое мышление и вырабатывает способы поведения в различных ситуациях.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3625"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Метод руководящих кадров, основанный на самостоятельном решении конкретных задач из производственной практики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Моделирование организационной проблемы, которую должны решить участники группы. Позволяет соединить теоретические знания и практические навыки, предусматривает обработку информации, конструктивно-критическое мышление, развитие творчества в процессах принятия решений.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Деловые игры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поведению в различных производственных ситуациях. Развитие навыков самостоятельного принятия решений и коллегиальной работы.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Методы решения производственно-экономических проблем с помощью моделей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Моделирование процессов, происходящих на конкурирующих предприятиях. Развитие аналитических способностей, умения выявлять и учитывать факторы, влияющие на успех результата.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Рабочая группа («кружок качества» и «вместо учебы»)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Молодые специалисты разрабатывают конкретные решения по проблемам управления организации, объединившись в рабочие группы. Разработанные в рабочих группах предложения передаются руководству организации, которое рассматривает предложения, принимает по ним решения и ин формирует рабочую группу о принятии или отклонении ее предложений.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Командировки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Командировки в другие организации или дочерние филиалы, фирмы способствуют приобретению инновационного опыта работы, позволяют под иным углом зрения взглянуть на проблемы и задачи в своей организации.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554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61" y="709464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Директивные </a:t>
            </a:r>
            <a:r>
              <a:rPr lang="ru-RU" dirty="0" smtClean="0">
                <a:solidFill>
                  <a:srgbClr val="C00000"/>
                </a:solidFill>
              </a:rPr>
              <a:t>методы: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660" y="1484784"/>
            <a:ext cx="8524819" cy="5112568"/>
          </a:xfrm>
        </p:spPr>
        <p:txBody>
          <a:bodyPr>
            <a:normAutofit fontScale="62500" lnSpcReduction="20000"/>
          </a:bodyPr>
          <a:lstStyle/>
          <a:p>
            <a:pPr lvl="0"/>
            <a:endParaRPr lang="ru-RU" dirty="0" smtClean="0"/>
          </a:p>
          <a:p>
            <a:pPr marL="514350" lvl="0" indent="-5143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+mj-lt"/>
              <a:buAutoNum type="arabicPeriod"/>
              <a:defRPr/>
            </a:pPr>
            <a:r>
              <a:rPr lang="ru-RU" sz="3500" b="1" dirty="0" smtClean="0">
                <a:solidFill>
                  <a:prstClr val="black"/>
                </a:solidFill>
                <a:latin typeface="Calibri" panose="020F0502020204030204"/>
              </a:rPr>
              <a:t>Лекции</a:t>
            </a: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. Таким методом можно обучать сотни человек одновременно, но при этом обратная связь минимальна, передача знаний носит односторонний характер.</a:t>
            </a:r>
          </a:p>
          <a:p>
            <a:pPr marL="514350" lvl="0" indent="-5143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+mj-lt"/>
              <a:buAutoNum type="arabicPeriod"/>
              <a:defRPr/>
            </a:pP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Семинары. Здесь степень активности слушателей уже выше, особенно если практические занятия строятся с элементами деловой игры, мозгового штурма, кейс-</a:t>
            </a:r>
            <a:r>
              <a:rPr lang="ru-RU" sz="3500" b="1" dirty="0" err="1">
                <a:solidFill>
                  <a:prstClr val="black"/>
                </a:solidFill>
                <a:latin typeface="Calibri" panose="020F0502020204030204"/>
              </a:rPr>
              <a:t>стади</a:t>
            </a: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 и т.п.</a:t>
            </a:r>
          </a:p>
          <a:p>
            <a:pPr marL="514350" lvl="0" indent="-5143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+mj-lt"/>
              <a:buAutoNum type="arabicPeriod"/>
              <a:defRPr/>
            </a:pP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Наставничество — традиционный метод, при котором опытный сотрудник передает знания новичку.</a:t>
            </a:r>
          </a:p>
          <a:p>
            <a:pPr marL="514350" lvl="0" indent="-5143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+mj-lt"/>
              <a:buAutoNum type="arabicPeriod"/>
              <a:defRPr/>
            </a:pP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Инструктаж. Как и при наставничестве, обучение ведется без отрыва от трудовой деятельности. Инструктор вводит нового сотрудника в курс предстоящей работы.</a:t>
            </a:r>
          </a:p>
          <a:p>
            <a:pPr marL="514350" lvl="0" indent="-5143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+mj-lt"/>
              <a:buAutoNum type="arabicPeriod"/>
              <a:defRPr/>
            </a:pPr>
            <a:r>
              <a:rPr lang="ru-RU" sz="3500" b="1" dirty="0" smtClean="0">
                <a:solidFill>
                  <a:prstClr val="black"/>
                </a:solidFill>
                <a:latin typeface="Calibri" panose="020F0502020204030204"/>
              </a:rPr>
              <a:t>Тренинги. Как правило, они помогают развивать отдельные компетенции — ведение переговоров, повышение эффективности продаж, тайм-менеджмент и др.</a:t>
            </a:r>
          </a:p>
          <a:p>
            <a:pPr marL="514350" lvl="0" indent="-5143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+mj-lt"/>
              <a:buAutoNum type="arabicPeriod"/>
              <a:defRPr/>
            </a:pPr>
            <a:r>
              <a:rPr lang="ru-RU" sz="3500" b="1" dirty="0" err="1" smtClean="0">
                <a:solidFill>
                  <a:prstClr val="black"/>
                </a:solidFill>
                <a:latin typeface="Calibri" panose="020F0502020204030204"/>
              </a:rPr>
              <a:t>Секондмент</a:t>
            </a:r>
            <a:r>
              <a:rPr lang="ru-RU" sz="35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— относительно новая в России методика профессионального развития персонала. Стажировка в другом отделе или фирме помогает быстро приобрести новый опыт.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956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61" y="709464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Интерактивные </a:t>
            </a:r>
            <a:r>
              <a:rPr lang="ru-RU" dirty="0" smtClean="0">
                <a:solidFill>
                  <a:srgbClr val="C00000"/>
                </a:solidFill>
              </a:rPr>
              <a:t>методы: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660" y="1484784"/>
            <a:ext cx="8524819" cy="5112568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Tx/>
              <a:buSzTx/>
              <a:buNone/>
              <a:defRPr/>
            </a:pPr>
            <a:r>
              <a:rPr lang="ru-RU" sz="3500" b="1" dirty="0" smtClean="0">
                <a:solidFill>
                  <a:prstClr val="black"/>
                </a:solidFill>
                <a:latin typeface="Calibri" panose="020F0502020204030204"/>
              </a:rPr>
              <a:t>большая </a:t>
            </a: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роль отводится современным техническим возможностям. Благодаря интернету сегодня стали доступными:</a:t>
            </a:r>
          </a:p>
          <a:p>
            <a:pPr marL="514350" lvl="0" indent="-5143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+mj-lt"/>
              <a:buAutoNum type="arabicPeriod"/>
              <a:defRPr/>
            </a:pPr>
            <a:endParaRPr lang="ru-RU" sz="3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514350" lvl="0" indent="-5143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+mj-lt"/>
              <a:buAutoNum type="arabicPeriod"/>
              <a:defRPr/>
            </a:pP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дистанционное обучение;</a:t>
            </a:r>
          </a:p>
          <a:p>
            <a:pPr marL="514350" lvl="0" indent="-5143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+mj-lt"/>
              <a:buAutoNum type="arabicPeriod"/>
              <a:defRPr/>
            </a:pP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онлайн-конференции и </a:t>
            </a:r>
            <a:r>
              <a:rPr lang="ru-RU" sz="3500" b="1" dirty="0" err="1">
                <a:solidFill>
                  <a:prstClr val="black"/>
                </a:solidFill>
                <a:latin typeface="Calibri" panose="020F0502020204030204"/>
              </a:rPr>
              <a:t>вебинары</a:t>
            </a: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514350" lvl="0" indent="-5143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+mj-lt"/>
              <a:buAutoNum type="arabicPeriod"/>
              <a:defRPr/>
            </a:pPr>
            <a:r>
              <a:rPr lang="ru-RU" sz="3500" b="1" dirty="0" err="1">
                <a:solidFill>
                  <a:prstClr val="black"/>
                </a:solidFill>
                <a:latin typeface="Calibri" panose="020F0502020204030204"/>
              </a:rPr>
              <a:t>видеоуроки</a:t>
            </a: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726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61" y="709464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Личностные </a:t>
            </a:r>
            <a:r>
              <a:rPr lang="ru-RU" dirty="0" smtClean="0">
                <a:solidFill>
                  <a:srgbClr val="C00000"/>
                </a:solidFill>
              </a:rPr>
              <a:t>методы: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660" y="1484784"/>
            <a:ext cx="8524819" cy="51125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5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3500" b="1" dirty="0">
                <a:solidFill>
                  <a:prstClr val="black"/>
                </a:solidFill>
                <a:latin typeface="Calibri" panose="020F0502020204030204"/>
              </a:rPr>
              <a:t>Здесь на первый план выходит задача мотивации</a:t>
            </a:r>
            <a:r>
              <a:rPr lang="ru-RU" sz="3500" b="1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lvl="0"/>
            <a:r>
              <a:rPr lang="ru-RU" sz="3500" b="1" dirty="0" smtClean="0">
                <a:solidFill>
                  <a:prstClr val="black"/>
                </a:solidFill>
                <a:latin typeface="Calibri" panose="020F0502020204030204"/>
              </a:rPr>
              <a:t> Т- группы ,</a:t>
            </a:r>
          </a:p>
          <a:p>
            <a:pPr lvl="0"/>
            <a:r>
              <a:rPr lang="ru-RU" sz="35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3500" b="1" dirty="0" err="1" smtClean="0">
                <a:solidFill>
                  <a:prstClr val="black"/>
                </a:solidFill>
                <a:latin typeface="Calibri" panose="020F0502020204030204"/>
              </a:rPr>
              <a:t>коучинг</a:t>
            </a:r>
            <a:endParaRPr lang="ru-RU" sz="35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669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772400" cy="782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Электронное обучение</a:t>
            </a:r>
            <a: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</a:rPr>
              <a:t/>
            </a:r>
            <a:br>
              <a:rPr lang="ru-RU" sz="3200" b="1" dirty="0" smtClean="0">
                <a:solidFill>
                  <a:srgbClr val="000000"/>
                </a:solidFill>
              </a:rPr>
            </a:br>
            <a: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  <a:t>Е-обучени</a:t>
            </a:r>
            <a:r>
              <a:rPr lang="ru-RU" sz="3200" b="1" dirty="0" smtClean="0">
                <a:solidFill>
                  <a:srgbClr val="000000"/>
                </a:solidFill>
              </a:rPr>
              <a:t>е </a:t>
            </a:r>
            <a:r>
              <a:rPr lang="en-US" sz="3200" b="1" i="1" dirty="0" smtClean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ru-RU" sz="3200" b="1" i="1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sz="3200" b="1" i="1" dirty="0" smtClean="0">
                <a:solidFill>
                  <a:srgbClr val="000000"/>
                </a:solidFill>
                <a:cs typeface="Times New Roman" pitchFamily="18" charset="0"/>
              </a:rPr>
              <a:t>Learning</a:t>
            </a:r>
            <a:r>
              <a:rPr lang="ru-RU" sz="3200" b="1" i="1" dirty="0" smtClean="0">
                <a:solidFill>
                  <a:srgbClr val="000000"/>
                </a:solidFill>
              </a:rPr>
              <a:t/>
            </a:r>
            <a:br>
              <a:rPr lang="ru-RU" sz="3200" b="1" i="1" dirty="0" smtClean="0">
                <a:solidFill>
                  <a:srgbClr val="000000"/>
                </a:solidFill>
              </a:rPr>
            </a:br>
            <a:endParaRPr lang="ru-RU" sz="3200" b="1" i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3" descr="stell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71750"/>
            <a:ext cx="3810000" cy="2933700"/>
          </a:xfrm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73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786813" cy="500063"/>
          </a:xfrm>
        </p:spPr>
        <p:txBody>
          <a:bodyPr/>
          <a:lstStyle/>
          <a:p>
            <a:pPr>
              <a:defRPr/>
            </a:pPr>
            <a:r>
              <a:rPr lang="ru-RU" sz="2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оценки эффективности обучения Д. </a:t>
            </a:r>
            <a:r>
              <a:rPr lang="ru-RU" sz="2400" b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Киркпатрика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858250" cy="60721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Модель включает четыре уровня оценки результатов обучения:</a:t>
            </a:r>
          </a:p>
          <a:p>
            <a:r>
              <a:rPr lang="ru-RU" altLang="ru-RU" b="1" smtClean="0">
                <a:solidFill>
                  <a:schemeClr val="accent2"/>
                </a:solidFill>
              </a:rPr>
              <a:t>Реакция:</a:t>
            </a:r>
            <a:r>
              <a:rPr lang="ru-RU" altLang="ru-RU" b="1" smtClean="0"/>
              <a:t> понравилось ли обучение участникам, насколько было полезным  (удовлетворенность)</a:t>
            </a:r>
            <a:endParaRPr lang="ru-RU" altLang="ru-RU" sz="2000" b="1" smtClean="0"/>
          </a:p>
          <a:p>
            <a:r>
              <a:rPr lang="ru-RU" altLang="ru-RU" b="1" smtClean="0">
                <a:solidFill>
                  <a:schemeClr val="accent2"/>
                </a:solidFill>
              </a:rPr>
              <a:t>Усвоение:</a:t>
            </a:r>
            <a:r>
              <a:rPr lang="ru-RU" altLang="ru-RU" b="1" smtClean="0"/>
              <a:t> насколько качественно были усвоены соответствующие знания и умения</a:t>
            </a:r>
            <a:endParaRPr lang="ru-RU" altLang="ru-RU" sz="2000" b="1" smtClean="0"/>
          </a:p>
          <a:p>
            <a:r>
              <a:rPr lang="ru-RU" altLang="ru-RU" b="1" smtClean="0">
                <a:solidFill>
                  <a:schemeClr val="accent2"/>
                </a:solidFill>
              </a:rPr>
              <a:t>Поведение:</a:t>
            </a:r>
            <a:r>
              <a:rPr lang="ru-RU" altLang="ru-RU" b="1" smtClean="0"/>
              <a:t> изменилось ли и насколько в результате обучения поведение участников в рабочей обстановке</a:t>
            </a:r>
            <a:endParaRPr lang="ru-RU" altLang="ru-RU" sz="2000" b="1" smtClean="0"/>
          </a:p>
          <a:p>
            <a:r>
              <a:rPr lang="ru-RU" altLang="ru-RU" b="1" smtClean="0">
                <a:solidFill>
                  <a:schemeClr val="accent2"/>
                </a:solidFill>
              </a:rPr>
              <a:t>Результаты:</a:t>
            </a:r>
            <a:r>
              <a:rPr lang="ru-RU" altLang="ru-RU" b="1" smtClean="0"/>
              <a:t> каковы измеримые результаты обучения для организации (оценка бизнес-результатов)</a:t>
            </a:r>
            <a:endParaRPr lang="ru-RU" altLang="ru-RU" sz="2000" b="1" smtClean="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459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эффективность</a:t>
            </a:r>
            <a:r>
              <a:rPr lang="ru-RU" sz="3200" dirty="0" smtClean="0"/>
              <a:t> </a:t>
            </a:r>
            <a:r>
              <a:rPr lang="ru-RU" sz="3200" dirty="0"/>
              <a:t>(средний процент усвоения знаний) различных </a:t>
            </a:r>
            <a:r>
              <a:rPr lang="ru-RU" sz="3200" b="1" dirty="0"/>
              <a:t>методов обучении </a:t>
            </a:r>
            <a:r>
              <a:rPr lang="ru-RU" sz="3200" b="1" dirty="0" smtClean="0"/>
              <a:t>взрослых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 descr="Особенности обучения взрослых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1572" y="1600200"/>
            <a:ext cx="514085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2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4212" y="692696"/>
            <a:ext cx="77724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эффективности (требования к организации) обучения</a:t>
            </a:r>
            <a:endParaRPr lang="ru-RU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13519" y="1556792"/>
            <a:ext cx="8713787" cy="42592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ru-RU" altLang="ru-RU" sz="1400" dirty="0" smtClean="0"/>
          </a:p>
          <a:p>
            <a:r>
              <a:rPr lang="ru-RU" altLang="ru-RU" sz="1800" b="1" i="1" dirty="0" smtClean="0"/>
              <a:t>Направленность обучения. Индивидуальный план обучения.</a:t>
            </a:r>
            <a:r>
              <a:rPr lang="ru-RU" altLang="ru-RU" sz="1800" dirty="0" smtClean="0"/>
              <a:t> Обучающимся следует установить стандарты выполнения работы. Обучающиеся должны ясно определить цели и стандарты, которые они считают приемлемыми и могут использовать для оценки своего развития. </a:t>
            </a:r>
          </a:p>
          <a:p>
            <a:r>
              <a:rPr lang="ru-RU" altLang="ru-RU" sz="1800" b="1" i="1" dirty="0" smtClean="0"/>
              <a:t>У обучающихся должно быть руководство, поощрение, поддержка  и обратная связь о том, как они учатся.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Самомотивированные</a:t>
            </a:r>
            <a:r>
              <a:rPr lang="ru-RU" altLang="ru-RU" sz="1800" dirty="0" smtClean="0"/>
              <a:t> работники большую часть этого могут обеспечить себе сами, но все же должен быть преподаватель, чтобы поддерживать их и помогать, когда это необходимо. В том числе – культура организации должна поддерживать и стимулировать обучение (обучающийся – это хорошо, а не выскочка). Руководство компании должно создать климат,</a:t>
            </a:r>
            <a:r>
              <a:rPr lang="ru-RU" altLang="ru-RU" sz="1800" i="1" dirty="0" smtClean="0"/>
              <a:t> </a:t>
            </a:r>
            <a:r>
              <a:rPr lang="ru-RU" altLang="ru-RU" sz="1800" dirty="0" smtClean="0"/>
              <a:t>способствующий обучению.</a:t>
            </a:r>
          </a:p>
          <a:p>
            <a:r>
              <a:rPr lang="ru-RU" altLang="ru-RU" sz="1800" b="1" i="1" dirty="0" smtClean="0"/>
              <a:t>Обучающиеся должны получать удовлетворение от обучения.</a:t>
            </a:r>
            <a:r>
              <a:rPr lang="ru-RU" altLang="ru-RU" sz="1800" i="1" dirty="0" smtClean="0"/>
              <a:t> </a:t>
            </a:r>
            <a:r>
              <a:rPr lang="ru-RU" altLang="ru-RU" sz="1800" dirty="0" smtClean="0"/>
              <a:t>Они способны учиться в самых тяжелых условиях, если обучение удовлетворяет одну или несколько их потребностей. И наоборот, самые лучшие программы обучения могут не оправдать ожиданий, если обучающиеся не видят в них пользы.</a:t>
            </a:r>
          </a:p>
          <a:p>
            <a:r>
              <a:rPr lang="ru-RU" altLang="ru-RU" sz="1800" b="1" i="1" dirty="0" smtClean="0"/>
              <a:t>Обучение практикой. Ориентация на решение реальных производственных и управленческих проблем.  </a:t>
            </a:r>
            <a:endParaRPr lang="ru-RU" altLang="ru-RU" sz="1800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933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424862" cy="4429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ЗАДАЧИ РАЗВИТИЯ ПЕРСОНАЛА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64626"/>
            <a:ext cx="4105151" cy="433070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1700" b="1" dirty="0" smtClean="0">
                <a:solidFill>
                  <a:srgbClr val="0066CC"/>
                </a:solidFill>
              </a:rPr>
              <a:t>С </a:t>
            </a:r>
            <a:r>
              <a:rPr lang="ru-RU" altLang="ru-RU" sz="1700" b="1" dirty="0">
                <a:solidFill>
                  <a:srgbClr val="0066CC"/>
                </a:solidFill>
              </a:rPr>
              <a:t>точки  зрения </a:t>
            </a:r>
            <a:r>
              <a:rPr lang="ru-RU" altLang="ru-RU" sz="1700" b="1" dirty="0" smtClean="0">
                <a:solidFill>
                  <a:srgbClr val="0066CC"/>
                </a:solidFill>
              </a:rPr>
              <a:t>работодателя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endParaRPr lang="ru-RU" altLang="ru-RU" sz="1700" dirty="0"/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1700" dirty="0"/>
              <a:t>Воспроизводство персонала.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1700" dirty="0"/>
              <a:t>Адаптация персонала.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1700" dirty="0"/>
              <a:t>Сохранение персонала - удержание работника в организации.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1700" dirty="0"/>
              <a:t>Мотивация и стимулирование.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1700" dirty="0"/>
              <a:t>Гибкое формирование персонала.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1700" dirty="0"/>
              <a:t>Организация и формирование управленческого персонала (продвижение по служебной лестнице - создание резерва для управленческой должности).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1700" dirty="0"/>
              <a:t>Интеграция персонала.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1700" dirty="0"/>
              <a:t>Внедрение нововведений.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1700" dirty="0"/>
              <a:t>Создание позитивного имиджа организации (в том числе имиджа работодателя – привлечение ценных сотрудников).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44008" y="1371507"/>
            <a:ext cx="4392488" cy="48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lnSpc>
                <a:spcPct val="70000"/>
              </a:lnSpc>
              <a:buSzPct val="85000"/>
              <a:buNone/>
            </a:pPr>
            <a:r>
              <a:rPr lang="ru-RU" altLang="ru-RU" sz="1700" b="1" dirty="0">
                <a:solidFill>
                  <a:srgbClr val="0066CC"/>
                </a:solidFill>
                <a:latin typeface="+mn-lt"/>
              </a:rPr>
              <a:t>С точки  зрения </a:t>
            </a:r>
            <a:r>
              <a:rPr lang="ru-RU" altLang="ru-RU" sz="1700" b="1" dirty="0" smtClean="0">
                <a:solidFill>
                  <a:srgbClr val="0066CC"/>
                </a:solidFill>
                <a:latin typeface="+mn-lt"/>
              </a:rPr>
              <a:t>сотрудника</a:t>
            </a:r>
          </a:p>
          <a:p>
            <a:pPr marL="0" indent="0">
              <a:lnSpc>
                <a:spcPct val="70000"/>
              </a:lnSpc>
              <a:buSzPct val="85000"/>
              <a:buNone/>
            </a:pPr>
            <a:endParaRPr lang="ru-RU" altLang="ru-RU" sz="1700" b="1" dirty="0">
              <a:latin typeface="+mn-lt"/>
            </a:endParaRPr>
          </a:p>
          <a:p>
            <a:pPr marL="182880" indent="-182880">
              <a:lnSpc>
                <a:spcPct val="70000"/>
              </a:lnSpc>
              <a:buSzPct val="85000"/>
              <a:buFont typeface="Arial" pitchFamily="34" charset="0"/>
              <a:buChar char="•"/>
            </a:pPr>
            <a:r>
              <a:rPr lang="ru-RU" altLang="ru-RU" sz="1700" dirty="0">
                <a:latin typeface="+mn-lt"/>
              </a:rPr>
              <a:t>Поддержание на соответствующем уровне и повышение профессиональной квалификации.</a:t>
            </a:r>
          </a:p>
          <a:p>
            <a:pPr marL="182880" indent="-182880">
              <a:lnSpc>
                <a:spcPct val="70000"/>
              </a:lnSpc>
              <a:buSzPct val="85000"/>
              <a:buFont typeface="Arial" pitchFamily="34" charset="0"/>
              <a:buChar char="•"/>
            </a:pPr>
            <a:r>
              <a:rPr lang="ru-RU" altLang="ru-RU" sz="1700" dirty="0">
                <a:latin typeface="+mn-lt"/>
              </a:rPr>
              <a:t>Приобретение профессиональных знаний вне сферы профессиональной деятельности.</a:t>
            </a:r>
          </a:p>
          <a:p>
            <a:pPr marL="182880" indent="-182880">
              <a:lnSpc>
                <a:spcPct val="70000"/>
              </a:lnSpc>
              <a:buSzPct val="85000"/>
              <a:buFont typeface="Arial" pitchFamily="34" charset="0"/>
              <a:buChar char="•"/>
            </a:pPr>
            <a:r>
              <a:rPr lang="ru-RU" altLang="ru-RU" sz="1700" dirty="0">
                <a:latin typeface="+mn-lt"/>
              </a:rPr>
              <a:t>Развитие способностей в области планирования и организации производства.</a:t>
            </a:r>
          </a:p>
          <a:p>
            <a:pPr marL="182880" indent="-182880">
              <a:lnSpc>
                <a:spcPct val="70000"/>
              </a:lnSpc>
              <a:buSzPct val="85000"/>
              <a:buFont typeface="Arial" pitchFamily="34" charset="0"/>
              <a:buChar char="•"/>
            </a:pPr>
            <a:r>
              <a:rPr lang="ru-RU" altLang="ru-RU" sz="1700" dirty="0">
                <a:latin typeface="+mn-lt"/>
              </a:rPr>
              <a:t>Социально-психологический аспект: повышение профессионального мастерства положительно отражается на гарантии сохранения рабочего места, возможностях повышения в должности, на чувстве собственного достоинства и возможностях самореализации.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6944267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эффективности (требования к организации) обучения</a:t>
            </a:r>
            <a:endParaRPr lang="ru-RU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4114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ru-RU" altLang="ru-RU" sz="1400" smtClean="0"/>
          </a:p>
          <a:p>
            <a:r>
              <a:rPr lang="ru-RU" altLang="ru-RU" sz="1800" b="1" i="1" smtClean="0"/>
              <a:t>Возможность обучаться в удобное время и в удобном темпе.</a:t>
            </a:r>
            <a:r>
              <a:rPr lang="ru-RU" altLang="ru-RU" sz="1800" smtClean="0"/>
              <a:t> Обучающиеся должны иметь возможность сами управлять процессом обучения.</a:t>
            </a:r>
          </a:p>
          <a:p>
            <a:r>
              <a:rPr lang="ru-RU" altLang="ru-RU" sz="1800" b="1" i="1" smtClean="0"/>
              <a:t>Методы обучения должны быть подходящими и разнообразными.</a:t>
            </a:r>
            <a:r>
              <a:rPr lang="ru-RU" altLang="ru-RU" sz="1800" i="1" smtClean="0"/>
              <a:t> </a:t>
            </a:r>
            <a:r>
              <a:rPr lang="ru-RU" altLang="ru-RU" sz="1800" smtClean="0"/>
              <a:t>Преподаватели имеют большой запас учебных тем и средств обучения. Но они должны разборчиво их использовать, в соответствии с потребностями должности, работника и группы. Использование разнообразных методик, при условии, что все они одинаково подходят для конкретных условий, способствует обучению, поддерживая интерес обучающихся.</a:t>
            </a:r>
          </a:p>
          <a:p>
            <a:r>
              <a:rPr lang="ru-RU" altLang="ru-RU" sz="1800" b="1" i="1" smtClean="0"/>
              <a:t>Следует выделить время на усвоение новых навыков.</a:t>
            </a:r>
            <a:r>
              <a:rPr lang="ru-RU" altLang="ru-RU" sz="1800" i="1" smtClean="0"/>
              <a:t> </a:t>
            </a:r>
            <a:r>
              <a:rPr lang="ru-RU" altLang="ru-RU" sz="1800" smtClean="0"/>
              <a:t>На то, чтобы усвоить, проверить и принять новые навыки, требуется время. Его следует предусмотреть в программе обучения. Очень многие преподаватели чрезмерно переполняют свои программы новой информацией и не дают достаточных возможностей для ее практического освоения.</a:t>
            </a:r>
          </a:p>
          <a:p>
            <a:r>
              <a:rPr lang="ru-RU" altLang="ru-RU" sz="1800" b="1" i="1" smtClean="0"/>
              <a:t>Люди лучше обучаются в неформальной обстановке.</a:t>
            </a:r>
            <a:endParaRPr lang="ru-RU" altLang="ru-RU" sz="1800" smtClean="0"/>
          </a:p>
          <a:p>
            <a:r>
              <a:rPr lang="ru-RU" altLang="ru-RU" sz="1800" b="1" i="1" smtClean="0"/>
              <a:t> Обучение – это постепенный процесс. Необходимо понимать, что существуют разные уровни обучения, и что они требуют разных методов и занимают разное время.</a:t>
            </a:r>
            <a:endParaRPr lang="ru-RU" altLang="ru-RU" sz="1800" smtClean="0"/>
          </a:p>
          <a:p>
            <a:endParaRPr lang="ru-RU" altLang="ru-RU" sz="1800" smtClean="0"/>
          </a:p>
        </p:txBody>
      </p:sp>
    </p:spTree>
    <p:extLst>
      <p:ext uri="{BB962C8B-B14F-4D97-AF65-F5344CB8AC3E}">
        <p14:creationId xmlns:p14="http://schemas.microsoft.com/office/powerpoint/2010/main" val="25022270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537725"/>
              </p:ext>
            </p:extLst>
          </p:nvPr>
        </p:nvGraphicFramePr>
        <p:xfrm>
          <a:off x="251520" y="398891"/>
          <a:ext cx="8507288" cy="7149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4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Особенности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Рекомендации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2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Стремление к самостоятельности и самореализации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предоставлять возможность проявлять инициативу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создавать возможности для личностного включения в обучение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22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Концентрация на профессиональных целях, проблемах и задачах.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прояснять намерения и цели учащегося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изучать темы в логике решения проблем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идти в обучение от профессиональных проблем и опыта студента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предлагать актуальные и обоснованные темы 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90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Интерес к практическому применению новых знаний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стремиться активизировать обучение, сделать его исследовательским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04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связывать результаты обучения с профессиональной деятельностью, переносить приобретённые знания и навыки в рабочие условия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использовать метод проб и ошибок, аналогии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090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Наличие профессионального и личного опыта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идти «от частного к общему» или «от общего к частному», в зависимости от целей и задач группы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0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поощрять вопросы об общих принципах, устанавливать общее в конкретных положениях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40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связывать новый материал с имеющимися знаниями и опытом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409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Наличие конкурирующих интересов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учитывать наличие ограничений в учёбе (социальных, временных, финансовых)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9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создавать мотивацию для дальнейшего 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4" y="188646"/>
          <a:ext cx="8856984" cy="7276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1254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 стереотипов и предпочтений относительно методов 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широко использовать активные методы: деловые игры, моделирование, анализ практических ситуаций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поощрять и подкреплять достижения студентов на основе обратной связи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начала обучения проводить оценку потребности в обучении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 закреплении материала полагаться на понимание, а не память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учитывать различие в стилях 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47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Краткосрочность 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ориентироваться на краткие периоды учебной активности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создавать компактные и эффективные циклы 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47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Сопротивление процессу 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высокие требования к личности преподавателя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вовлечение в обучение, создание соответствующей мотивации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47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Умение работать с информацией; высокий самоконтроль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учитывать ожидания и потребности, возможности и ограничения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развивать у слушателей навыки обучения и самообучения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учитывать профессиональные и личностные особенности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447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Высокая критичность, закрытость (защита «Я»), страх неудачи; сложности в установлении и поддержании межличностных отношений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создавать комфортную, безопасную атмосферу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соблюдать правила подачи обратной связи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развивать коммуникативные навыки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2" marR="7322" marT="7322" marB="7322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6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57188" y="928688"/>
            <a:ext cx="8215312" cy="35004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latin typeface="Arial" charset="0"/>
              </a:rPr>
              <a:t> </a:t>
            </a:r>
          </a:p>
          <a:p>
            <a:pPr>
              <a:defRPr/>
            </a:pPr>
            <a:endParaRPr lang="ru-RU" sz="2000" dirty="0">
              <a:solidFill>
                <a:srgbClr val="0070C0"/>
              </a:solidFill>
              <a:latin typeface="Arial" charset="0"/>
            </a:endParaRPr>
          </a:p>
          <a:p>
            <a:pPr marL="457200" indent="-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5179269" y="1650766"/>
            <a:ext cx="367503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только 19 % </a:t>
            </a:r>
            <a:r>
              <a:rPr lang="ru-RU" altLang="ru-RU" sz="1600" b="1" dirty="0">
                <a:cs typeface="Times New Roman" panose="02020603050405020304" pitchFamily="18" charset="0"/>
              </a:rPr>
              <a:t>работников </a:t>
            </a:r>
            <a:r>
              <a:rPr lang="ru-RU" altLang="ru-RU" sz="1600" b="1" dirty="0" smtClean="0">
                <a:cs typeface="Times New Roman" panose="02020603050405020304" pitchFamily="18" charset="0"/>
              </a:rPr>
              <a:t>предприятий </a:t>
            </a:r>
            <a:r>
              <a:rPr lang="ru-RU" altLang="ru-RU" sz="1600" b="1" dirty="0">
                <a:cs typeface="Times New Roman" panose="02020603050405020304" pitchFamily="18" charset="0"/>
              </a:rPr>
              <a:t>реально вовлечены в трудовой процесс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altLang="ru-RU" sz="16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63 %</a:t>
            </a:r>
            <a:r>
              <a:rPr lang="ru-RU" altLang="ru-RU" sz="1600" b="1" dirty="0">
                <a:cs typeface="Times New Roman" panose="02020603050405020304" pitchFamily="18" charset="0"/>
              </a:rPr>
              <a:t> просто пребывают на рабочем месте, ожидая окончания рабочего дня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altLang="ru-RU" sz="16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18% </a:t>
            </a:r>
            <a:r>
              <a:rPr lang="ru-RU" altLang="ru-RU" sz="1600" b="1" dirty="0">
                <a:cs typeface="Times New Roman" panose="02020603050405020304" pitchFamily="18" charset="0"/>
              </a:rPr>
              <a:t>испытывают  яркие отрицательные эмоции в отношении своей  фирмы-нанимателя.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altLang="ru-RU" sz="1600" b="1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1600" b="1" dirty="0" smtClean="0">
                <a:cs typeface="Times New Roman" panose="02020603050405020304" pitchFamily="18" charset="0"/>
              </a:rPr>
              <a:t>Ведущие </a:t>
            </a:r>
            <a:r>
              <a:rPr lang="ru-RU" altLang="ru-RU" sz="1600" b="1" dirty="0">
                <a:cs typeface="Times New Roman" panose="02020603050405020304" pitchFamily="18" charset="0"/>
              </a:rPr>
              <a:t>мировые компании затрачивают </a:t>
            </a:r>
            <a:r>
              <a:rPr lang="ru-RU" altLang="ru-RU" sz="1600" b="1" dirty="0" smtClean="0">
                <a:cs typeface="Times New Roman" panose="02020603050405020304" pitchFamily="18" charset="0"/>
              </a:rPr>
              <a:t>от </a:t>
            </a:r>
            <a:r>
              <a:rPr lang="ru-RU" alt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2 до 10 % </a:t>
            </a:r>
            <a:r>
              <a:rPr lang="ru-RU" altLang="ru-RU" sz="1600" b="1" dirty="0">
                <a:cs typeface="Times New Roman" panose="02020603050405020304" pitchFamily="18" charset="0"/>
              </a:rPr>
              <a:t>фонда заработной платы на обучение персонала.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altLang="ru-RU" b="1" dirty="0"/>
          </a:p>
        </p:txBody>
      </p:sp>
      <p:pic>
        <p:nvPicPr>
          <p:cNvPr id="7172" name="Picture 2" descr="1239644556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4578594" cy="380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501062" cy="142875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«Отчет о глобальном состоянии трудовой сферы в 2013г.» </a:t>
            </a:r>
            <a:br>
              <a:rPr lang="ru-RU" alt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институт </a:t>
            </a:r>
            <a:r>
              <a:rPr lang="en-US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Gallup</a:t>
            </a:r>
            <a:endParaRPr lang="ru-RU" altLang="ru-RU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Принципы развития персонала -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2012"/>
            <a:ext cx="8229600" cy="4876800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-целостность </a:t>
            </a:r>
            <a:r>
              <a:rPr lang="ru-RU" dirty="0"/>
              <a:t>системы развития, преемственность видов и форм разви­тия персонала;</a:t>
            </a:r>
          </a:p>
          <a:p>
            <a:pPr lvl="0"/>
            <a:r>
              <a:rPr lang="ru-RU" dirty="0"/>
              <a:t>- опережающий характер развития персонала по отношению к развитию организации;</a:t>
            </a:r>
          </a:p>
          <a:p>
            <a:pPr lvl="0"/>
            <a:r>
              <a:rPr lang="ru-RU" dirty="0"/>
              <a:t>- гибкость различных форм развития;</a:t>
            </a:r>
          </a:p>
          <a:p>
            <a:pPr lvl="0"/>
            <a:r>
              <a:rPr lang="ru-RU" dirty="0"/>
              <a:t>- профессиональное и социальное стимулирование развития человеческих ресурсов;</a:t>
            </a:r>
          </a:p>
          <a:p>
            <a:pPr lvl="0"/>
            <a:r>
              <a:rPr lang="ru-RU" dirty="0"/>
              <a:t>- учет возможностей организации.[ Егоршин.2003]</a:t>
            </a:r>
          </a:p>
        </p:txBody>
      </p:sp>
    </p:spTree>
    <p:extLst>
      <p:ext uri="{BB962C8B-B14F-4D97-AF65-F5344CB8AC3E}">
        <p14:creationId xmlns:p14="http://schemas.microsoft.com/office/powerpoint/2010/main" val="33341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Факторы, влияющие на необходимость развития персонала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14" y="1981200"/>
            <a:ext cx="8229600" cy="4876800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ru-RU" dirty="0"/>
              <a:t>конкуренция на различных рынках;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/>
              <a:t>развитие информационных технологий;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/>
              <a:t>комплексное решение вопросов управления человеческими ресурсами и стратегических задач на основе единой программы деятельности организации;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/>
              <a:t>необходимость разработки стратегии и организационной культуры организации и др.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8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2652</TotalTime>
  <Words>4116</Words>
  <Application>Microsoft Office PowerPoint</Application>
  <PresentationFormat>Экран (4:3)</PresentationFormat>
  <Paragraphs>496</Paragraphs>
  <Slides>62</Slides>
  <Notes>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62</vt:i4>
      </vt:variant>
    </vt:vector>
  </HeadingPairs>
  <TitlesOfParts>
    <vt:vector size="83" baseType="lpstr">
      <vt:lpstr>Arial</vt:lpstr>
      <vt:lpstr>Calibri</vt:lpstr>
      <vt:lpstr>Calibri Light</vt:lpstr>
      <vt:lpstr>Century Schoolbook</vt:lpstr>
      <vt:lpstr>Garamond</vt:lpstr>
      <vt:lpstr>Georgia</vt:lpstr>
      <vt:lpstr>Merriweather</vt:lpstr>
      <vt:lpstr>Times New Roman</vt:lpstr>
      <vt:lpstr>Wingdings</vt:lpstr>
      <vt:lpstr>Ясность</vt:lpstr>
      <vt:lpstr>Тема Office</vt:lpstr>
      <vt:lpstr>1_Тема Office</vt:lpstr>
      <vt:lpstr>2_Тема Office</vt:lpstr>
      <vt:lpstr>3_Тема Office</vt:lpstr>
      <vt:lpstr>4_Тема Office</vt:lpstr>
      <vt:lpstr>6_Тема Office</vt:lpstr>
      <vt:lpstr>8_Тема Office</vt:lpstr>
      <vt:lpstr>11_Тема Office</vt:lpstr>
      <vt:lpstr>13_Тема Office</vt:lpstr>
      <vt:lpstr>Office Theme</vt:lpstr>
      <vt:lpstr>2_Office Theme</vt:lpstr>
      <vt:lpstr>    Развитие персонала</vt:lpstr>
      <vt:lpstr>Презентация PowerPoint</vt:lpstr>
      <vt:lpstr>Презентация PowerPoint</vt:lpstr>
      <vt:lpstr>Главное богатство компании — «человеческие ресурсы». </vt:lpstr>
      <vt:lpstr>РАЗВИТИЕ ПЕРСОНАЛА  </vt:lpstr>
      <vt:lpstr>ЗАДАЧИ РАЗВИТИЯ ПЕРСОНАЛА</vt:lpstr>
      <vt:lpstr>«Отчет о глобальном состоянии трудовой сферы в 2013г.»  институт Gallup</vt:lpstr>
      <vt:lpstr>Принципы развития персонала -</vt:lpstr>
      <vt:lpstr>Факторы, влияющие на необходимость развития персонала:</vt:lpstr>
      <vt:lpstr>РАЗВИТИЕ ПЕРСОНАЛА – это комплекс мер, включающий    </vt:lpstr>
      <vt:lpstr>ОБУЧЕНИЕ персонала   </vt:lpstr>
      <vt:lpstr>Повышение квалификации персонала   </vt:lpstr>
      <vt:lpstr>Переобучение (переподготовка) персонала   </vt:lpstr>
      <vt:lpstr>Стадии профессионального развития (по Е.А. Климову):</vt:lpstr>
      <vt:lpstr>Презентация PowerPoint</vt:lpstr>
      <vt:lpstr>Презентация PowerPoint</vt:lpstr>
      <vt:lpstr>Презентация PowerPoint</vt:lpstr>
      <vt:lpstr>Потребности человека на этапах профессионализации</vt:lpstr>
      <vt:lpstr>Презентация PowerPoint</vt:lpstr>
      <vt:lpstr>ЛИЧНОСТНЫЕ РЕСУРСЫ,  ОБЕСПЕЧИВАЮЩИЕ  ПРОФЕССИОНАЛЬНОЕ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развития персонала предприятия:</vt:lpstr>
      <vt:lpstr>Этапы организации обучения персонала</vt:lpstr>
      <vt:lpstr>Презентация PowerPoint</vt:lpstr>
      <vt:lpstr>1.Стратегия «волшебная пилюля»  (Развитие как развлечение).</vt:lpstr>
      <vt:lpstr> 2. Стратегия «Индивидуальный подход» или «Высокие риски выращивания звезд» </vt:lpstr>
      <vt:lpstr>Затраты на реализацию стратегии «Индивидуальный подход» включают расходы на:</vt:lpstr>
      <vt:lpstr>Результаты реализации стратегии «Индивидуальный подход»:</vt:lpstr>
      <vt:lpstr>3.Стратегия «Обучающаяся организация»</vt:lpstr>
      <vt:lpstr> Принципы стратегии «Обучающейся организации»:</vt:lpstr>
      <vt:lpstr> Популярные направления развития компетенций  персонала:</vt:lpstr>
      <vt:lpstr>   3.Трудности и препятствия в образовании взрослых   </vt:lpstr>
      <vt:lpstr>Персонал компании – это взрослые, сложившие люди со своим жизненным и профессиональным опытом. </vt:lpstr>
      <vt:lpstr>ВЗРОСЛЫЙ – ЭТО ТОТ, КТО </vt:lpstr>
      <vt:lpstr> Особенности взрослых учащихся (М. B. Кларин):   - потребность в обосновании (смысле);   - потребность в самостоятельности;   - жизненный опыт;   - назревшая необходимость;   - практическая направленность.  </vt:lpstr>
      <vt:lpstr> Психофизиологические </vt:lpstr>
      <vt:lpstr>Социально-психологические </vt:lpstr>
      <vt:lpstr>Социальные </vt:lpstr>
      <vt:lpstr>Принципы обучения взрослых:</vt:lpstr>
      <vt:lpstr>Презентация PowerPoint</vt:lpstr>
      <vt:lpstr>Презентация PowerPoint</vt:lpstr>
      <vt:lpstr>Формы образования </vt:lpstr>
      <vt:lpstr>Презентация PowerPoint</vt:lpstr>
      <vt:lpstr>Информальное образование  </vt:lpstr>
      <vt:lpstr>Факты (по оценке ЮНЕСКО)</vt:lpstr>
      <vt:lpstr>Методы обучения:</vt:lpstr>
      <vt:lpstr>МЕТОДЫ ОБУЧЕНИЯ ПЕРСОНАЛА: СТАНДАРТНЫЙ ПОДХОД 1. НА РАБОЧЕМ МЕСТЕ</vt:lpstr>
      <vt:lpstr>МЕТОДЫ ОБУЧЕНИЯ ПЕРСОНАЛА: СТАНДАРТНЫЙ ПОДХОД 2. ВНЕ РАБОЧЕГО МЕСТА</vt:lpstr>
      <vt:lpstr>Директивные методы:</vt:lpstr>
      <vt:lpstr>Интерактивные методы:</vt:lpstr>
      <vt:lpstr>Личностные методы:</vt:lpstr>
      <vt:lpstr>Электронное обучение  Е-обучение e-Learning </vt:lpstr>
      <vt:lpstr>Модель оценки эффективности обучения Д. Киркпатрика</vt:lpstr>
      <vt:lpstr>эффективность (средний процент усвоения знаний) различных методов обучении взрослых </vt:lpstr>
      <vt:lpstr>Условия эффективности (требования к организации) обучения</vt:lpstr>
      <vt:lpstr>Условия эффективности (требования к организации) обучения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профессионального образования «Волгоградский государственный медицинский университет» Министерства здравоохранения Российской Федерации Факультет социальной работы и клинической психологии Кафедра экономики и менеджмента</dc:title>
  <dc:creator>анюта</dc:creator>
  <cp:lastModifiedBy>User</cp:lastModifiedBy>
  <cp:revision>234</cp:revision>
  <dcterms:created xsi:type="dcterms:W3CDTF">2015-06-24T07:56:15Z</dcterms:created>
  <dcterms:modified xsi:type="dcterms:W3CDTF">2025-12-03T05:58:54Z</dcterms:modified>
</cp:coreProperties>
</file>