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ЭТИКА ДЕЯТЕЛЬНОСТИ ОРГАНИЗАЦИЙ (КОРПОРАТИВНАЯ ЭТИКА)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План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1</a:t>
            </a:r>
            <a:r>
              <a:rPr lang="ru-RU" dirty="0">
                <a:latin typeface="Times New Roman"/>
                <a:ea typeface="Times New Roman"/>
              </a:rPr>
              <a:t>. Понятие и содержание корпоративной этики и корпоративной культуры.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</a:rPr>
              <a:t>. Этика и социальная ответственность организаций.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. Этические нормы в деятельности организаций.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4</a:t>
            </a:r>
            <a:r>
              <a:rPr lang="ru-RU" dirty="0">
                <a:latin typeface="Times New Roman"/>
                <a:ea typeface="Times New Roman"/>
              </a:rPr>
              <a:t>. Повышение этического уровня организации.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14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Типы многонациональных корпораций: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>
                <a:latin typeface="Times New Roman"/>
                <a:ea typeface="Times New Roman"/>
                <a:cs typeface="Times New Roman"/>
              </a:rPr>
              <a:t>этноцентри­ческие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корпорации (моноэтнический тип культуры) - ориентированы на собствен­ную страну;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полицентри­ческие (полиэтнический тип культуры) - ориентированы на принимаю­щую сторону (страну, где работает компания);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>
                <a:latin typeface="Times New Roman"/>
                <a:ea typeface="Times New Roman"/>
                <a:cs typeface="Times New Roman"/>
              </a:rPr>
              <a:t>региоцентрические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(реак­тивный тип культуры) - ориентированы на создание единой региональной системы;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геоцентрические (межэтнический тип культуры) - ориентированы на весь мир, считают своей окончательной целью создание единой междуна­родной интегрированной системы.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91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416824" cy="525658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900" b="1" i="1" dirty="0">
                <a:latin typeface="Times New Roman"/>
                <a:ea typeface="Times New Roman"/>
                <a:cs typeface="Times New Roman"/>
              </a:rPr>
              <a:t>Навыки,</a:t>
            </a:r>
            <a:r>
              <a:rPr lang="ru-RU" sz="2900" i="1" dirty="0">
                <a:latin typeface="Times New Roman"/>
                <a:ea typeface="Times New Roman"/>
                <a:cs typeface="Times New Roman"/>
              </a:rPr>
              <a:t> необходимые для успешной </a:t>
            </a:r>
            <a:r>
              <a:rPr lang="ru-RU" sz="2900" b="1" i="1" dirty="0">
                <a:latin typeface="Times New Roman"/>
                <a:ea typeface="Times New Roman"/>
                <a:cs typeface="Times New Roman"/>
              </a:rPr>
              <a:t>работы в многонацио­нальном окружении: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1) </a:t>
            </a:r>
            <a:r>
              <a:rPr lang="ru-RU" sz="2900" b="1" dirty="0">
                <a:latin typeface="Times New Roman"/>
                <a:ea typeface="Times New Roman"/>
                <a:cs typeface="Times New Roman"/>
              </a:rPr>
              <a:t>Уважение.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 Международному менеджеру необходимо выяснить: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какую роль играет возраст при проявлении уважения;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какое значение придается манере речи;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принято ли в данной культуре говорить лишь после того, как к тебе обратились;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какие жесты выражают уважение;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как выразить уважение взглядом;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900" dirty="0">
                <a:latin typeface="Times New Roman"/>
                <a:ea typeface="Times New Roman"/>
                <a:cs typeface="Times New Roman"/>
              </a:rPr>
            </a:br>
            <a:r>
              <a:rPr lang="ru-RU" sz="2900" dirty="0">
                <a:latin typeface="Times New Roman"/>
                <a:ea typeface="Times New Roman"/>
                <a:cs typeface="Times New Roman"/>
              </a:rPr>
              <a:t>какие вопросы считаются личными и что в данной культуре означает вторжение в личную жизнь.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6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82453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2) Терпимость к неопределенности</a:t>
            </a:r>
            <a:r>
              <a:rPr lang="ru-RU" dirty="0">
                <a:latin typeface="Times New Roman"/>
                <a:ea typeface="Times New Roman"/>
              </a:rPr>
              <a:t> - способности реа­гировать на новые, непонятные, непредсказуемые ситуации с наименьшим проявлением неловкости или раздражения.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3) Объективность</a:t>
            </a:r>
            <a:r>
              <a:rPr lang="ru-RU" dirty="0">
                <a:latin typeface="Times New Roman"/>
                <a:ea typeface="Times New Roman"/>
              </a:rPr>
              <a:t>. Способность воз­держаться от суждений и быть объективным до получения полной и исчерпывающей информации.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4) Умение коррелировать свою (личную) точку зрения.</a:t>
            </a:r>
            <a:r>
              <a:rPr lang="ru-RU" dirty="0">
                <a:latin typeface="Times New Roman"/>
                <a:ea typeface="Times New Roman"/>
              </a:rPr>
              <a:t> Быть менее категоричным в высказыва­ниях и проявлять коммуникативную компетентность, поскольку то, что «верно» в одной культуре, порой «неверно» в другой.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 5) </a:t>
            </a:r>
            <a:r>
              <a:rPr lang="ru-RU" b="1" dirty="0" err="1">
                <a:latin typeface="Times New Roman"/>
                <a:ea typeface="Times New Roman"/>
              </a:rPr>
              <a:t>Эмпатия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Это способность поставить себя на место другого, видеть организа­ционные проблемы и ситуации глазами своих подчиненных. </a:t>
            </a:r>
            <a:r>
              <a:rPr lang="ru-RU" u="sng" dirty="0">
                <a:latin typeface="Times New Roman"/>
                <a:ea typeface="Times New Roman"/>
              </a:rPr>
              <a:t>Настойчивость.</a:t>
            </a:r>
            <a:r>
              <a:rPr lang="ru-RU" dirty="0">
                <a:latin typeface="Times New Roman"/>
                <a:ea typeface="Times New Roman"/>
              </a:rPr>
              <a:t> Даже если с первого раза не удалось добиться успеха в решении кокой-либо проблемы межкультурного обще­ния, следует двигаться к намеченной цели, используя максимум терпения и упорства.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 6) Активное слушание.</a:t>
            </a:r>
            <a:r>
              <a:rPr lang="ru-RU" dirty="0">
                <a:latin typeface="Times New Roman"/>
                <a:ea typeface="Times New Roman"/>
              </a:rPr>
              <a:t> 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0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своей международной деятельности многонациональные кор­порации применяют различные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модели управления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культурное превосходство;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культурный компромисс;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культурную синергию.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9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Этика и социальная ответственность организаций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Под </a:t>
            </a:r>
            <a:r>
              <a:rPr lang="ru-RU" b="1" dirty="0">
                <a:latin typeface="Times New Roman"/>
                <a:ea typeface="Times New Roman"/>
              </a:rPr>
              <a:t>юридической ответственностью</a:t>
            </a:r>
            <a:r>
              <a:rPr lang="ru-RU" dirty="0">
                <a:latin typeface="Times New Roman"/>
                <a:ea typeface="Times New Roman"/>
              </a:rPr>
              <a:t> понима­ется следование конкретным законам и нормам государствен­ного регулирования. Однако обществу и человеку совсем не безразлично, какими средства­ми и по каким правилам достигаются цели организации.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Органи­зация </a:t>
            </a:r>
            <a:r>
              <a:rPr lang="ru-RU" b="1" dirty="0">
                <a:latin typeface="Times New Roman"/>
                <a:ea typeface="Times New Roman"/>
              </a:rPr>
              <a:t>социально ответственна, </a:t>
            </a:r>
            <a:r>
              <a:rPr lang="ru-RU" dirty="0">
                <a:latin typeface="Times New Roman"/>
                <a:ea typeface="Times New Roman"/>
              </a:rPr>
              <a:t>когда получает прибыль,</a:t>
            </a:r>
            <a:r>
              <a:rPr lang="ru-RU" b="1" dirty="0">
                <a:latin typeface="Times New Roman"/>
                <a:ea typeface="Times New Roman"/>
              </a:rPr>
              <a:t> не на­рушая законов </a:t>
            </a:r>
            <a:r>
              <a:rPr lang="ru-RU" dirty="0">
                <a:latin typeface="Times New Roman"/>
                <a:ea typeface="Times New Roman"/>
              </a:rPr>
              <a:t>и норм государственного регулирования и при этом обязана ставить и </a:t>
            </a:r>
            <a:r>
              <a:rPr lang="ru-RU" b="1" dirty="0">
                <a:latin typeface="Times New Roman"/>
                <a:ea typeface="Times New Roman"/>
              </a:rPr>
              <a:t>социальные цели: </a:t>
            </a:r>
            <a:r>
              <a:rPr lang="ru-RU" dirty="0">
                <a:latin typeface="Times New Roman"/>
                <a:ea typeface="Times New Roman"/>
              </a:rPr>
              <a:t>учи­тывать аспекты воздействия сво­ей деловой активности на работников, потребителей, а также вносить определенный позитивный вклад в решение соци­альных проблем общества.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3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50405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обществе сложились определенные представления о том, как должна вес­ти себя организация, чтобы считаться добропорядочной: ответственно действовать в сферах: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защита среды обитания;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здравоохранение и безопасность;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граж­данские права;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защита интересов потребителя;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благотворительность;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добровольный отклик организации на социальные проблемы жителей своего города, края, страны, мира и т. п.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88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344816" cy="52565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Преимущества,</a:t>
            </a:r>
            <a:r>
              <a:rPr lang="ru-RU" dirty="0">
                <a:latin typeface="Times New Roman"/>
                <a:ea typeface="Times New Roman"/>
              </a:rPr>
              <a:t> которые получают организации, придерживающиеся </a:t>
            </a:r>
            <a:r>
              <a:rPr lang="ru-RU" b="1" dirty="0">
                <a:latin typeface="Times New Roman"/>
                <a:ea typeface="Times New Roman"/>
              </a:rPr>
              <a:t>политики социальной ответственности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формируется привлекательный образ организации в обществе;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возрастает доверие к организации;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увеличиваются товарооборот, количество клиентов;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появляется возможность получить более выгодные заказы;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благодаря возросшему авторитету организация может вести более эффективную политику в обществе, расши­ряя свою деятельность, рынки сбыта;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появляется возможность добиться снижения местных нало­гов и т. д. Предпосылками для такой политики служат объективные усло­вия, к которым прежде всего нужно отнести наличие ресурсов в организации - материальных, финансовых, человеческих.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293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200800" cy="503037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В то же время традиционно называют и </a:t>
            </a:r>
            <a:r>
              <a:rPr lang="ru-RU" b="1" dirty="0">
                <a:latin typeface="Times New Roman"/>
                <a:ea typeface="Times New Roman"/>
              </a:rPr>
              <a:t>недостатки</a:t>
            </a:r>
            <a:r>
              <a:rPr lang="ru-RU" dirty="0">
                <a:latin typeface="Times New Roman"/>
                <a:ea typeface="Times New Roman"/>
              </a:rPr>
              <a:t> такой по­литики для организации: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увеличиваются издержки производства;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ограничивается действие закона максимизации прибыли;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для поддержания доходов организация повышает цены с целью покрытия издержек (средств, которые предназна­чены для реализации социальных программ). Следовательно, положение организации в конкурентной борьбе ухудшается;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вложение средств в социальную сферу часто бывает неэффективным;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невысокий уровень квалификации персонала организации в области разрешения социальных проблем и т.п.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180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7416824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Названные недостатки преодолеваются посредством изве­стных средств - достижения баланса между социальной по­литикой и издержками. Такой баланс, составленный в пользу организации, столь же полезен и обществу.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Важнейшими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принципами эффективной политики социаль­ной ответственности,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которые могут служить ориентирами для организации являются: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- помощь организации прежде всего должна быть направле­на на человека;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- помощь должна быть направлена на удовлетворение основ­ных физиологических потребностей в еде, жилье, отдыхе, чистой воде, безопасности и т. д. (создание дополнительных рабочих мест; бесплатное питание для неимущих; благоустройство микрорайонов; помощь многодетным; строительство библиотек, других учреждений культуры; помощь музеям и т. д.).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2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Понятие и содержание корпоративной этики и корпоративной культуры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Корпорация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</a:t>
            </a:r>
            <a:r>
              <a:rPr lang="ru-RU" i="1" dirty="0">
                <a:latin typeface="Times New Roman"/>
                <a:ea typeface="Times New Roman"/>
              </a:rPr>
              <a:t>от лат. - объединение, сообщество</a:t>
            </a:r>
            <a:r>
              <a:rPr lang="ru-RU" dirty="0">
                <a:latin typeface="Times New Roman"/>
                <a:ea typeface="Times New Roman"/>
              </a:rPr>
              <a:t>): 1) общество, союз, группа людей (лиц), объединяе­мая общностью профессиональных или сословных интересов; 2) широко используемая форма акционерного общества, одна из главных форм объединений и монополий.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Самыми массовыми формами корпоративных единиц, в </a:t>
            </a:r>
            <a:r>
              <a:rPr lang="ru-RU" dirty="0" err="1">
                <a:latin typeface="Times New Roman"/>
                <a:ea typeface="Times New Roman"/>
              </a:rPr>
              <a:t>т.ч</a:t>
            </a:r>
            <a:r>
              <a:rPr lang="ru-RU" dirty="0">
                <a:latin typeface="Times New Roman"/>
                <a:ea typeface="Times New Roman"/>
              </a:rPr>
              <a:t>., в России, являются предприятия. Корпорации-пред­приятия самостоятельно занимаются производством товаров и оказанием услуг, финансируют и инвестируют, ввозят и вывозят, строят и реконструируют. 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86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Корпоративная культура - это деловая культура в ее органи­зационном аспекте,</a:t>
            </a:r>
            <a:r>
              <a:rPr lang="ru-RU" dirty="0">
                <a:latin typeface="Times New Roman"/>
                <a:ea typeface="Times New Roman"/>
              </a:rPr>
              <a:t> т. е. в том виде, в каком она функционирует внутри группы людей.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Корпоративная этика</a:t>
            </a:r>
            <a:r>
              <a:rPr lang="ru-RU" dirty="0">
                <a:latin typeface="Times New Roman"/>
                <a:ea typeface="Times New Roman"/>
              </a:rPr>
              <a:t> - это система материальных и ду­ховных ценностей, присущих данной корпорации, отражающих ее индивидуальность и восприятие себя и других в социальной и вещественной среде, проявляющаяся в поведении и взаимо­действии.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65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9685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 Критерии оценки</a:t>
            </a:r>
            <a:r>
              <a:rPr lang="ru-RU" dirty="0">
                <a:latin typeface="Times New Roman"/>
                <a:ea typeface="Times New Roman"/>
              </a:rPr>
              <a:t> состояния корпоративной культуры: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>- научность - </a:t>
            </a:r>
            <a:r>
              <a:rPr lang="ru-RU" dirty="0">
                <a:latin typeface="Times New Roman"/>
                <a:ea typeface="Times New Roman"/>
              </a:rPr>
              <a:t>использование достижений научных дис­циплин, имеющих своими объектами человека, социальные общ­ности, организации, труд;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>- системность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восприятии объектов исследования и управ­ления и факторов, влияющих на поведение объектов и элементы их культуры;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>- гуманизм</a:t>
            </a:r>
            <a:r>
              <a:rPr lang="ru-RU" i="1" dirty="0">
                <a:latin typeface="Times New Roman"/>
                <a:ea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</a:rPr>
              <a:t>основывающийся на признании личности наи­высшей ценностью, а духовности - целью и средством развития личности и общества;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b="1" i="1" dirty="0" smtClean="0">
                <a:latin typeface="Times New Roman"/>
                <a:ea typeface="Times New Roman"/>
              </a:rPr>
              <a:t>- </a:t>
            </a:r>
            <a:r>
              <a:rPr lang="ru-RU" b="1" i="1" dirty="0">
                <a:latin typeface="Times New Roman"/>
                <a:ea typeface="Times New Roman"/>
              </a:rPr>
              <a:t>профессионализм</a:t>
            </a:r>
            <a:r>
              <a:rPr lang="ru-RU" i="1" dirty="0">
                <a:latin typeface="Times New Roman"/>
                <a:ea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</a:rPr>
              <a:t>предполагающий у сотрудников любого уровня наличие соответствующего образования, опыта и профес­сиональных навыков.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57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200800" cy="532859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>Основные </a:t>
            </a:r>
            <a:r>
              <a:rPr lang="ru-RU" sz="2500" b="1" dirty="0">
                <a:latin typeface="Times New Roman"/>
                <a:ea typeface="Times New Roman"/>
                <a:cs typeface="Times New Roman"/>
              </a:rPr>
              <a:t>функции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 корпоративной культуры</a:t>
            </a: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воспроизводства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 лучших элементов накопленной культуры,</a:t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dirty="0">
                <a:latin typeface="Times New Roman"/>
                <a:ea typeface="Times New Roman"/>
                <a:cs typeface="Times New Roman"/>
              </a:rPr>
              <a:t>продуцирования новых ценностей и их накопления;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оценочно-нормативная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, позволяющая путем сравнения реаль­ного поведения человека, корпорации с принятыми нормами культурного поведения вы­явить позитивные и негативные действия;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регламентирующая и регулирующая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, т. е. применение куль­туры как индикатора и регулятора поведения;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познавательная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 - познание и усвоение корпора­тивной культуры, которые определяют успешность сотрудника;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 err="1">
                <a:latin typeface="Times New Roman"/>
                <a:ea typeface="Times New Roman"/>
                <a:cs typeface="Times New Roman"/>
              </a:rPr>
              <a:t>смыслообразующая</a:t>
            </a: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- влияние на мировоззрение человека;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коммуникационная 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- через ценности корпора­ции, нормы поведения обеспечива­ются взаимопонимание работников и их взаимодействие;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общественной памяти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, сохранения и накопления опыта кор­порации;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5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500" dirty="0">
                <a:latin typeface="Times New Roman"/>
                <a:ea typeface="Times New Roman"/>
                <a:cs typeface="Times New Roman"/>
              </a:rPr>
            </a:br>
            <a:r>
              <a:rPr lang="ru-RU" sz="2500" b="1" i="1" dirty="0">
                <a:latin typeface="Times New Roman"/>
                <a:ea typeface="Times New Roman"/>
                <a:cs typeface="Times New Roman"/>
              </a:rPr>
              <a:t>рекреативная</a:t>
            </a:r>
            <a:r>
              <a:rPr lang="ru-RU" sz="2500" dirty="0">
                <a:latin typeface="Times New Roman"/>
                <a:ea typeface="Times New Roman"/>
                <a:cs typeface="Times New Roman"/>
              </a:rPr>
              <a:t> - восстановление духовных сил;</a:t>
            </a:r>
            <a:endParaRPr lang="ru-RU" sz="25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38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344816" cy="532859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Структура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современной 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корпоративной культу­ры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философия, идеология компании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, заявление о миссии, задачах, целях организации;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доминирующие ценности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компании, ее методы и средства для достижения целей;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нормы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принципы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взаимоотношений внутри нее;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климата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компании, проявляющийся в стиле отношений между сотрудниками, коллективное, или общинное «Я» компании;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ритуалы, церемонии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для фиксации значимых событий.;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мифы и легенды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о важных событиях и лицах, сыгравших клю­чевую роль в жизни компании, т. е. ее история, традиции;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  <a:cs typeface="Times New Roman"/>
              </a:rPr>
            </a:b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внешний и внутренний дизайн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компании, ее рабочая среда.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8182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Ресурсы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корпоративной культуры, не требующие мощных инвестиций.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- хороший орга­низационный климат,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позитивный внешний и внутренний образ фирмы,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управленческая прибыль, получаемая за счет перестройки управления. Этот ресурс не требует капитальных вложений и мощных инвестиций.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68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Некоторые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нормы российской корпоративной этики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начала XXI в.: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стре­миться избегать чисто уголовных методов разрешения хозяй­ственных конфликтов, т. е. физической расправы с конкурентами;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при публичных корпоративных конфликтах не пере­ходить на личности;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не подавать судебные иски за ру­беж</a:t>
            </a:r>
            <a:r>
              <a:rPr lang="ru-RU" i="1" baseline="30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Радыгин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А., Сидоров И. Российская корпоративная экономика: сто лет одиночества // Вопросы экономики. 2000. № 5. С. 2).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7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/>
                <a:ea typeface="Times New Roman"/>
              </a:rPr>
              <a:t>Одним из аспектов корпоративной культуры является </a:t>
            </a:r>
            <a:r>
              <a:rPr lang="ru-RU" b="1" dirty="0">
                <a:latin typeface="Times New Roman"/>
                <a:ea typeface="Times New Roman"/>
              </a:rPr>
              <a:t>деловая культура многонациональных организаций.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Бизнесмены, работающие в таких организациях, должны уметь управлять процессами, происходящими в них, осознавать влияние национальной и корпоративной культур на поведение че­ловека.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495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</TotalTime>
  <Words>216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сафаралеева</dc:creator>
  <cp:lastModifiedBy>сафаралеева</cp:lastModifiedBy>
  <cp:revision>2</cp:revision>
  <dcterms:created xsi:type="dcterms:W3CDTF">2013-04-04T11:54:54Z</dcterms:created>
  <dcterms:modified xsi:type="dcterms:W3CDTF">2013-04-04T12:07:27Z</dcterms:modified>
</cp:coreProperties>
</file>