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2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04.04.2013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04.04.2013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04.04.2013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04.04.2013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04.04.2013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04.04.2013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04.04.2013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04.04.2013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04.04.2013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04.04.2013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04.04.2013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B4C71EC6-210F-42DE-9C53-41977AD35B3D}" type="datetimeFigureOut">
              <a:rPr lang="ru-RU" smtClean="0"/>
              <a:t>04.04.2013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63040" y="1268760"/>
            <a:ext cx="6196405" cy="4454309"/>
          </a:xfrm>
        </p:spPr>
        <p:txBody>
          <a:bodyPr>
            <a:normAutofit fontScale="92500" lnSpcReduction="20000"/>
          </a:bodyPr>
          <a:lstStyle/>
          <a:p>
            <a:r>
              <a:rPr lang="ru-RU" b="1" dirty="0">
                <a:latin typeface="Times New Roman"/>
                <a:ea typeface="Times New Roman"/>
              </a:rPr>
              <a:t>ЭТИКА ДЕЯТЕЛЬНОСТИ ОРГАНИЗАЦИЙ (КОРПОРАТИВНАЯ ЭТИКА)</a:t>
            </a:r>
            <a:r>
              <a:rPr lang="ru-RU" dirty="0">
                <a:latin typeface="Times New Roman"/>
                <a:ea typeface="Times New Roman"/>
              </a:rPr>
              <a:t/>
            </a:r>
            <a:br>
              <a:rPr lang="ru-RU" dirty="0">
                <a:latin typeface="Times New Roman"/>
                <a:ea typeface="Times New Roman"/>
              </a:rPr>
            </a:br>
            <a:r>
              <a:rPr lang="ru-RU" b="1" dirty="0">
                <a:latin typeface="Times New Roman"/>
                <a:ea typeface="Times New Roman"/>
              </a:rPr>
              <a:t>План </a:t>
            </a:r>
            <a:r>
              <a:rPr lang="ru-RU" dirty="0">
                <a:latin typeface="Times New Roman"/>
                <a:ea typeface="Times New Roman"/>
              </a:rPr>
              <a:t/>
            </a:r>
            <a:br>
              <a:rPr lang="ru-RU" dirty="0">
                <a:latin typeface="Times New Roman"/>
                <a:ea typeface="Times New Roman"/>
              </a:rPr>
            </a:br>
            <a:r>
              <a:rPr lang="ru-RU" dirty="0">
                <a:latin typeface="Times New Roman"/>
                <a:ea typeface="Times New Roman"/>
              </a:rPr>
              <a:t/>
            </a:r>
            <a:br>
              <a:rPr lang="ru-RU" dirty="0">
                <a:latin typeface="Times New Roman"/>
                <a:ea typeface="Times New Roman"/>
              </a:rPr>
            </a:br>
            <a:r>
              <a:rPr lang="ru-RU" dirty="0" smtClean="0">
                <a:latin typeface="Times New Roman"/>
                <a:ea typeface="Times New Roman"/>
              </a:rPr>
              <a:t>1</a:t>
            </a:r>
            <a:r>
              <a:rPr lang="ru-RU" dirty="0">
                <a:latin typeface="Times New Roman"/>
                <a:ea typeface="Times New Roman"/>
              </a:rPr>
              <a:t>. Понятие и содержание корпоративной этики и корпоративной культуры.</a:t>
            </a:r>
            <a:br>
              <a:rPr lang="ru-RU" dirty="0">
                <a:latin typeface="Times New Roman"/>
                <a:ea typeface="Times New Roman"/>
              </a:rPr>
            </a:br>
            <a:r>
              <a:rPr lang="ru-RU" dirty="0">
                <a:latin typeface="Times New Roman"/>
                <a:ea typeface="Times New Roman"/>
              </a:rPr>
              <a:t/>
            </a:r>
            <a:br>
              <a:rPr lang="ru-RU" dirty="0">
                <a:latin typeface="Times New Roman"/>
                <a:ea typeface="Times New Roman"/>
              </a:rPr>
            </a:br>
            <a:r>
              <a:rPr lang="ru-RU" dirty="0" smtClean="0">
                <a:latin typeface="Times New Roman"/>
                <a:ea typeface="Times New Roman"/>
              </a:rPr>
              <a:t>2</a:t>
            </a:r>
            <a:r>
              <a:rPr lang="ru-RU" dirty="0">
                <a:latin typeface="Times New Roman"/>
                <a:ea typeface="Times New Roman"/>
              </a:rPr>
              <a:t>. Этика и социальная ответственность организаций.</a:t>
            </a:r>
            <a:br>
              <a:rPr lang="ru-RU" dirty="0">
                <a:latin typeface="Times New Roman"/>
                <a:ea typeface="Times New Roman"/>
              </a:rPr>
            </a:br>
            <a:r>
              <a:rPr lang="ru-RU" dirty="0">
                <a:latin typeface="Times New Roman"/>
                <a:ea typeface="Times New Roman"/>
              </a:rPr>
              <a:t/>
            </a:r>
            <a:br>
              <a:rPr lang="ru-RU" dirty="0">
                <a:latin typeface="Times New Roman"/>
                <a:ea typeface="Times New Roman"/>
              </a:rPr>
            </a:br>
            <a:r>
              <a:rPr lang="ru-RU" dirty="0" smtClean="0">
                <a:latin typeface="Times New Roman"/>
                <a:ea typeface="Times New Roman"/>
              </a:rPr>
              <a:t>3</a:t>
            </a:r>
            <a:r>
              <a:rPr lang="ru-RU" dirty="0">
                <a:latin typeface="Times New Roman"/>
                <a:ea typeface="Times New Roman"/>
              </a:rPr>
              <a:t>. Этические нормы в деятельности организаций.</a:t>
            </a:r>
            <a:br>
              <a:rPr lang="ru-RU" dirty="0">
                <a:latin typeface="Times New Roman"/>
                <a:ea typeface="Times New Roman"/>
              </a:rPr>
            </a:br>
            <a:r>
              <a:rPr lang="ru-RU" dirty="0">
                <a:latin typeface="Times New Roman"/>
                <a:ea typeface="Times New Roman"/>
              </a:rPr>
              <a:t/>
            </a:r>
            <a:br>
              <a:rPr lang="ru-RU" dirty="0">
                <a:latin typeface="Times New Roman"/>
                <a:ea typeface="Times New Roman"/>
              </a:rPr>
            </a:br>
            <a:r>
              <a:rPr lang="ru-RU" dirty="0" smtClean="0">
                <a:latin typeface="Times New Roman"/>
                <a:ea typeface="Times New Roman"/>
              </a:rPr>
              <a:t>4</a:t>
            </a:r>
            <a:r>
              <a:rPr lang="ru-RU" dirty="0">
                <a:latin typeface="Times New Roman"/>
                <a:ea typeface="Times New Roman"/>
              </a:rPr>
              <a:t>. Повышение этического уровня организации.</a:t>
            </a:r>
            <a:br>
              <a:rPr lang="ru-RU" dirty="0">
                <a:latin typeface="Times New Roman"/>
                <a:ea typeface="Times New Roman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631483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836712"/>
            <a:ext cx="7128792" cy="5256584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b="1" i="1" dirty="0">
                <a:latin typeface="Times New Roman"/>
                <a:ea typeface="Times New Roman"/>
                <a:cs typeface="Times New Roman"/>
              </a:rPr>
              <a:t>Типы многонациональных корпораций: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dirty="0">
                <a:latin typeface="Times New Roman"/>
                <a:ea typeface="Times New Roman"/>
                <a:cs typeface="Times New Roman"/>
              </a:rPr>
              <a:t/>
            </a:r>
            <a:br>
              <a:rPr lang="ru-RU" dirty="0">
                <a:latin typeface="Times New Roman"/>
                <a:ea typeface="Times New Roman"/>
                <a:cs typeface="Times New Roman"/>
              </a:rPr>
            </a:br>
            <a:r>
              <a:rPr lang="ru-RU" dirty="0" err="1">
                <a:latin typeface="Times New Roman"/>
                <a:ea typeface="Times New Roman"/>
                <a:cs typeface="Times New Roman"/>
              </a:rPr>
              <a:t>этноцентри­ческие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корпорации (моноэтнический тип культуры) - ориентированы на собствен­ную страну;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dirty="0">
                <a:latin typeface="Times New Roman"/>
                <a:ea typeface="Times New Roman"/>
                <a:cs typeface="Times New Roman"/>
              </a:rPr>
              <a:t/>
            </a:r>
            <a:br>
              <a:rPr lang="ru-RU" dirty="0">
                <a:latin typeface="Times New Roman"/>
                <a:ea typeface="Times New Roman"/>
                <a:cs typeface="Times New Roman"/>
              </a:rPr>
            </a:br>
            <a:r>
              <a:rPr lang="ru-RU" dirty="0">
                <a:latin typeface="Times New Roman"/>
                <a:ea typeface="Times New Roman"/>
                <a:cs typeface="Times New Roman"/>
              </a:rPr>
              <a:t>полицентри­ческие (полиэтнический тип культуры) - ориентированы на принимаю­щую сторону (страну, где работает компания);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dirty="0">
                <a:latin typeface="Times New Roman"/>
                <a:ea typeface="Times New Roman"/>
                <a:cs typeface="Times New Roman"/>
              </a:rPr>
              <a:t/>
            </a:r>
            <a:br>
              <a:rPr lang="ru-RU" dirty="0">
                <a:latin typeface="Times New Roman"/>
                <a:ea typeface="Times New Roman"/>
                <a:cs typeface="Times New Roman"/>
              </a:rPr>
            </a:br>
            <a:r>
              <a:rPr lang="ru-RU" dirty="0" err="1">
                <a:latin typeface="Times New Roman"/>
                <a:ea typeface="Times New Roman"/>
                <a:cs typeface="Times New Roman"/>
              </a:rPr>
              <a:t>региоцентрические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(реак­тивный тип культуры) - ориентированы на создание единой региональной системы;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dirty="0">
                <a:latin typeface="Times New Roman"/>
                <a:ea typeface="Times New Roman"/>
                <a:cs typeface="Times New Roman"/>
              </a:rPr>
              <a:t/>
            </a:r>
            <a:br>
              <a:rPr lang="ru-RU" dirty="0">
                <a:latin typeface="Times New Roman"/>
                <a:ea typeface="Times New Roman"/>
                <a:cs typeface="Times New Roman"/>
              </a:rPr>
            </a:br>
            <a:r>
              <a:rPr lang="ru-RU" dirty="0">
                <a:latin typeface="Times New Roman"/>
                <a:ea typeface="Times New Roman"/>
                <a:cs typeface="Times New Roman"/>
              </a:rPr>
              <a:t>геоцентрические (межэтнический тип культуры) - ориентированы на весь мир, считают своей окончательной целью создание единой междуна­родной интегрированной системы.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449197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99592" y="764704"/>
            <a:ext cx="7416824" cy="5256584"/>
          </a:xfrm>
        </p:spPr>
        <p:txBody>
          <a:bodyPr>
            <a:normAutofit fontScale="47500" lnSpcReduction="20000"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900" b="1" i="1" dirty="0">
                <a:latin typeface="Times New Roman"/>
                <a:ea typeface="Times New Roman"/>
                <a:cs typeface="Times New Roman"/>
              </a:rPr>
              <a:t>Навыки,</a:t>
            </a:r>
            <a:r>
              <a:rPr lang="ru-RU" sz="2900" i="1" dirty="0">
                <a:latin typeface="Times New Roman"/>
                <a:ea typeface="Times New Roman"/>
                <a:cs typeface="Times New Roman"/>
              </a:rPr>
              <a:t> необходимые для успешной </a:t>
            </a:r>
            <a:r>
              <a:rPr lang="ru-RU" sz="2900" b="1" i="1" dirty="0">
                <a:latin typeface="Times New Roman"/>
                <a:ea typeface="Times New Roman"/>
                <a:cs typeface="Times New Roman"/>
              </a:rPr>
              <a:t>работы в многонацио­нальном окружении:</a:t>
            </a:r>
            <a:r>
              <a:rPr lang="ru-RU" sz="2900" dirty="0">
                <a:latin typeface="Times New Roman"/>
                <a:ea typeface="Times New Roman"/>
                <a:cs typeface="Times New Roman"/>
              </a:rPr>
              <a:t/>
            </a:r>
            <a:br>
              <a:rPr lang="ru-RU" sz="2900" dirty="0">
                <a:latin typeface="Times New Roman"/>
                <a:ea typeface="Times New Roman"/>
                <a:cs typeface="Times New Roman"/>
              </a:rPr>
            </a:br>
            <a:r>
              <a:rPr lang="ru-RU" sz="2900" dirty="0">
                <a:latin typeface="Times New Roman"/>
                <a:ea typeface="Times New Roman"/>
                <a:cs typeface="Times New Roman"/>
              </a:rPr>
              <a:t/>
            </a:r>
            <a:br>
              <a:rPr lang="ru-RU" sz="2900" dirty="0">
                <a:latin typeface="Times New Roman"/>
                <a:ea typeface="Times New Roman"/>
                <a:cs typeface="Times New Roman"/>
              </a:rPr>
            </a:br>
            <a:r>
              <a:rPr lang="ru-RU" sz="2900" dirty="0">
                <a:latin typeface="Times New Roman"/>
                <a:ea typeface="Times New Roman"/>
                <a:cs typeface="Times New Roman"/>
              </a:rPr>
              <a:t>1) </a:t>
            </a:r>
            <a:r>
              <a:rPr lang="ru-RU" sz="2900" b="1" dirty="0">
                <a:latin typeface="Times New Roman"/>
                <a:ea typeface="Times New Roman"/>
                <a:cs typeface="Times New Roman"/>
              </a:rPr>
              <a:t>Уважение.</a:t>
            </a:r>
            <a:r>
              <a:rPr lang="ru-RU" sz="2900" dirty="0">
                <a:latin typeface="Times New Roman"/>
                <a:ea typeface="Times New Roman"/>
                <a:cs typeface="Times New Roman"/>
              </a:rPr>
              <a:t> Международному менеджеру необходимо выяснить:</a:t>
            </a:r>
            <a:endParaRPr lang="ru-RU" sz="2900" dirty="0"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2900" dirty="0">
                <a:latin typeface="Times New Roman"/>
                <a:ea typeface="Times New Roman"/>
                <a:cs typeface="Times New Roman"/>
              </a:rPr>
              <a:t/>
            </a:r>
            <a:br>
              <a:rPr lang="ru-RU" sz="2900" dirty="0">
                <a:latin typeface="Times New Roman"/>
                <a:ea typeface="Times New Roman"/>
                <a:cs typeface="Times New Roman"/>
              </a:rPr>
            </a:br>
            <a:r>
              <a:rPr lang="ru-RU" sz="2900" dirty="0">
                <a:latin typeface="Times New Roman"/>
                <a:ea typeface="Times New Roman"/>
                <a:cs typeface="Times New Roman"/>
              </a:rPr>
              <a:t>какую роль играет возраст при проявлении уважения;</a:t>
            </a:r>
            <a:endParaRPr lang="ru-RU" sz="2900" dirty="0"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2900" dirty="0">
                <a:latin typeface="Times New Roman"/>
                <a:ea typeface="Times New Roman"/>
                <a:cs typeface="Times New Roman"/>
              </a:rPr>
              <a:t/>
            </a:r>
            <a:br>
              <a:rPr lang="ru-RU" sz="2900" dirty="0">
                <a:latin typeface="Times New Roman"/>
                <a:ea typeface="Times New Roman"/>
                <a:cs typeface="Times New Roman"/>
              </a:rPr>
            </a:br>
            <a:r>
              <a:rPr lang="ru-RU" sz="2900" dirty="0">
                <a:latin typeface="Times New Roman"/>
                <a:ea typeface="Times New Roman"/>
                <a:cs typeface="Times New Roman"/>
              </a:rPr>
              <a:t>какое значение придается манере речи;</a:t>
            </a:r>
            <a:endParaRPr lang="ru-RU" sz="2900" dirty="0"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2900" dirty="0">
                <a:latin typeface="Times New Roman"/>
                <a:ea typeface="Times New Roman"/>
                <a:cs typeface="Times New Roman"/>
              </a:rPr>
              <a:t/>
            </a:r>
            <a:br>
              <a:rPr lang="ru-RU" sz="2900" dirty="0">
                <a:latin typeface="Times New Roman"/>
                <a:ea typeface="Times New Roman"/>
                <a:cs typeface="Times New Roman"/>
              </a:rPr>
            </a:br>
            <a:r>
              <a:rPr lang="ru-RU" sz="2900" dirty="0">
                <a:latin typeface="Times New Roman"/>
                <a:ea typeface="Times New Roman"/>
                <a:cs typeface="Times New Roman"/>
              </a:rPr>
              <a:t>принято ли в данной культуре говорить лишь после того, как к тебе обратились;</a:t>
            </a:r>
            <a:endParaRPr lang="ru-RU" sz="2900" dirty="0"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2900" dirty="0">
                <a:latin typeface="Times New Roman"/>
                <a:ea typeface="Times New Roman"/>
                <a:cs typeface="Times New Roman"/>
              </a:rPr>
              <a:t/>
            </a:r>
            <a:br>
              <a:rPr lang="ru-RU" sz="2900" dirty="0">
                <a:latin typeface="Times New Roman"/>
                <a:ea typeface="Times New Roman"/>
                <a:cs typeface="Times New Roman"/>
              </a:rPr>
            </a:br>
            <a:r>
              <a:rPr lang="ru-RU" sz="2900" dirty="0">
                <a:latin typeface="Times New Roman"/>
                <a:ea typeface="Times New Roman"/>
                <a:cs typeface="Times New Roman"/>
              </a:rPr>
              <a:t>какие жесты выражают уважение;</a:t>
            </a:r>
            <a:endParaRPr lang="ru-RU" sz="2900" dirty="0"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2900" dirty="0">
                <a:latin typeface="Times New Roman"/>
                <a:ea typeface="Times New Roman"/>
                <a:cs typeface="Times New Roman"/>
              </a:rPr>
              <a:t/>
            </a:r>
            <a:br>
              <a:rPr lang="ru-RU" sz="2900" dirty="0">
                <a:latin typeface="Times New Roman"/>
                <a:ea typeface="Times New Roman"/>
                <a:cs typeface="Times New Roman"/>
              </a:rPr>
            </a:br>
            <a:r>
              <a:rPr lang="ru-RU" sz="2900" dirty="0">
                <a:latin typeface="Times New Roman"/>
                <a:ea typeface="Times New Roman"/>
                <a:cs typeface="Times New Roman"/>
              </a:rPr>
              <a:t>как выразить уважение взглядом;</a:t>
            </a:r>
            <a:endParaRPr lang="ru-RU" sz="2900" dirty="0"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2900" dirty="0">
                <a:latin typeface="Times New Roman"/>
                <a:ea typeface="Times New Roman"/>
                <a:cs typeface="Times New Roman"/>
              </a:rPr>
              <a:t/>
            </a:r>
            <a:br>
              <a:rPr lang="ru-RU" sz="2900" dirty="0">
                <a:latin typeface="Times New Roman"/>
                <a:ea typeface="Times New Roman"/>
                <a:cs typeface="Times New Roman"/>
              </a:rPr>
            </a:br>
            <a:r>
              <a:rPr lang="ru-RU" sz="2900" dirty="0">
                <a:latin typeface="Times New Roman"/>
                <a:ea typeface="Times New Roman"/>
                <a:cs typeface="Times New Roman"/>
              </a:rPr>
              <a:t>какие вопросы считаются личными и что в данной культуре означает вторжение в личную жизнь.</a:t>
            </a:r>
            <a:endParaRPr lang="ru-RU" sz="2900" dirty="0">
              <a:latin typeface="Calibri"/>
              <a:ea typeface="Calibri"/>
              <a:cs typeface="Times New Roman"/>
            </a:endParaRPr>
          </a:p>
          <a:p>
            <a:r>
              <a:rPr lang="ru-RU" dirty="0">
                <a:latin typeface="Times New Roman"/>
                <a:ea typeface="Times New Roman"/>
              </a:rPr>
              <a:t/>
            </a:r>
            <a:br>
              <a:rPr lang="ru-RU" dirty="0">
                <a:latin typeface="Times New Roman"/>
                <a:ea typeface="Times New Roman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784699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1268760"/>
            <a:ext cx="7632848" cy="4824536"/>
          </a:xfrm>
        </p:spPr>
        <p:txBody>
          <a:bodyPr>
            <a:normAutofit fontScale="70000" lnSpcReduction="20000"/>
          </a:bodyPr>
          <a:lstStyle/>
          <a:p>
            <a:r>
              <a:rPr lang="ru-RU" b="1" dirty="0">
                <a:latin typeface="Times New Roman"/>
                <a:ea typeface="Times New Roman"/>
              </a:rPr>
              <a:t>2) Терпимость к неопределенности</a:t>
            </a:r>
            <a:r>
              <a:rPr lang="ru-RU" dirty="0">
                <a:latin typeface="Times New Roman"/>
                <a:ea typeface="Times New Roman"/>
              </a:rPr>
              <a:t> - способности реа­гировать на новые, непонятные, непредсказуемые ситуации с наименьшим проявлением неловкости или раздражения. </a:t>
            </a:r>
            <a:br>
              <a:rPr lang="ru-RU" dirty="0">
                <a:latin typeface="Times New Roman"/>
                <a:ea typeface="Times New Roman"/>
              </a:rPr>
            </a:br>
            <a:r>
              <a:rPr lang="ru-RU" dirty="0">
                <a:latin typeface="Times New Roman"/>
                <a:ea typeface="Times New Roman"/>
              </a:rPr>
              <a:t/>
            </a:r>
            <a:br>
              <a:rPr lang="ru-RU" dirty="0">
                <a:latin typeface="Times New Roman"/>
                <a:ea typeface="Times New Roman"/>
              </a:rPr>
            </a:br>
            <a:r>
              <a:rPr lang="ru-RU" b="1" dirty="0">
                <a:latin typeface="Times New Roman"/>
                <a:ea typeface="Times New Roman"/>
              </a:rPr>
              <a:t>3) Объективность</a:t>
            </a:r>
            <a:r>
              <a:rPr lang="ru-RU" dirty="0">
                <a:latin typeface="Times New Roman"/>
                <a:ea typeface="Times New Roman"/>
              </a:rPr>
              <a:t>. Способность воз­держаться от суждений и быть объективным до получения полной и исчерпывающей информации.</a:t>
            </a:r>
            <a:br>
              <a:rPr lang="ru-RU" dirty="0">
                <a:latin typeface="Times New Roman"/>
                <a:ea typeface="Times New Roman"/>
              </a:rPr>
            </a:br>
            <a:r>
              <a:rPr lang="ru-RU" dirty="0">
                <a:latin typeface="Times New Roman"/>
                <a:ea typeface="Times New Roman"/>
              </a:rPr>
              <a:t/>
            </a:r>
            <a:br>
              <a:rPr lang="ru-RU" dirty="0">
                <a:latin typeface="Times New Roman"/>
                <a:ea typeface="Times New Roman"/>
              </a:rPr>
            </a:br>
            <a:r>
              <a:rPr lang="ru-RU" b="1" dirty="0">
                <a:latin typeface="Times New Roman"/>
                <a:ea typeface="Times New Roman"/>
              </a:rPr>
              <a:t>4) Умение коррелировать свою (личную) точку зрения.</a:t>
            </a:r>
            <a:r>
              <a:rPr lang="ru-RU" dirty="0">
                <a:latin typeface="Times New Roman"/>
                <a:ea typeface="Times New Roman"/>
              </a:rPr>
              <a:t> Быть менее категоричным в высказыва­ниях и проявлять коммуникативную компетентность, поскольку то, что «верно» в одной культуре, порой «неверно» в другой.</a:t>
            </a:r>
            <a:br>
              <a:rPr lang="ru-RU" dirty="0">
                <a:latin typeface="Times New Roman"/>
                <a:ea typeface="Times New Roman"/>
              </a:rPr>
            </a:br>
            <a:r>
              <a:rPr lang="ru-RU" dirty="0">
                <a:latin typeface="Times New Roman"/>
                <a:ea typeface="Times New Roman"/>
              </a:rPr>
              <a:t/>
            </a:r>
            <a:br>
              <a:rPr lang="ru-RU" dirty="0">
                <a:latin typeface="Times New Roman"/>
                <a:ea typeface="Times New Roman"/>
              </a:rPr>
            </a:br>
            <a:r>
              <a:rPr lang="ru-RU" b="1" dirty="0">
                <a:latin typeface="Times New Roman"/>
                <a:ea typeface="Times New Roman"/>
              </a:rPr>
              <a:t> 5) </a:t>
            </a:r>
            <a:r>
              <a:rPr lang="ru-RU" b="1" dirty="0" err="1">
                <a:latin typeface="Times New Roman"/>
                <a:ea typeface="Times New Roman"/>
              </a:rPr>
              <a:t>Эмпатия</a:t>
            </a:r>
            <a:r>
              <a:rPr lang="ru-RU" b="1" dirty="0">
                <a:latin typeface="Times New Roman"/>
                <a:ea typeface="Times New Roman"/>
              </a:rPr>
              <a:t>.</a:t>
            </a:r>
            <a:r>
              <a:rPr lang="ru-RU" dirty="0">
                <a:latin typeface="Times New Roman"/>
                <a:ea typeface="Times New Roman"/>
              </a:rPr>
              <a:t> Это способность поставить себя на место другого, видеть организа­ционные проблемы и ситуации глазами своих подчиненных. </a:t>
            </a:r>
            <a:r>
              <a:rPr lang="ru-RU" u="sng" dirty="0">
                <a:latin typeface="Times New Roman"/>
                <a:ea typeface="Times New Roman"/>
              </a:rPr>
              <a:t>Настойчивость.</a:t>
            </a:r>
            <a:r>
              <a:rPr lang="ru-RU" dirty="0">
                <a:latin typeface="Times New Roman"/>
                <a:ea typeface="Times New Roman"/>
              </a:rPr>
              <a:t> Даже если с первого раза не удалось добиться успеха в решении кокой-либо проблемы межкультурного обще­ния, следует двигаться к намеченной цели, используя максимум терпения и упорства.</a:t>
            </a:r>
            <a:br>
              <a:rPr lang="ru-RU" dirty="0">
                <a:latin typeface="Times New Roman"/>
                <a:ea typeface="Times New Roman"/>
              </a:rPr>
            </a:br>
            <a:r>
              <a:rPr lang="ru-RU" dirty="0">
                <a:latin typeface="Times New Roman"/>
                <a:ea typeface="Times New Roman"/>
              </a:rPr>
              <a:t/>
            </a:r>
            <a:br>
              <a:rPr lang="ru-RU" dirty="0">
                <a:latin typeface="Times New Roman"/>
                <a:ea typeface="Times New Roman"/>
              </a:rPr>
            </a:br>
            <a:r>
              <a:rPr lang="ru-RU" b="1" dirty="0">
                <a:latin typeface="Times New Roman"/>
                <a:ea typeface="Times New Roman"/>
              </a:rPr>
              <a:t> 6) Активное слушание.</a:t>
            </a:r>
            <a:r>
              <a:rPr lang="ru-RU" dirty="0">
                <a:latin typeface="Times New Roman"/>
                <a:ea typeface="Times New Roman"/>
              </a:rPr>
              <a:t> </a:t>
            </a:r>
            <a:br>
              <a:rPr lang="ru-RU" dirty="0">
                <a:latin typeface="Times New Roman"/>
                <a:ea typeface="Times New Roman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90016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Times New Roman"/>
                <a:ea typeface="Times New Roman"/>
                <a:cs typeface="Times New Roman"/>
              </a:rPr>
              <a:t>В своей международной деятельности многонациональные кор­порации применяют различные </a:t>
            </a:r>
            <a:r>
              <a:rPr lang="ru-RU" b="1" dirty="0">
                <a:latin typeface="Times New Roman"/>
                <a:ea typeface="Times New Roman"/>
                <a:cs typeface="Times New Roman"/>
              </a:rPr>
              <a:t>модели управления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: 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dirty="0">
                <a:latin typeface="Times New Roman"/>
                <a:ea typeface="Times New Roman"/>
                <a:cs typeface="Times New Roman"/>
              </a:rPr>
              <a:t/>
            </a:r>
            <a:br>
              <a:rPr lang="ru-RU" dirty="0">
                <a:latin typeface="Times New Roman"/>
                <a:ea typeface="Times New Roman"/>
                <a:cs typeface="Times New Roman"/>
              </a:rPr>
            </a:br>
            <a:r>
              <a:rPr lang="ru-RU" dirty="0">
                <a:latin typeface="Times New Roman"/>
                <a:ea typeface="Times New Roman"/>
                <a:cs typeface="Times New Roman"/>
              </a:rPr>
              <a:t>культурное превосходство;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dirty="0">
                <a:latin typeface="Times New Roman"/>
                <a:ea typeface="Times New Roman"/>
                <a:cs typeface="Times New Roman"/>
              </a:rPr>
              <a:t/>
            </a:r>
            <a:br>
              <a:rPr lang="ru-RU" dirty="0">
                <a:latin typeface="Times New Roman"/>
                <a:ea typeface="Times New Roman"/>
                <a:cs typeface="Times New Roman"/>
              </a:rPr>
            </a:br>
            <a:r>
              <a:rPr lang="ru-RU" dirty="0">
                <a:latin typeface="Times New Roman"/>
                <a:ea typeface="Times New Roman"/>
                <a:cs typeface="Times New Roman"/>
              </a:rPr>
              <a:t>культурный компромисс;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dirty="0">
                <a:latin typeface="Times New Roman"/>
                <a:ea typeface="Times New Roman"/>
                <a:cs typeface="Times New Roman"/>
              </a:rPr>
              <a:t/>
            </a:r>
            <a:br>
              <a:rPr lang="ru-RU" dirty="0">
                <a:latin typeface="Times New Roman"/>
                <a:ea typeface="Times New Roman"/>
                <a:cs typeface="Times New Roman"/>
              </a:rPr>
            </a:br>
            <a:r>
              <a:rPr lang="ru-RU" dirty="0">
                <a:latin typeface="Times New Roman"/>
                <a:ea typeface="Times New Roman"/>
                <a:cs typeface="Times New Roman"/>
              </a:rPr>
              <a:t>культурную синергию.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50996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b="1" dirty="0">
                <a:latin typeface="Times New Roman"/>
                <a:ea typeface="Times New Roman"/>
              </a:rPr>
              <a:t>Этика и социальная ответственность организаций</a:t>
            </a:r>
            <a:r>
              <a:rPr lang="ru-RU" dirty="0">
                <a:latin typeface="Times New Roman"/>
                <a:ea typeface="Times New Roman"/>
              </a:rPr>
              <a:t/>
            </a:r>
            <a:br>
              <a:rPr lang="ru-RU" dirty="0">
                <a:latin typeface="Times New Roman"/>
                <a:ea typeface="Times New Roman"/>
              </a:rPr>
            </a:br>
            <a:r>
              <a:rPr lang="ru-RU" dirty="0">
                <a:latin typeface="Times New Roman"/>
                <a:ea typeface="Times New Roman"/>
              </a:rPr>
              <a:t/>
            </a:r>
            <a:br>
              <a:rPr lang="ru-RU" dirty="0">
                <a:latin typeface="Times New Roman"/>
                <a:ea typeface="Times New Roman"/>
              </a:rPr>
            </a:br>
            <a:r>
              <a:rPr lang="ru-RU" dirty="0">
                <a:latin typeface="Times New Roman"/>
                <a:ea typeface="Times New Roman"/>
              </a:rPr>
              <a:t>Под </a:t>
            </a:r>
            <a:r>
              <a:rPr lang="ru-RU" b="1" dirty="0">
                <a:latin typeface="Times New Roman"/>
                <a:ea typeface="Times New Roman"/>
              </a:rPr>
              <a:t>юридической ответственностью</a:t>
            </a:r>
            <a:r>
              <a:rPr lang="ru-RU" dirty="0">
                <a:latin typeface="Times New Roman"/>
                <a:ea typeface="Times New Roman"/>
              </a:rPr>
              <a:t> понима­ется следование конкретным законам и нормам государствен­ного регулирования. Однако обществу и человеку совсем не безразлично, какими средства­ми и по каким правилам достигаются цели организации. </a:t>
            </a:r>
            <a:br>
              <a:rPr lang="ru-RU" dirty="0">
                <a:latin typeface="Times New Roman"/>
                <a:ea typeface="Times New Roman"/>
              </a:rPr>
            </a:br>
            <a:r>
              <a:rPr lang="ru-RU" dirty="0">
                <a:latin typeface="Times New Roman"/>
                <a:ea typeface="Times New Roman"/>
              </a:rPr>
              <a:t/>
            </a:r>
            <a:br>
              <a:rPr lang="ru-RU" dirty="0">
                <a:latin typeface="Times New Roman"/>
                <a:ea typeface="Times New Roman"/>
              </a:rPr>
            </a:br>
            <a:r>
              <a:rPr lang="ru-RU" b="1" dirty="0" smtClean="0">
                <a:latin typeface="Times New Roman"/>
                <a:ea typeface="Times New Roman"/>
              </a:rPr>
              <a:t>Органи­зация </a:t>
            </a:r>
            <a:r>
              <a:rPr lang="ru-RU" b="1" dirty="0">
                <a:latin typeface="Times New Roman"/>
                <a:ea typeface="Times New Roman"/>
              </a:rPr>
              <a:t>социально ответственна, </a:t>
            </a:r>
            <a:r>
              <a:rPr lang="ru-RU" dirty="0">
                <a:latin typeface="Times New Roman"/>
                <a:ea typeface="Times New Roman"/>
              </a:rPr>
              <a:t>когда получает прибыль,</a:t>
            </a:r>
            <a:r>
              <a:rPr lang="ru-RU" b="1" dirty="0">
                <a:latin typeface="Times New Roman"/>
                <a:ea typeface="Times New Roman"/>
              </a:rPr>
              <a:t> не на­рушая законов </a:t>
            </a:r>
            <a:r>
              <a:rPr lang="ru-RU" dirty="0">
                <a:latin typeface="Times New Roman"/>
                <a:ea typeface="Times New Roman"/>
              </a:rPr>
              <a:t>и норм государственного регулирования и при этом обязана ставить и </a:t>
            </a:r>
            <a:r>
              <a:rPr lang="ru-RU" b="1" dirty="0">
                <a:latin typeface="Times New Roman"/>
                <a:ea typeface="Times New Roman"/>
              </a:rPr>
              <a:t>социальные цели: </a:t>
            </a:r>
            <a:r>
              <a:rPr lang="ru-RU" dirty="0">
                <a:latin typeface="Times New Roman"/>
                <a:ea typeface="Times New Roman"/>
              </a:rPr>
              <a:t>учи­тывать аспекты воздействия сво­ей деловой активности на работников, потребителей, а также вносить определенный позитивный вклад в решение соци­альных проблем общества.</a:t>
            </a:r>
            <a:br>
              <a:rPr lang="ru-RU" dirty="0">
                <a:latin typeface="Times New Roman"/>
                <a:ea typeface="Times New Roman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993157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600" y="980728"/>
            <a:ext cx="7272808" cy="5040560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Times New Roman"/>
                <a:ea typeface="Times New Roman"/>
                <a:cs typeface="Times New Roman"/>
              </a:rPr>
              <a:t>В обществе сложились определенные представления о том, как должна вес­ти себя организация, чтобы считаться добропорядочной: ответственно действовать в сферах: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dirty="0">
                <a:latin typeface="Times New Roman"/>
                <a:ea typeface="Times New Roman"/>
                <a:cs typeface="Times New Roman"/>
              </a:rPr>
              <a:t/>
            </a:r>
            <a:br>
              <a:rPr lang="ru-RU" dirty="0">
                <a:latin typeface="Times New Roman"/>
                <a:ea typeface="Times New Roman"/>
                <a:cs typeface="Times New Roman"/>
              </a:rPr>
            </a:br>
            <a:r>
              <a:rPr lang="ru-RU" dirty="0">
                <a:latin typeface="Times New Roman"/>
                <a:ea typeface="Times New Roman"/>
                <a:cs typeface="Times New Roman"/>
              </a:rPr>
              <a:t>защита среды обитания;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dirty="0">
                <a:latin typeface="Times New Roman"/>
                <a:ea typeface="Times New Roman"/>
                <a:cs typeface="Times New Roman"/>
              </a:rPr>
              <a:t/>
            </a:r>
            <a:br>
              <a:rPr lang="ru-RU" dirty="0">
                <a:latin typeface="Times New Roman"/>
                <a:ea typeface="Times New Roman"/>
                <a:cs typeface="Times New Roman"/>
              </a:rPr>
            </a:br>
            <a:r>
              <a:rPr lang="ru-RU" dirty="0">
                <a:latin typeface="Times New Roman"/>
                <a:ea typeface="Times New Roman"/>
                <a:cs typeface="Times New Roman"/>
              </a:rPr>
              <a:t>здравоохранение и безопасность;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dirty="0">
                <a:latin typeface="Times New Roman"/>
                <a:ea typeface="Times New Roman"/>
                <a:cs typeface="Times New Roman"/>
              </a:rPr>
              <a:t/>
            </a:r>
            <a:br>
              <a:rPr lang="ru-RU" dirty="0">
                <a:latin typeface="Times New Roman"/>
                <a:ea typeface="Times New Roman"/>
                <a:cs typeface="Times New Roman"/>
              </a:rPr>
            </a:br>
            <a:r>
              <a:rPr lang="ru-RU" dirty="0">
                <a:latin typeface="Times New Roman"/>
                <a:ea typeface="Times New Roman"/>
                <a:cs typeface="Times New Roman"/>
              </a:rPr>
              <a:t>граж­данские права;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dirty="0">
                <a:latin typeface="Times New Roman"/>
                <a:ea typeface="Times New Roman"/>
                <a:cs typeface="Times New Roman"/>
              </a:rPr>
              <a:t/>
            </a:r>
            <a:br>
              <a:rPr lang="ru-RU" dirty="0">
                <a:latin typeface="Times New Roman"/>
                <a:ea typeface="Times New Roman"/>
                <a:cs typeface="Times New Roman"/>
              </a:rPr>
            </a:br>
            <a:r>
              <a:rPr lang="ru-RU" dirty="0">
                <a:latin typeface="Times New Roman"/>
                <a:ea typeface="Times New Roman"/>
                <a:cs typeface="Times New Roman"/>
              </a:rPr>
              <a:t>защита интересов потребителя;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dirty="0">
                <a:latin typeface="Times New Roman"/>
                <a:ea typeface="Times New Roman"/>
                <a:cs typeface="Times New Roman"/>
              </a:rPr>
              <a:t/>
            </a:r>
            <a:br>
              <a:rPr lang="ru-RU" dirty="0">
                <a:latin typeface="Times New Roman"/>
                <a:ea typeface="Times New Roman"/>
                <a:cs typeface="Times New Roman"/>
              </a:rPr>
            </a:br>
            <a:r>
              <a:rPr lang="ru-RU" dirty="0">
                <a:latin typeface="Times New Roman"/>
                <a:ea typeface="Times New Roman"/>
                <a:cs typeface="Times New Roman"/>
              </a:rPr>
              <a:t>благотворительность;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dirty="0">
                <a:latin typeface="Times New Roman"/>
                <a:ea typeface="Times New Roman"/>
                <a:cs typeface="Times New Roman"/>
              </a:rPr>
              <a:t/>
            </a:r>
            <a:br>
              <a:rPr lang="ru-RU" dirty="0">
                <a:latin typeface="Times New Roman"/>
                <a:ea typeface="Times New Roman"/>
                <a:cs typeface="Times New Roman"/>
              </a:rPr>
            </a:br>
            <a:r>
              <a:rPr lang="ru-RU" dirty="0">
                <a:latin typeface="Times New Roman"/>
                <a:ea typeface="Times New Roman"/>
                <a:cs typeface="Times New Roman"/>
              </a:rPr>
              <a:t>добровольный отклик организации на социальные проблемы жителей своего города, края, страны, мира и т. п.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648854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764704"/>
            <a:ext cx="7344816" cy="5256584"/>
          </a:xfrm>
        </p:spPr>
        <p:txBody>
          <a:bodyPr>
            <a:normAutofit fontScale="77500" lnSpcReduction="20000"/>
          </a:bodyPr>
          <a:lstStyle/>
          <a:p>
            <a:r>
              <a:rPr lang="ru-RU" b="1" dirty="0">
                <a:latin typeface="Times New Roman"/>
                <a:ea typeface="Times New Roman"/>
              </a:rPr>
              <a:t>Преимущества,</a:t>
            </a:r>
            <a:r>
              <a:rPr lang="ru-RU" dirty="0">
                <a:latin typeface="Times New Roman"/>
                <a:ea typeface="Times New Roman"/>
              </a:rPr>
              <a:t> которые получают организации, придерживающиеся </a:t>
            </a:r>
            <a:r>
              <a:rPr lang="ru-RU" b="1" dirty="0">
                <a:latin typeface="Times New Roman"/>
                <a:ea typeface="Times New Roman"/>
              </a:rPr>
              <a:t>политики социальной ответственности</a:t>
            </a:r>
            <a:r>
              <a:rPr lang="ru-RU" dirty="0">
                <a:latin typeface="Times New Roman"/>
                <a:ea typeface="Times New Roman"/>
              </a:rPr>
              <a:t>:</a:t>
            </a:r>
            <a:br>
              <a:rPr lang="ru-RU" dirty="0">
                <a:latin typeface="Times New Roman"/>
                <a:ea typeface="Times New Roman"/>
              </a:rPr>
            </a:br>
            <a:r>
              <a:rPr lang="ru-RU" dirty="0">
                <a:latin typeface="Times New Roman"/>
                <a:ea typeface="Times New Roman"/>
              </a:rPr>
              <a:t/>
            </a:r>
            <a:br>
              <a:rPr lang="ru-RU" dirty="0">
                <a:latin typeface="Times New Roman"/>
                <a:ea typeface="Times New Roman"/>
              </a:rPr>
            </a:br>
            <a:r>
              <a:rPr lang="ru-RU" dirty="0">
                <a:latin typeface="Times New Roman"/>
                <a:ea typeface="Times New Roman"/>
              </a:rPr>
              <a:t>- формируется привлекательный образ организации в обществе;</a:t>
            </a:r>
            <a:br>
              <a:rPr lang="ru-RU" dirty="0">
                <a:latin typeface="Times New Roman"/>
                <a:ea typeface="Times New Roman"/>
              </a:rPr>
            </a:br>
            <a:r>
              <a:rPr lang="ru-RU" dirty="0">
                <a:latin typeface="Times New Roman"/>
                <a:ea typeface="Times New Roman"/>
              </a:rPr>
              <a:t/>
            </a:r>
            <a:br>
              <a:rPr lang="ru-RU" dirty="0">
                <a:latin typeface="Times New Roman"/>
                <a:ea typeface="Times New Roman"/>
              </a:rPr>
            </a:br>
            <a:r>
              <a:rPr lang="ru-RU" dirty="0">
                <a:latin typeface="Times New Roman"/>
                <a:ea typeface="Times New Roman"/>
              </a:rPr>
              <a:t>- возрастает доверие к организации;</a:t>
            </a:r>
            <a:br>
              <a:rPr lang="ru-RU" dirty="0">
                <a:latin typeface="Times New Roman"/>
                <a:ea typeface="Times New Roman"/>
              </a:rPr>
            </a:br>
            <a:r>
              <a:rPr lang="ru-RU" dirty="0">
                <a:latin typeface="Times New Roman"/>
                <a:ea typeface="Times New Roman"/>
              </a:rPr>
              <a:t/>
            </a:r>
            <a:br>
              <a:rPr lang="ru-RU" dirty="0">
                <a:latin typeface="Times New Roman"/>
                <a:ea typeface="Times New Roman"/>
              </a:rPr>
            </a:br>
            <a:r>
              <a:rPr lang="ru-RU" dirty="0">
                <a:latin typeface="Times New Roman"/>
                <a:ea typeface="Times New Roman"/>
              </a:rPr>
              <a:t>- увеличиваются товарооборот, количество клиентов;</a:t>
            </a:r>
            <a:br>
              <a:rPr lang="ru-RU" dirty="0">
                <a:latin typeface="Times New Roman"/>
                <a:ea typeface="Times New Roman"/>
              </a:rPr>
            </a:br>
            <a:r>
              <a:rPr lang="ru-RU" dirty="0">
                <a:latin typeface="Times New Roman"/>
                <a:ea typeface="Times New Roman"/>
              </a:rPr>
              <a:t/>
            </a:r>
            <a:br>
              <a:rPr lang="ru-RU" dirty="0">
                <a:latin typeface="Times New Roman"/>
                <a:ea typeface="Times New Roman"/>
              </a:rPr>
            </a:br>
            <a:r>
              <a:rPr lang="ru-RU" dirty="0">
                <a:latin typeface="Times New Roman"/>
                <a:ea typeface="Times New Roman"/>
              </a:rPr>
              <a:t>- появляется возможность получить более выгодные заказы;</a:t>
            </a:r>
            <a:br>
              <a:rPr lang="ru-RU" dirty="0">
                <a:latin typeface="Times New Roman"/>
                <a:ea typeface="Times New Roman"/>
              </a:rPr>
            </a:br>
            <a:r>
              <a:rPr lang="ru-RU" dirty="0">
                <a:latin typeface="Times New Roman"/>
                <a:ea typeface="Times New Roman"/>
              </a:rPr>
              <a:t/>
            </a:r>
            <a:br>
              <a:rPr lang="ru-RU" dirty="0">
                <a:latin typeface="Times New Roman"/>
                <a:ea typeface="Times New Roman"/>
              </a:rPr>
            </a:br>
            <a:r>
              <a:rPr lang="ru-RU" dirty="0">
                <a:latin typeface="Times New Roman"/>
                <a:ea typeface="Times New Roman"/>
              </a:rPr>
              <a:t>- благодаря возросшему авторитету организация может вести более эффективную политику в обществе, расши­ряя свою деятельность, рынки сбыта;</a:t>
            </a:r>
            <a:br>
              <a:rPr lang="ru-RU" dirty="0">
                <a:latin typeface="Times New Roman"/>
                <a:ea typeface="Times New Roman"/>
              </a:rPr>
            </a:br>
            <a:r>
              <a:rPr lang="ru-RU" dirty="0">
                <a:latin typeface="Times New Roman"/>
                <a:ea typeface="Times New Roman"/>
              </a:rPr>
              <a:t/>
            </a:r>
            <a:br>
              <a:rPr lang="ru-RU" dirty="0">
                <a:latin typeface="Times New Roman"/>
                <a:ea typeface="Times New Roman"/>
              </a:rPr>
            </a:br>
            <a:r>
              <a:rPr lang="ru-RU" dirty="0">
                <a:latin typeface="Times New Roman"/>
                <a:ea typeface="Times New Roman"/>
              </a:rPr>
              <a:t>- появляется возможность добиться снижения местных нало­гов и т. д. Предпосылками для такой политики служат объективные усло­вия, к которым прежде всего нужно отнести наличие ресурсов в организации - материальных, финансовых, человеческих.</a:t>
            </a:r>
            <a:br>
              <a:rPr lang="ru-RU" dirty="0">
                <a:latin typeface="Times New Roman"/>
                <a:ea typeface="Times New Roman"/>
              </a:rPr>
            </a:br>
            <a:r>
              <a:rPr lang="ru-RU" dirty="0">
                <a:latin typeface="Times New Roman"/>
                <a:ea typeface="Times New Roman"/>
              </a:rPr>
              <a:t/>
            </a:r>
            <a:br>
              <a:rPr lang="ru-RU" dirty="0">
                <a:latin typeface="Times New Roman"/>
                <a:ea typeface="Times New Roman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772931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600" y="692696"/>
            <a:ext cx="7200800" cy="5030373"/>
          </a:xfrm>
        </p:spPr>
        <p:txBody>
          <a:bodyPr>
            <a:normAutofit fontScale="85000" lnSpcReduction="10000"/>
          </a:bodyPr>
          <a:lstStyle/>
          <a:p>
            <a:r>
              <a:rPr lang="ru-RU" dirty="0">
                <a:latin typeface="Times New Roman"/>
                <a:ea typeface="Times New Roman"/>
              </a:rPr>
              <a:t>В то же время традиционно называют и </a:t>
            </a:r>
            <a:r>
              <a:rPr lang="ru-RU" b="1" dirty="0">
                <a:latin typeface="Times New Roman"/>
                <a:ea typeface="Times New Roman"/>
              </a:rPr>
              <a:t>недостатки</a:t>
            </a:r>
            <a:r>
              <a:rPr lang="ru-RU" dirty="0">
                <a:latin typeface="Times New Roman"/>
                <a:ea typeface="Times New Roman"/>
              </a:rPr>
              <a:t> такой по­литики для организации:</a:t>
            </a:r>
            <a:br>
              <a:rPr lang="ru-RU" dirty="0">
                <a:latin typeface="Times New Roman"/>
                <a:ea typeface="Times New Roman"/>
              </a:rPr>
            </a:br>
            <a:r>
              <a:rPr lang="ru-RU" dirty="0">
                <a:latin typeface="Times New Roman"/>
                <a:ea typeface="Times New Roman"/>
              </a:rPr>
              <a:t/>
            </a:r>
            <a:br>
              <a:rPr lang="ru-RU" dirty="0">
                <a:latin typeface="Times New Roman"/>
                <a:ea typeface="Times New Roman"/>
              </a:rPr>
            </a:br>
            <a:r>
              <a:rPr lang="ru-RU" dirty="0">
                <a:latin typeface="Times New Roman"/>
                <a:ea typeface="Times New Roman"/>
              </a:rPr>
              <a:t>- увеличиваются издержки производства;</a:t>
            </a:r>
            <a:br>
              <a:rPr lang="ru-RU" dirty="0">
                <a:latin typeface="Times New Roman"/>
                <a:ea typeface="Times New Roman"/>
              </a:rPr>
            </a:br>
            <a:r>
              <a:rPr lang="ru-RU" dirty="0">
                <a:latin typeface="Times New Roman"/>
                <a:ea typeface="Times New Roman"/>
              </a:rPr>
              <a:t/>
            </a:r>
            <a:br>
              <a:rPr lang="ru-RU" dirty="0">
                <a:latin typeface="Times New Roman"/>
                <a:ea typeface="Times New Roman"/>
              </a:rPr>
            </a:br>
            <a:r>
              <a:rPr lang="ru-RU" dirty="0">
                <a:latin typeface="Times New Roman"/>
                <a:ea typeface="Times New Roman"/>
              </a:rPr>
              <a:t>- ограничивается действие закона максимизации прибыли;</a:t>
            </a:r>
            <a:br>
              <a:rPr lang="ru-RU" dirty="0">
                <a:latin typeface="Times New Roman"/>
                <a:ea typeface="Times New Roman"/>
              </a:rPr>
            </a:br>
            <a:r>
              <a:rPr lang="ru-RU" dirty="0">
                <a:latin typeface="Times New Roman"/>
                <a:ea typeface="Times New Roman"/>
              </a:rPr>
              <a:t/>
            </a:r>
            <a:br>
              <a:rPr lang="ru-RU" dirty="0">
                <a:latin typeface="Times New Roman"/>
                <a:ea typeface="Times New Roman"/>
              </a:rPr>
            </a:br>
            <a:r>
              <a:rPr lang="ru-RU" dirty="0">
                <a:latin typeface="Times New Roman"/>
                <a:ea typeface="Times New Roman"/>
              </a:rPr>
              <a:t>- для поддержания доходов организация повышает цены с целью покрытия издержек (средств, которые предназна­чены для реализации социальных программ). Следовательно, положение организации в конкурентной борьбе ухудшается;</a:t>
            </a:r>
            <a:br>
              <a:rPr lang="ru-RU" dirty="0">
                <a:latin typeface="Times New Roman"/>
                <a:ea typeface="Times New Roman"/>
              </a:rPr>
            </a:br>
            <a:r>
              <a:rPr lang="ru-RU" dirty="0">
                <a:latin typeface="Times New Roman"/>
                <a:ea typeface="Times New Roman"/>
              </a:rPr>
              <a:t/>
            </a:r>
            <a:br>
              <a:rPr lang="ru-RU" dirty="0">
                <a:latin typeface="Times New Roman"/>
                <a:ea typeface="Times New Roman"/>
              </a:rPr>
            </a:br>
            <a:r>
              <a:rPr lang="ru-RU" dirty="0">
                <a:latin typeface="Times New Roman"/>
                <a:ea typeface="Times New Roman"/>
              </a:rPr>
              <a:t>- вложение средств в социальную сферу часто бывает неэффективным;</a:t>
            </a:r>
            <a:br>
              <a:rPr lang="ru-RU" dirty="0">
                <a:latin typeface="Times New Roman"/>
                <a:ea typeface="Times New Roman"/>
              </a:rPr>
            </a:br>
            <a:r>
              <a:rPr lang="ru-RU" dirty="0">
                <a:latin typeface="Times New Roman"/>
                <a:ea typeface="Times New Roman"/>
              </a:rPr>
              <a:t/>
            </a:r>
            <a:br>
              <a:rPr lang="ru-RU" dirty="0">
                <a:latin typeface="Times New Roman"/>
                <a:ea typeface="Times New Roman"/>
              </a:rPr>
            </a:br>
            <a:r>
              <a:rPr lang="ru-RU" dirty="0">
                <a:latin typeface="Times New Roman"/>
                <a:ea typeface="Times New Roman"/>
              </a:rPr>
              <a:t>- невысокий уровень квалификации персонала организации в области разрешения социальных проблем и т.п.</a:t>
            </a:r>
            <a:br>
              <a:rPr lang="ru-RU" dirty="0">
                <a:latin typeface="Times New Roman"/>
                <a:ea typeface="Times New Roman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571809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99592" y="692696"/>
            <a:ext cx="7416824" cy="5256584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Times New Roman"/>
                <a:ea typeface="Times New Roman"/>
                <a:cs typeface="Times New Roman"/>
              </a:rPr>
              <a:t>Названные недостатки преодолеваются посредством изве­стных средств - достижения баланса между социальной по­литикой и издержками. Такой баланс, составленный в пользу организации, столь же полезен и обществу.</a:t>
            </a:r>
            <a:br>
              <a:rPr lang="ru-RU" dirty="0">
                <a:latin typeface="Times New Roman"/>
                <a:ea typeface="Times New Roman"/>
                <a:cs typeface="Times New Roman"/>
              </a:rPr>
            </a:br>
            <a:r>
              <a:rPr lang="ru-RU" dirty="0">
                <a:latin typeface="Times New Roman"/>
                <a:ea typeface="Times New Roman"/>
                <a:cs typeface="Times New Roman"/>
              </a:rPr>
              <a:t/>
            </a:r>
            <a:br>
              <a:rPr lang="ru-RU" dirty="0">
                <a:latin typeface="Times New Roman"/>
                <a:ea typeface="Times New Roman"/>
                <a:cs typeface="Times New Roman"/>
              </a:rPr>
            </a:br>
            <a:r>
              <a:rPr lang="ru-RU" dirty="0">
                <a:latin typeface="Times New Roman"/>
                <a:ea typeface="Times New Roman"/>
                <a:cs typeface="Times New Roman"/>
              </a:rPr>
              <a:t>Важнейшими </a:t>
            </a:r>
            <a:r>
              <a:rPr lang="ru-RU" b="1" dirty="0">
                <a:latin typeface="Times New Roman"/>
                <a:ea typeface="Times New Roman"/>
                <a:cs typeface="Times New Roman"/>
              </a:rPr>
              <a:t>принципами эффективной политики социаль­ной ответственности,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которые могут служить ориентирами для организации являются:</a:t>
            </a:r>
            <a:br>
              <a:rPr lang="ru-RU" dirty="0">
                <a:latin typeface="Times New Roman"/>
                <a:ea typeface="Times New Roman"/>
                <a:cs typeface="Times New Roman"/>
              </a:rPr>
            </a:br>
            <a:r>
              <a:rPr lang="ru-RU" dirty="0">
                <a:latin typeface="Times New Roman"/>
                <a:ea typeface="Times New Roman"/>
                <a:cs typeface="Times New Roman"/>
              </a:rPr>
              <a:t/>
            </a:r>
            <a:br>
              <a:rPr lang="ru-RU" dirty="0">
                <a:latin typeface="Times New Roman"/>
                <a:ea typeface="Times New Roman"/>
                <a:cs typeface="Times New Roman"/>
              </a:rPr>
            </a:br>
            <a:r>
              <a:rPr lang="ru-RU" dirty="0">
                <a:latin typeface="Times New Roman"/>
                <a:ea typeface="Times New Roman"/>
                <a:cs typeface="Times New Roman"/>
              </a:rPr>
              <a:t>- помощь организации прежде всего должна быть направле­на на человека;</a:t>
            </a:r>
            <a:br>
              <a:rPr lang="ru-RU" dirty="0">
                <a:latin typeface="Times New Roman"/>
                <a:ea typeface="Times New Roman"/>
                <a:cs typeface="Times New Roman"/>
              </a:rPr>
            </a:br>
            <a:r>
              <a:rPr lang="ru-RU" dirty="0">
                <a:latin typeface="Times New Roman"/>
                <a:ea typeface="Times New Roman"/>
                <a:cs typeface="Times New Roman"/>
              </a:rPr>
              <a:t/>
            </a:r>
            <a:br>
              <a:rPr lang="ru-RU" dirty="0">
                <a:latin typeface="Times New Roman"/>
                <a:ea typeface="Times New Roman"/>
                <a:cs typeface="Times New Roman"/>
              </a:rPr>
            </a:br>
            <a:r>
              <a:rPr lang="ru-RU" dirty="0">
                <a:latin typeface="Times New Roman"/>
                <a:ea typeface="Times New Roman"/>
                <a:cs typeface="Times New Roman"/>
              </a:rPr>
              <a:t>- помощь должна быть направлена на удовлетворение основ­ных физиологических потребностей в еде, жилье, отдыхе, чистой воде, безопасности и т. д. (создание дополнительных рабочих мест; бесплатное питание для неимущих; благоустройство микрорайонов; помощь многодетным; строительство библиотек, других учреждений культуры; помощь музеям и т. д.).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252014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63040" y="1124744"/>
            <a:ext cx="6196405" cy="4598325"/>
          </a:xfrm>
        </p:spPr>
        <p:txBody>
          <a:bodyPr>
            <a:normAutofit fontScale="85000" lnSpcReduction="20000"/>
          </a:bodyPr>
          <a:lstStyle/>
          <a:p>
            <a:r>
              <a:rPr lang="ru-RU" b="1" dirty="0">
                <a:latin typeface="Times New Roman"/>
                <a:ea typeface="Times New Roman"/>
              </a:rPr>
              <a:t>Понятие и содержание корпоративной этики и корпоративной культуры</a:t>
            </a:r>
            <a:r>
              <a:rPr lang="ru-RU" dirty="0">
                <a:latin typeface="Times New Roman"/>
                <a:ea typeface="Times New Roman"/>
              </a:rPr>
              <a:t/>
            </a:r>
            <a:br>
              <a:rPr lang="ru-RU" dirty="0">
                <a:latin typeface="Times New Roman"/>
                <a:ea typeface="Times New Roman"/>
              </a:rPr>
            </a:br>
            <a:r>
              <a:rPr lang="ru-RU" dirty="0">
                <a:latin typeface="Times New Roman"/>
                <a:ea typeface="Times New Roman"/>
              </a:rPr>
              <a:t/>
            </a:r>
            <a:br>
              <a:rPr lang="ru-RU" dirty="0">
                <a:latin typeface="Times New Roman"/>
                <a:ea typeface="Times New Roman"/>
              </a:rPr>
            </a:br>
            <a:r>
              <a:rPr lang="ru-RU" b="1" dirty="0">
                <a:latin typeface="Times New Roman"/>
                <a:ea typeface="Times New Roman"/>
              </a:rPr>
              <a:t>Корпорация</a:t>
            </a:r>
            <a:r>
              <a:rPr lang="ru-RU" i="1" dirty="0">
                <a:latin typeface="Times New Roman"/>
                <a:ea typeface="Times New Roman"/>
              </a:rPr>
              <a:t> </a:t>
            </a:r>
            <a:r>
              <a:rPr lang="ru-RU" dirty="0">
                <a:latin typeface="Times New Roman"/>
                <a:ea typeface="Times New Roman"/>
              </a:rPr>
              <a:t>(</a:t>
            </a:r>
            <a:r>
              <a:rPr lang="ru-RU" i="1" dirty="0">
                <a:latin typeface="Times New Roman"/>
                <a:ea typeface="Times New Roman"/>
              </a:rPr>
              <a:t>от лат. - объединение, сообщество</a:t>
            </a:r>
            <a:r>
              <a:rPr lang="ru-RU" dirty="0">
                <a:latin typeface="Times New Roman"/>
                <a:ea typeface="Times New Roman"/>
              </a:rPr>
              <a:t>): 1) общество, союз, группа людей (лиц), объединяе­мая общностью профессиональных или сословных интересов; 2) широко используемая форма акционерного общества, одна из главных форм объединений и монополий.</a:t>
            </a:r>
            <a:br>
              <a:rPr lang="ru-RU" dirty="0">
                <a:latin typeface="Times New Roman"/>
                <a:ea typeface="Times New Roman"/>
              </a:rPr>
            </a:br>
            <a:r>
              <a:rPr lang="ru-RU" dirty="0">
                <a:latin typeface="Times New Roman"/>
                <a:ea typeface="Times New Roman"/>
              </a:rPr>
              <a:t/>
            </a:r>
            <a:br>
              <a:rPr lang="ru-RU" dirty="0">
                <a:latin typeface="Times New Roman"/>
                <a:ea typeface="Times New Roman"/>
              </a:rPr>
            </a:br>
            <a:r>
              <a:rPr lang="ru-RU" dirty="0">
                <a:latin typeface="Times New Roman"/>
                <a:ea typeface="Times New Roman"/>
              </a:rPr>
              <a:t>Самыми массовыми формами корпоративных единиц, в </a:t>
            </a:r>
            <a:r>
              <a:rPr lang="ru-RU" dirty="0" err="1">
                <a:latin typeface="Times New Roman"/>
                <a:ea typeface="Times New Roman"/>
              </a:rPr>
              <a:t>т.ч</a:t>
            </a:r>
            <a:r>
              <a:rPr lang="ru-RU" dirty="0">
                <a:latin typeface="Times New Roman"/>
                <a:ea typeface="Times New Roman"/>
              </a:rPr>
              <a:t>., в России, являются предприятия. Корпорации-пред­приятия самостоятельно занимаются производством товаров и оказанием услуг, финансируют и инвестируют, ввозят и вывозят, строят и реконструируют. </a:t>
            </a:r>
            <a:br>
              <a:rPr lang="ru-RU" dirty="0">
                <a:latin typeface="Times New Roman"/>
                <a:ea typeface="Times New Roman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648679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63040" y="1124744"/>
            <a:ext cx="6196405" cy="4598325"/>
          </a:xfrm>
        </p:spPr>
        <p:txBody>
          <a:bodyPr>
            <a:normAutofit lnSpcReduction="10000"/>
          </a:bodyPr>
          <a:lstStyle/>
          <a:p>
            <a:r>
              <a:rPr lang="ru-RU" b="1" dirty="0">
                <a:latin typeface="Times New Roman"/>
                <a:ea typeface="Times New Roman"/>
              </a:rPr>
              <a:t>Корпоративная культура - это деловая культура в ее органи­зационном аспекте,</a:t>
            </a:r>
            <a:r>
              <a:rPr lang="ru-RU" dirty="0">
                <a:latin typeface="Times New Roman"/>
                <a:ea typeface="Times New Roman"/>
              </a:rPr>
              <a:t> т. е. в том виде, в каком она функционирует внутри группы людей. </a:t>
            </a:r>
            <a:br>
              <a:rPr lang="ru-RU" dirty="0">
                <a:latin typeface="Times New Roman"/>
                <a:ea typeface="Times New Roman"/>
              </a:rPr>
            </a:br>
            <a:r>
              <a:rPr lang="ru-RU" dirty="0">
                <a:latin typeface="Times New Roman"/>
                <a:ea typeface="Times New Roman"/>
              </a:rPr>
              <a:t/>
            </a:r>
            <a:br>
              <a:rPr lang="ru-RU" dirty="0">
                <a:latin typeface="Times New Roman"/>
                <a:ea typeface="Times New Roman"/>
              </a:rPr>
            </a:br>
            <a:r>
              <a:rPr lang="ru-RU" b="1" dirty="0">
                <a:latin typeface="Times New Roman"/>
                <a:ea typeface="Times New Roman"/>
              </a:rPr>
              <a:t>Корпоративная этика</a:t>
            </a:r>
            <a:r>
              <a:rPr lang="ru-RU" dirty="0">
                <a:latin typeface="Times New Roman"/>
                <a:ea typeface="Times New Roman"/>
              </a:rPr>
              <a:t> - это система материальных и ду­ховных ценностей, присущих данной корпорации, отражающих ее индивидуальность и восприятие себя и других в социальной и вещественной среде, проявляющаяся в поведении и взаимо­действии.</a:t>
            </a:r>
            <a:br>
              <a:rPr lang="ru-RU" dirty="0">
                <a:latin typeface="Times New Roman"/>
                <a:ea typeface="Times New Roman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046513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63040" y="980728"/>
            <a:ext cx="6196405" cy="4968552"/>
          </a:xfrm>
        </p:spPr>
        <p:txBody>
          <a:bodyPr>
            <a:normAutofit fontScale="77500" lnSpcReduction="20000"/>
          </a:bodyPr>
          <a:lstStyle/>
          <a:p>
            <a:r>
              <a:rPr lang="ru-RU" b="1" dirty="0">
                <a:latin typeface="Times New Roman"/>
                <a:ea typeface="Times New Roman"/>
              </a:rPr>
              <a:t> Критерии оценки</a:t>
            </a:r>
            <a:r>
              <a:rPr lang="ru-RU" dirty="0">
                <a:latin typeface="Times New Roman"/>
                <a:ea typeface="Times New Roman"/>
              </a:rPr>
              <a:t> состояния корпоративной культуры:</a:t>
            </a:r>
            <a:br>
              <a:rPr lang="ru-RU" dirty="0">
                <a:latin typeface="Times New Roman"/>
                <a:ea typeface="Times New Roman"/>
              </a:rPr>
            </a:br>
            <a:r>
              <a:rPr lang="ru-RU" dirty="0">
                <a:latin typeface="Times New Roman"/>
                <a:ea typeface="Times New Roman"/>
              </a:rPr>
              <a:t/>
            </a:r>
            <a:br>
              <a:rPr lang="ru-RU" dirty="0">
                <a:latin typeface="Times New Roman"/>
                <a:ea typeface="Times New Roman"/>
              </a:rPr>
            </a:br>
            <a:r>
              <a:rPr lang="ru-RU" b="1" i="1" dirty="0">
                <a:latin typeface="Times New Roman"/>
                <a:ea typeface="Times New Roman"/>
              </a:rPr>
              <a:t>- научность - </a:t>
            </a:r>
            <a:r>
              <a:rPr lang="ru-RU" dirty="0">
                <a:latin typeface="Times New Roman"/>
                <a:ea typeface="Times New Roman"/>
              </a:rPr>
              <a:t>использование достижений научных дис­циплин, имеющих своими объектами человека, социальные общ­ности, организации, труд;</a:t>
            </a:r>
            <a:br>
              <a:rPr lang="ru-RU" dirty="0">
                <a:latin typeface="Times New Roman"/>
                <a:ea typeface="Times New Roman"/>
              </a:rPr>
            </a:br>
            <a:r>
              <a:rPr lang="ru-RU" dirty="0">
                <a:latin typeface="Times New Roman"/>
                <a:ea typeface="Times New Roman"/>
              </a:rPr>
              <a:t/>
            </a:r>
            <a:br>
              <a:rPr lang="ru-RU" dirty="0">
                <a:latin typeface="Times New Roman"/>
                <a:ea typeface="Times New Roman"/>
              </a:rPr>
            </a:br>
            <a:r>
              <a:rPr lang="ru-RU" b="1" i="1" dirty="0">
                <a:latin typeface="Times New Roman"/>
                <a:ea typeface="Times New Roman"/>
              </a:rPr>
              <a:t>- системность</a:t>
            </a:r>
            <a:r>
              <a:rPr lang="ru-RU" i="1" dirty="0">
                <a:latin typeface="Times New Roman"/>
                <a:ea typeface="Times New Roman"/>
              </a:rPr>
              <a:t> </a:t>
            </a:r>
            <a:r>
              <a:rPr lang="ru-RU" dirty="0">
                <a:latin typeface="Times New Roman"/>
                <a:ea typeface="Times New Roman"/>
              </a:rPr>
              <a:t>в восприятии объектов исследования и управ­ления и факторов, влияющих на поведение объектов и элементы их культуры;</a:t>
            </a:r>
            <a:br>
              <a:rPr lang="ru-RU" dirty="0">
                <a:latin typeface="Times New Roman"/>
                <a:ea typeface="Times New Roman"/>
              </a:rPr>
            </a:br>
            <a:r>
              <a:rPr lang="ru-RU" dirty="0">
                <a:latin typeface="Times New Roman"/>
                <a:ea typeface="Times New Roman"/>
              </a:rPr>
              <a:t/>
            </a:r>
            <a:br>
              <a:rPr lang="ru-RU" dirty="0">
                <a:latin typeface="Times New Roman"/>
                <a:ea typeface="Times New Roman"/>
              </a:rPr>
            </a:br>
            <a:r>
              <a:rPr lang="ru-RU" b="1" i="1" dirty="0">
                <a:latin typeface="Times New Roman"/>
                <a:ea typeface="Times New Roman"/>
              </a:rPr>
              <a:t>- гуманизм</a:t>
            </a:r>
            <a:r>
              <a:rPr lang="ru-RU" i="1" dirty="0">
                <a:latin typeface="Times New Roman"/>
                <a:ea typeface="Times New Roman"/>
              </a:rPr>
              <a:t>, </a:t>
            </a:r>
            <a:r>
              <a:rPr lang="ru-RU" dirty="0">
                <a:latin typeface="Times New Roman"/>
                <a:ea typeface="Times New Roman"/>
              </a:rPr>
              <a:t>основывающийся на признании личности наи­высшей ценностью, а духовности - целью и средством развития личности и общества;</a:t>
            </a:r>
            <a:br>
              <a:rPr lang="ru-RU" dirty="0">
                <a:latin typeface="Times New Roman"/>
                <a:ea typeface="Times New Roman"/>
              </a:rPr>
            </a:br>
            <a:endParaRPr lang="ru-RU" dirty="0" smtClean="0">
              <a:latin typeface="Times New Roman"/>
              <a:ea typeface="Times New Roman"/>
            </a:endParaRPr>
          </a:p>
          <a:p>
            <a:r>
              <a:rPr lang="ru-RU" b="1" i="1" dirty="0" smtClean="0">
                <a:latin typeface="Times New Roman"/>
                <a:ea typeface="Times New Roman"/>
              </a:rPr>
              <a:t>- </a:t>
            </a:r>
            <a:r>
              <a:rPr lang="ru-RU" b="1" i="1" dirty="0">
                <a:latin typeface="Times New Roman"/>
                <a:ea typeface="Times New Roman"/>
              </a:rPr>
              <a:t>профессионализм</a:t>
            </a:r>
            <a:r>
              <a:rPr lang="ru-RU" i="1" dirty="0">
                <a:latin typeface="Times New Roman"/>
                <a:ea typeface="Times New Roman"/>
              </a:rPr>
              <a:t>, </a:t>
            </a:r>
            <a:r>
              <a:rPr lang="ru-RU" dirty="0">
                <a:latin typeface="Times New Roman"/>
                <a:ea typeface="Times New Roman"/>
              </a:rPr>
              <a:t>предполагающий у сотрудников любого уровня наличие соответствующего образования, опыта и профес­сиональных навыков.</a:t>
            </a:r>
            <a:br>
              <a:rPr lang="ru-RU" dirty="0">
                <a:latin typeface="Times New Roman"/>
                <a:ea typeface="Times New Roman"/>
              </a:rPr>
            </a:br>
            <a:r>
              <a:rPr lang="ru-RU" dirty="0">
                <a:latin typeface="Times New Roman"/>
                <a:ea typeface="Times New Roman"/>
              </a:rPr>
              <a:t/>
            </a:r>
            <a:br>
              <a:rPr lang="ru-RU" dirty="0">
                <a:latin typeface="Times New Roman"/>
                <a:ea typeface="Times New Roman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525723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908720"/>
            <a:ext cx="7200800" cy="5328592"/>
          </a:xfrm>
        </p:spPr>
        <p:txBody>
          <a:bodyPr>
            <a:normAutofit fontScale="47500" lnSpcReduction="20000"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500" dirty="0">
                <a:latin typeface="Times New Roman"/>
                <a:ea typeface="Times New Roman"/>
                <a:cs typeface="Times New Roman"/>
              </a:rPr>
              <a:t>Основные </a:t>
            </a:r>
            <a:r>
              <a:rPr lang="ru-RU" sz="2500" b="1" dirty="0">
                <a:latin typeface="Times New Roman"/>
                <a:ea typeface="Times New Roman"/>
                <a:cs typeface="Times New Roman"/>
              </a:rPr>
              <a:t>функции</a:t>
            </a:r>
            <a:r>
              <a:rPr lang="ru-RU" sz="2500" dirty="0">
                <a:latin typeface="Times New Roman"/>
                <a:ea typeface="Times New Roman"/>
                <a:cs typeface="Times New Roman"/>
              </a:rPr>
              <a:t> корпоративной культуры</a:t>
            </a:r>
            <a:r>
              <a:rPr lang="ru-RU" sz="2500" b="1" i="1" dirty="0">
                <a:latin typeface="Times New Roman"/>
                <a:ea typeface="Times New Roman"/>
                <a:cs typeface="Times New Roman"/>
              </a:rPr>
              <a:t>:</a:t>
            </a:r>
            <a:endParaRPr lang="ru-RU" sz="2500" dirty="0"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2500" dirty="0">
                <a:latin typeface="Times New Roman"/>
                <a:ea typeface="Times New Roman"/>
                <a:cs typeface="Times New Roman"/>
              </a:rPr>
              <a:t/>
            </a:r>
            <a:br>
              <a:rPr lang="ru-RU" sz="2500" dirty="0">
                <a:latin typeface="Times New Roman"/>
                <a:ea typeface="Times New Roman"/>
                <a:cs typeface="Times New Roman"/>
              </a:rPr>
            </a:br>
            <a:r>
              <a:rPr lang="ru-RU" sz="2500" b="1" i="1" dirty="0">
                <a:latin typeface="Times New Roman"/>
                <a:ea typeface="Times New Roman"/>
                <a:cs typeface="Times New Roman"/>
              </a:rPr>
              <a:t>воспроизводства</a:t>
            </a:r>
            <a:r>
              <a:rPr lang="ru-RU" sz="2500" dirty="0">
                <a:latin typeface="Times New Roman"/>
                <a:ea typeface="Times New Roman"/>
                <a:cs typeface="Times New Roman"/>
              </a:rPr>
              <a:t> лучших элементов накопленной культуры,</a:t>
            </a:r>
            <a:br>
              <a:rPr lang="ru-RU" sz="2500" dirty="0">
                <a:latin typeface="Times New Roman"/>
                <a:ea typeface="Times New Roman"/>
                <a:cs typeface="Times New Roman"/>
              </a:rPr>
            </a:br>
            <a:r>
              <a:rPr lang="ru-RU" sz="2500" dirty="0">
                <a:latin typeface="Times New Roman"/>
                <a:ea typeface="Times New Roman"/>
                <a:cs typeface="Times New Roman"/>
              </a:rPr>
              <a:t>продуцирования новых ценностей и их накопления;</a:t>
            </a:r>
            <a:endParaRPr lang="ru-RU" sz="2500" dirty="0"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2500" dirty="0">
                <a:latin typeface="Times New Roman"/>
                <a:ea typeface="Times New Roman"/>
                <a:cs typeface="Times New Roman"/>
              </a:rPr>
              <a:t/>
            </a:r>
            <a:br>
              <a:rPr lang="ru-RU" sz="2500" dirty="0">
                <a:latin typeface="Times New Roman"/>
                <a:ea typeface="Times New Roman"/>
                <a:cs typeface="Times New Roman"/>
              </a:rPr>
            </a:br>
            <a:r>
              <a:rPr lang="ru-RU" sz="2500" b="1" i="1" dirty="0">
                <a:latin typeface="Times New Roman"/>
                <a:ea typeface="Times New Roman"/>
                <a:cs typeface="Times New Roman"/>
              </a:rPr>
              <a:t>оценочно-нормативная</a:t>
            </a:r>
            <a:r>
              <a:rPr lang="ru-RU" sz="2500" dirty="0">
                <a:latin typeface="Times New Roman"/>
                <a:ea typeface="Times New Roman"/>
                <a:cs typeface="Times New Roman"/>
              </a:rPr>
              <a:t>, позволяющая путем сравнения реаль­ного поведения человека, корпорации с принятыми нормами культурного поведения вы­явить позитивные и негативные действия;</a:t>
            </a:r>
            <a:endParaRPr lang="ru-RU" sz="2500" dirty="0"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2500" dirty="0">
                <a:latin typeface="Times New Roman"/>
                <a:ea typeface="Times New Roman"/>
                <a:cs typeface="Times New Roman"/>
              </a:rPr>
              <a:t/>
            </a:r>
            <a:br>
              <a:rPr lang="ru-RU" sz="2500" dirty="0">
                <a:latin typeface="Times New Roman"/>
                <a:ea typeface="Times New Roman"/>
                <a:cs typeface="Times New Roman"/>
              </a:rPr>
            </a:br>
            <a:r>
              <a:rPr lang="ru-RU" sz="2500" b="1" i="1" dirty="0">
                <a:latin typeface="Times New Roman"/>
                <a:ea typeface="Times New Roman"/>
                <a:cs typeface="Times New Roman"/>
              </a:rPr>
              <a:t>регламентирующая и регулирующая</a:t>
            </a:r>
            <a:r>
              <a:rPr lang="ru-RU" sz="2500" dirty="0">
                <a:latin typeface="Times New Roman"/>
                <a:ea typeface="Times New Roman"/>
                <a:cs typeface="Times New Roman"/>
              </a:rPr>
              <a:t>, т. е. применение куль­туры как индикатора и регулятора поведения;</a:t>
            </a:r>
            <a:endParaRPr lang="ru-RU" sz="2500" dirty="0"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2500" dirty="0">
                <a:latin typeface="Times New Roman"/>
                <a:ea typeface="Times New Roman"/>
                <a:cs typeface="Times New Roman"/>
              </a:rPr>
              <a:t/>
            </a:r>
            <a:br>
              <a:rPr lang="ru-RU" sz="2500" dirty="0">
                <a:latin typeface="Times New Roman"/>
                <a:ea typeface="Times New Roman"/>
                <a:cs typeface="Times New Roman"/>
              </a:rPr>
            </a:br>
            <a:r>
              <a:rPr lang="ru-RU" sz="2500" b="1" i="1" dirty="0">
                <a:latin typeface="Times New Roman"/>
                <a:ea typeface="Times New Roman"/>
                <a:cs typeface="Times New Roman"/>
              </a:rPr>
              <a:t>познавательная</a:t>
            </a:r>
            <a:r>
              <a:rPr lang="ru-RU" sz="2500" dirty="0">
                <a:latin typeface="Times New Roman"/>
                <a:ea typeface="Times New Roman"/>
                <a:cs typeface="Times New Roman"/>
              </a:rPr>
              <a:t> - познание и усвоение корпора­тивной культуры, которые определяют успешность сотрудника;</a:t>
            </a:r>
            <a:endParaRPr lang="ru-RU" sz="2500" dirty="0"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2500" dirty="0">
                <a:latin typeface="Times New Roman"/>
                <a:ea typeface="Times New Roman"/>
                <a:cs typeface="Times New Roman"/>
              </a:rPr>
              <a:t/>
            </a:r>
            <a:br>
              <a:rPr lang="ru-RU" sz="2500" dirty="0">
                <a:latin typeface="Times New Roman"/>
                <a:ea typeface="Times New Roman"/>
                <a:cs typeface="Times New Roman"/>
              </a:rPr>
            </a:br>
            <a:r>
              <a:rPr lang="ru-RU" sz="2500" b="1" i="1" dirty="0" err="1">
                <a:latin typeface="Times New Roman"/>
                <a:ea typeface="Times New Roman"/>
                <a:cs typeface="Times New Roman"/>
              </a:rPr>
              <a:t>смыслообразующая</a:t>
            </a:r>
            <a:r>
              <a:rPr lang="ru-RU" sz="2500" b="1" i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500" dirty="0">
                <a:latin typeface="Times New Roman"/>
                <a:ea typeface="Times New Roman"/>
                <a:cs typeface="Times New Roman"/>
              </a:rPr>
              <a:t>- влияние на мировоззрение человека;</a:t>
            </a:r>
            <a:endParaRPr lang="ru-RU" sz="2500" dirty="0"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2500" dirty="0">
                <a:latin typeface="Times New Roman"/>
                <a:ea typeface="Times New Roman"/>
                <a:cs typeface="Times New Roman"/>
              </a:rPr>
              <a:t/>
            </a:r>
            <a:br>
              <a:rPr lang="ru-RU" sz="2500" dirty="0">
                <a:latin typeface="Times New Roman"/>
                <a:ea typeface="Times New Roman"/>
                <a:cs typeface="Times New Roman"/>
              </a:rPr>
            </a:br>
            <a:r>
              <a:rPr lang="ru-RU" sz="2500" b="1" i="1" dirty="0">
                <a:latin typeface="Times New Roman"/>
                <a:ea typeface="Times New Roman"/>
                <a:cs typeface="Times New Roman"/>
              </a:rPr>
              <a:t>коммуникационная </a:t>
            </a:r>
            <a:r>
              <a:rPr lang="ru-RU" sz="2500" dirty="0">
                <a:latin typeface="Times New Roman"/>
                <a:ea typeface="Times New Roman"/>
                <a:cs typeface="Times New Roman"/>
              </a:rPr>
              <a:t>- через ценности корпора­ции, нормы поведения обеспечива­ются взаимопонимание работников и их взаимодействие;</a:t>
            </a:r>
            <a:endParaRPr lang="ru-RU" sz="2500" dirty="0"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2500" dirty="0">
                <a:latin typeface="Times New Roman"/>
                <a:ea typeface="Times New Roman"/>
                <a:cs typeface="Times New Roman"/>
              </a:rPr>
              <a:t/>
            </a:r>
            <a:br>
              <a:rPr lang="ru-RU" sz="2500" dirty="0">
                <a:latin typeface="Times New Roman"/>
                <a:ea typeface="Times New Roman"/>
                <a:cs typeface="Times New Roman"/>
              </a:rPr>
            </a:br>
            <a:r>
              <a:rPr lang="ru-RU" sz="2500" b="1" i="1" dirty="0">
                <a:latin typeface="Times New Roman"/>
                <a:ea typeface="Times New Roman"/>
                <a:cs typeface="Times New Roman"/>
              </a:rPr>
              <a:t>общественной памяти</a:t>
            </a:r>
            <a:r>
              <a:rPr lang="ru-RU" sz="2500" dirty="0">
                <a:latin typeface="Times New Roman"/>
                <a:ea typeface="Times New Roman"/>
                <a:cs typeface="Times New Roman"/>
              </a:rPr>
              <a:t>, сохранения и накопления опыта кор­порации;</a:t>
            </a:r>
            <a:endParaRPr lang="ru-RU" sz="2500" dirty="0"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2500" dirty="0">
                <a:latin typeface="Times New Roman"/>
                <a:ea typeface="Times New Roman"/>
                <a:cs typeface="Times New Roman"/>
              </a:rPr>
              <a:t/>
            </a:r>
            <a:br>
              <a:rPr lang="ru-RU" sz="2500" dirty="0">
                <a:latin typeface="Times New Roman"/>
                <a:ea typeface="Times New Roman"/>
                <a:cs typeface="Times New Roman"/>
              </a:rPr>
            </a:br>
            <a:r>
              <a:rPr lang="ru-RU" sz="2500" b="1" i="1" dirty="0">
                <a:latin typeface="Times New Roman"/>
                <a:ea typeface="Times New Roman"/>
                <a:cs typeface="Times New Roman"/>
              </a:rPr>
              <a:t>рекреативная</a:t>
            </a:r>
            <a:r>
              <a:rPr lang="ru-RU" sz="2500" dirty="0">
                <a:latin typeface="Times New Roman"/>
                <a:ea typeface="Times New Roman"/>
                <a:cs typeface="Times New Roman"/>
              </a:rPr>
              <a:t> - восстановление духовных сил;</a:t>
            </a:r>
            <a:endParaRPr lang="ru-RU" sz="2500" dirty="0">
              <a:latin typeface="Calibri"/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663802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600" y="764704"/>
            <a:ext cx="7344816" cy="5328592"/>
          </a:xfrm>
        </p:spPr>
        <p:txBody>
          <a:bodyPr>
            <a:no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400" b="1" dirty="0">
                <a:latin typeface="Times New Roman"/>
                <a:ea typeface="Times New Roman"/>
                <a:cs typeface="Times New Roman"/>
              </a:rPr>
              <a:t>Структура </a:t>
            </a:r>
            <a:r>
              <a:rPr lang="ru-RU" sz="1400" dirty="0">
                <a:latin typeface="Times New Roman"/>
                <a:ea typeface="Times New Roman"/>
                <a:cs typeface="Times New Roman"/>
              </a:rPr>
              <a:t>современной </a:t>
            </a:r>
            <a:r>
              <a:rPr lang="ru-RU" sz="1400" b="1" dirty="0">
                <a:latin typeface="Times New Roman"/>
                <a:ea typeface="Times New Roman"/>
                <a:cs typeface="Times New Roman"/>
              </a:rPr>
              <a:t>корпоративной культу­ры</a:t>
            </a:r>
            <a:r>
              <a:rPr lang="ru-RU" sz="1400" dirty="0">
                <a:latin typeface="Times New Roman"/>
                <a:ea typeface="Times New Roman"/>
                <a:cs typeface="Times New Roman"/>
              </a:rPr>
              <a:t>:</a:t>
            </a:r>
            <a:endParaRPr lang="ru-RU" sz="1400" dirty="0"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1400" dirty="0">
                <a:latin typeface="Times New Roman"/>
                <a:ea typeface="Times New Roman"/>
                <a:cs typeface="Times New Roman"/>
              </a:rPr>
              <a:t/>
            </a:r>
            <a:br>
              <a:rPr lang="ru-RU" sz="1400" dirty="0">
                <a:latin typeface="Times New Roman"/>
                <a:ea typeface="Times New Roman"/>
                <a:cs typeface="Times New Roman"/>
              </a:rPr>
            </a:br>
            <a:r>
              <a:rPr lang="ru-RU" sz="1400" b="1" i="1" dirty="0">
                <a:latin typeface="Times New Roman"/>
                <a:ea typeface="Times New Roman"/>
                <a:cs typeface="Times New Roman"/>
              </a:rPr>
              <a:t>философия, идеология компании</a:t>
            </a:r>
            <a:r>
              <a:rPr lang="ru-RU" sz="1400" dirty="0">
                <a:latin typeface="Times New Roman"/>
                <a:ea typeface="Times New Roman"/>
                <a:cs typeface="Times New Roman"/>
              </a:rPr>
              <a:t>, заявление о миссии, задачах, целях организации;</a:t>
            </a:r>
            <a:endParaRPr lang="ru-RU" sz="1400" dirty="0"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1400" dirty="0">
                <a:latin typeface="Times New Roman"/>
                <a:ea typeface="Times New Roman"/>
                <a:cs typeface="Times New Roman"/>
              </a:rPr>
              <a:t/>
            </a:r>
            <a:br>
              <a:rPr lang="ru-RU" sz="1400" dirty="0">
                <a:latin typeface="Times New Roman"/>
                <a:ea typeface="Times New Roman"/>
                <a:cs typeface="Times New Roman"/>
              </a:rPr>
            </a:br>
            <a:r>
              <a:rPr lang="ru-RU" sz="1400" b="1" i="1" dirty="0">
                <a:latin typeface="Times New Roman"/>
                <a:ea typeface="Times New Roman"/>
                <a:cs typeface="Times New Roman"/>
              </a:rPr>
              <a:t>доминирующие ценности</a:t>
            </a:r>
            <a:r>
              <a:rPr lang="ru-RU" sz="1400" i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1400" dirty="0">
                <a:latin typeface="Times New Roman"/>
                <a:ea typeface="Times New Roman"/>
                <a:cs typeface="Times New Roman"/>
              </a:rPr>
              <a:t>компании, ее методы и средства для достижения целей;</a:t>
            </a:r>
            <a:endParaRPr lang="ru-RU" sz="1400" dirty="0"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1400" dirty="0">
                <a:latin typeface="Times New Roman"/>
                <a:ea typeface="Times New Roman"/>
                <a:cs typeface="Times New Roman"/>
              </a:rPr>
              <a:t/>
            </a:r>
            <a:br>
              <a:rPr lang="ru-RU" sz="1400" dirty="0">
                <a:latin typeface="Times New Roman"/>
                <a:ea typeface="Times New Roman"/>
                <a:cs typeface="Times New Roman"/>
              </a:rPr>
            </a:br>
            <a:r>
              <a:rPr lang="ru-RU" sz="1400" b="1" i="1" dirty="0">
                <a:latin typeface="Times New Roman"/>
                <a:ea typeface="Times New Roman"/>
                <a:cs typeface="Times New Roman"/>
              </a:rPr>
              <a:t>нормы</a:t>
            </a:r>
            <a:r>
              <a:rPr lang="ru-RU" sz="1400" dirty="0">
                <a:latin typeface="Times New Roman"/>
                <a:ea typeface="Times New Roman"/>
                <a:cs typeface="Times New Roman"/>
              </a:rPr>
              <a:t> и </a:t>
            </a:r>
            <a:r>
              <a:rPr lang="ru-RU" sz="1400" b="1" i="1" dirty="0">
                <a:latin typeface="Times New Roman"/>
                <a:ea typeface="Times New Roman"/>
                <a:cs typeface="Times New Roman"/>
              </a:rPr>
              <a:t>принципы</a:t>
            </a:r>
            <a:r>
              <a:rPr lang="ru-RU" sz="1400" dirty="0">
                <a:latin typeface="Times New Roman"/>
                <a:ea typeface="Times New Roman"/>
                <a:cs typeface="Times New Roman"/>
              </a:rPr>
              <a:t> взаимоотношений внутри нее;</a:t>
            </a:r>
            <a:endParaRPr lang="ru-RU" sz="1400" dirty="0"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1400" dirty="0">
                <a:latin typeface="Times New Roman"/>
                <a:ea typeface="Times New Roman"/>
                <a:cs typeface="Times New Roman"/>
              </a:rPr>
              <a:t/>
            </a:r>
            <a:br>
              <a:rPr lang="ru-RU" sz="1400" dirty="0">
                <a:latin typeface="Times New Roman"/>
                <a:ea typeface="Times New Roman"/>
                <a:cs typeface="Times New Roman"/>
              </a:rPr>
            </a:br>
            <a:r>
              <a:rPr lang="ru-RU" sz="1400" b="1" i="1" dirty="0">
                <a:latin typeface="Times New Roman"/>
                <a:ea typeface="Times New Roman"/>
                <a:cs typeface="Times New Roman"/>
              </a:rPr>
              <a:t>климата </a:t>
            </a:r>
            <a:r>
              <a:rPr lang="ru-RU" sz="1400" dirty="0">
                <a:latin typeface="Times New Roman"/>
                <a:ea typeface="Times New Roman"/>
                <a:cs typeface="Times New Roman"/>
              </a:rPr>
              <a:t>компании, проявляющийся в стиле отношений между сотрудниками, коллективное, или общинное «Я» компании;</a:t>
            </a:r>
            <a:endParaRPr lang="ru-RU" sz="1400" dirty="0"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1400" dirty="0">
                <a:latin typeface="Times New Roman"/>
                <a:ea typeface="Times New Roman"/>
                <a:cs typeface="Times New Roman"/>
              </a:rPr>
              <a:t/>
            </a:r>
            <a:br>
              <a:rPr lang="ru-RU" sz="1400" dirty="0">
                <a:latin typeface="Times New Roman"/>
                <a:ea typeface="Times New Roman"/>
                <a:cs typeface="Times New Roman"/>
              </a:rPr>
            </a:br>
            <a:r>
              <a:rPr lang="ru-RU" sz="1400" b="1" i="1" dirty="0">
                <a:latin typeface="Times New Roman"/>
                <a:ea typeface="Times New Roman"/>
                <a:cs typeface="Times New Roman"/>
              </a:rPr>
              <a:t>ритуалы, церемонии</a:t>
            </a:r>
            <a:r>
              <a:rPr lang="ru-RU" sz="1400" i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1400" dirty="0">
                <a:latin typeface="Times New Roman"/>
                <a:ea typeface="Times New Roman"/>
                <a:cs typeface="Times New Roman"/>
              </a:rPr>
              <a:t>для фиксации значимых событий.;</a:t>
            </a:r>
            <a:endParaRPr lang="ru-RU" sz="1400" dirty="0"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1400" dirty="0">
                <a:latin typeface="Times New Roman"/>
                <a:ea typeface="Times New Roman"/>
                <a:cs typeface="Times New Roman"/>
              </a:rPr>
              <a:t/>
            </a:r>
            <a:br>
              <a:rPr lang="ru-RU" sz="1400" dirty="0">
                <a:latin typeface="Times New Roman"/>
                <a:ea typeface="Times New Roman"/>
                <a:cs typeface="Times New Roman"/>
              </a:rPr>
            </a:br>
            <a:r>
              <a:rPr lang="ru-RU" sz="1400" b="1" i="1" dirty="0">
                <a:latin typeface="Times New Roman"/>
                <a:ea typeface="Times New Roman"/>
                <a:cs typeface="Times New Roman"/>
              </a:rPr>
              <a:t>мифы и легенды</a:t>
            </a:r>
            <a:r>
              <a:rPr lang="ru-RU" sz="1400" i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1400" dirty="0">
                <a:latin typeface="Times New Roman"/>
                <a:ea typeface="Times New Roman"/>
                <a:cs typeface="Times New Roman"/>
              </a:rPr>
              <a:t>о важных событиях и лицах, сыгравших клю­чевую роль в жизни компании, т. е. ее история, традиции;</a:t>
            </a:r>
            <a:endParaRPr lang="ru-RU" sz="1400" dirty="0"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1400" dirty="0">
                <a:latin typeface="Times New Roman"/>
                <a:ea typeface="Times New Roman"/>
                <a:cs typeface="Times New Roman"/>
              </a:rPr>
              <a:t/>
            </a:r>
            <a:br>
              <a:rPr lang="ru-RU" sz="1400" dirty="0">
                <a:latin typeface="Times New Roman"/>
                <a:ea typeface="Times New Roman"/>
                <a:cs typeface="Times New Roman"/>
              </a:rPr>
            </a:br>
            <a:r>
              <a:rPr lang="ru-RU" sz="1400" b="1" i="1" dirty="0">
                <a:latin typeface="Times New Roman"/>
                <a:ea typeface="Times New Roman"/>
                <a:cs typeface="Times New Roman"/>
              </a:rPr>
              <a:t>внешний и внутренний дизайн</a:t>
            </a:r>
            <a:r>
              <a:rPr lang="ru-RU" sz="1400" i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1400" dirty="0">
                <a:latin typeface="Times New Roman"/>
                <a:ea typeface="Times New Roman"/>
                <a:cs typeface="Times New Roman"/>
              </a:rPr>
              <a:t>компании, ее рабочая среда.</a:t>
            </a:r>
            <a:endParaRPr lang="ru-RU" sz="1400" dirty="0">
              <a:latin typeface="Calibri"/>
              <a:ea typeface="Calibri"/>
              <a:cs typeface="Times New Roman"/>
            </a:endParaRPr>
          </a:p>
          <a:p>
            <a:r>
              <a:rPr lang="ru-RU" sz="1400" dirty="0">
                <a:latin typeface="Times New Roman"/>
                <a:ea typeface="Times New Roman"/>
              </a:rPr>
              <a:t/>
            </a:r>
            <a:br>
              <a:rPr lang="ru-RU" sz="1400" dirty="0">
                <a:latin typeface="Times New Roman"/>
                <a:ea typeface="Times New Roman"/>
              </a:rPr>
            </a:b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22818284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63040" y="1124744"/>
            <a:ext cx="6196405" cy="4598325"/>
          </a:xfrm>
        </p:spPr>
        <p:txBody>
          <a:bodyPr>
            <a:normAutofit fontScale="92500" lnSpcReduction="20000"/>
          </a:bodyPr>
          <a:lstStyle/>
          <a:p>
            <a:pPr marL="342900" lvl="0" indent="-342900">
              <a:lnSpc>
                <a:spcPct val="115000"/>
              </a:lnSpc>
              <a:spcAft>
                <a:spcPts val="100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b="1" dirty="0">
                <a:latin typeface="Times New Roman"/>
                <a:ea typeface="Times New Roman"/>
                <a:cs typeface="Times New Roman"/>
              </a:rPr>
              <a:t>Ресурсы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корпоративной культуры, не требующие мощных инвестиций.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Times New Roman"/>
                <a:ea typeface="Times New Roman"/>
                <a:cs typeface="Times New Roman"/>
              </a:rPr>
              <a:t/>
            </a:r>
            <a:br>
              <a:rPr lang="ru-RU" dirty="0">
                <a:latin typeface="Times New Roman"/>
                <a:ea typeface="Times New Roman"/>
                <a:cs typeface="Times New Roman"/>
              </a:rPr>
            </a:br>
            <a:r>
              <a:rPr lang="ru-RU" dirty="0">
                <a:latin typeface="Times New Roman"/>
                <a:ea typeface="Times New Roman"/>
                <a:cs typeface="Times New Roman"/>
              </a:rPr>
              <a:t>- хороший орга­низационный климат, 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dirty="0">
                <a:latin typeface="Times New Roman"/>
                <a:ea typeface="Times New Roman"/>
                <a:cs typeface="Times New Roman"/>
              </a:rPr>
              <a:t/>
            </a:r>
            <a:br>
              <a:rPr lang="ru-RU" dirty="0">
                <a:latin typeface="Times New Roman"/>
                <a:ea typeface="Times New Roman"/>
                <a:cs typeface="Times New Roman"/>
              </a:rPr>
            </a:br>
            <a:r>
              <a:rPr lang="ru-RU" dirty="0">
                <a:latin typeface="Times New Roman"/>
                <a:ea typeface="Times New Roman"/>
                <a:cs typeface="Times New Roman"/>
              </a:rPr>
              <a:t>позитивный внешний и внутренний образ фирмы, 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dirty="0">
                <a:latin typeface="Times New Roman"/>
                <a:ea typeface="Times New Roman"/>
                <a:cs typeface="Times New Roman"/>
              </a:rPr>
              <a:t/>
            </a:r>
            <a:br>
              <a:rPr lang="ru-RU" dirty="0">
                <a:latin typeface="Times New Roman"/>
                <a:ea typeface="Times New Roman"/>
                <a:cs typeface="Times New Roman"/>
              </a:rPr>
            </a:br>
            <a:r>
              <a:rPr lang="ru-RU" dirty="0">
                <a:latin typeface="Times New Roman"/>
                <a:ea typeface="Times New Roman"/>
                <a:cs typeface="Times New Roman"/>
              </a:rPr>
              <a:t>управленческая прибыль, получаемая за счет перестройки управления. Этот ресурс не требует капитальных вложений и мощных инвестиций.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806836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63040" y="1196752"/>
            <a:ext cx="6196405" cy="4526317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Times New Roman"/>
                <a:ea typeface="Times New Roman"/>
                <a:cs typeface="Times New Roman"/>
              </a:rPr>
              <a:t>Некоторые </a:t>
            </a:r>
            <a:r>
              <a:rPr lang="ru-RU" b="1" dirty="0">
                <a:latin typeface="Times New Roman"/>
                <a:ea typeface="Times New Roman"/>
                <a:cs typeface="Times New Roman"/>
              </a:rPr>
              <a:t>нормы российской корпоративной этики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начала XXI в.: 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dirty="0">
                <a:latin typeface="Times New Roman"/>
                <a:ea typeface="Times New Roman"/>
                <a:cs typeface="Times New Roman"/>
              </a:rPr>
              <a:t/>
            </a:r>
            <a:br>
              <a:rPr lang="ru-RU" dirty="0">
                <a:latin typeface="Times New Roman"/>
                <a:ea typeface="Times New Roman"/>
                <a:cs typeface="Times New Roman"/>
              </a:rPr>
            </a:br>
            <a:r>
              <a:rPr lang="ru-RU" dirty="0">
                <a:latin typeface="Times New Roman"/>
                <a:ea typeface="Times New Roman"/>
                <a:cs typeface="Times New Roman"/>
              </a:rPr>
              <a:t>стре­миться избегать чисто уголовных методов разрешения хозяй­ственных конфликтов, т. е. физической расправы с конкурентами; 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dirty="0">
                <a:latin typeface="Times New Roman"/>
                <a:ea typeface="Times New Roman"/>
                <a:cs typeface="Times New Roman"/>
              </a:rPr>
              <a:t/>
            </a:r>
            <a:br>
              <a:rPr lang="ru-RU" dirty="0">
                <a:latin typeface="Times New Roman"/>
                <a:ea typeface="Times New Roman"/>
                <a:cs typeface="Times New Roman"/>
              </a:rPr>
            </a:br>
            <a:r>
              <a:rPr lang="ru-RU" dirty="0">
                <a:latin typeface="Times New Roman"/>
                <a:ea typeface="Times New Roman"/>
                <a:cs typeface="Times New Roman"/>
              </a:rPr>
              <a:t>при публичных корпоративных конфликтах не пере­ходить на личности;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dirty="0">
                <a:latin typeface="Times New Roman"/>
                <a:ea typeface="Times New Roman"/>
                <a:cs typeface="Times New Roman"/>
              </a:rPr>
              <a:t/>
            </a:r>
            <a:br>
              <a:rPr lang="ru-RU" dirty="0">
                <a:latin typeface="Times New Roman"/>
                <a:ea typeface="Times New Roman"/>
                <a:cs typeface="Times New Roman"/>
              </a:rPr>
            </a:br>
            <a:r>
              <a:rPr lang="ru-RU" dirty="0">
                <a:latin typeface="Times New Roman"/>
                <a:ea typeface="Times New Roman"/>
                <a:cs typeface="Times New Roman"/>
              </a:rPr>
              <a:t>не подавать судебные иски за ру­беж</a:t>
            </a:r>
            <a:r>
              <a:rPr lang="ru-RU" i="1" baseline="300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i="1" dirty="0">
                <a:latin typeface="Times New Roman"/>
                <a:ea typeface="Times New Roman"/>
                <a:cs typeface="Times New Roman"/>
              </a:rPr>
              <a:t>(</a:t>
            </a:r>
            <a:r>
              <a:rPr lang="ru-RU" i="1" dirty="0" err="1">
                <a:latin typeface="Times New Roman"/>
                <a:ea typeface="Times New Roman"/>
                <a:cs typeface="Times New Roman"/>
              </a:rPr>
              <a:t>Радыгин</a:t>
            </a:r>
            <a:r>
              <a:rPr lang="ru-RU" i="1" dirty="0">
                <a:latin typeface="Times New Roman"/>
                <a:ea typeface="Times New Roman"/>
                <a:cs typeface="Times New Roman"/>
              </a:rPr>
              <a:t> А., Сидоров И. Российская корпоративная экономика: сто лет одиночества // Вопросы экономики. 2000. № 5. С. 2).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594724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>
                <a:latin typeface="Times New Roman"/>
                <a:ea typeface="Times New Roman"/>
              </a:rPr>
              <a:t>Одним из аспектов корпоративной культуры является </a:t>
            </a:r>
            <a:r>
              <a:rPr lang="ru-RU" b="1" dirty="0">
                <a:latin typeface="Times New Roman"/>
                <a:ea typeface="Times New Roman"/>
              </a:rPr>
              <a:t>деловая культура многонациональных организаций.</a:t>
            </a:r>
            <a:r>
              <a:rPr lang="ru-RU" dirty="0">
                <a:latin typeface="Times New Roman"/>
                <a:ea typeface="Times New Roman"/>
              </a:rPr>
              <a:t/>
            </a:r>
            <a:br>
              <a:rPr lang="ru-RU" dirty="0">
                <a:latin typeface="Times New Roman"/>
                <a:ea typeface="Times New Roman"/>
              </a:rPr>
            </a:br>
            <a:r>
              <a:rPr lang="ru-RU" dirty="0">
                <a:latin typeface="Times New Roman"/>
                <a:ea typeface="Times New Roman"/>
              </a:rPr>
              <a:t/>
            </a:r>
            <a:br>
              <a:rPr lang="ru-RU" dirty="0">
                <a:latin typeface="Times New Roman"/>
                <a:ea typeface="Times New Roman"/>
              </a:rPr>
            </a:br>
            <a:r>
              <a:rPr lang="ru-RU" dirty="0">
                <a:latin typeface="Times New Roman"/>
                <a:ea typeface="Times New Roman"/>
              </a:rPr>
              <a:t>Бизнесмены, работающие в таких организациях, должны уметь управлять процессами, происходящими в них, осознавать влияние национальной и корпоративной культур на поведение че­ловека.</a:t>
            </a:r>
            <a:br>
              <a:rPr lang="ru-RU" dirty="0">
                <a:latin typeface="Times New Roman"/>
                <a:ea typeface="Times New Roman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7349533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Кнопк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Кнопка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нопк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4</TotalTime>
  <Words>216</Words>
  <Application>Microsoft Office PowerPoint</Application>
  <PresentationFormat>Экран (4:3)</PresentationFormat>
  <Paragraphs>61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Кнопка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сафаралеева</dc:creator>
  <cp:lastModifiedBy>сафаралеева</cp:lastModifiedBy>
  <cp:revision>2</cp:revision>
  <dcterms:created xsi:type="dcterms:W3CDTF">2013-04-04T11:54:54Z</dcterms:created>
  <dcterms:modified xsi:type="dcterms:W3CDTF">2013-04-04T12:07:27Z</dcterms:modified>
</cp:coreProperties>
</file>