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dirty="0"/>
              <a:t>Образец текста</a:t>
            </a:r>
          </a:p>
          <a:p>
            <a:pPr lvl="1" eaLnBrk="1" latinLnBrk="0" hangingPunct="1"/>
            <a:r>
              <a:rPr lang="ru-RU" dirty="0"/>
              <a:t>Второй уровень</a:t>
            </a:r>
          </a:p>
          <a:p>
            <a:pPr lvl="2" eaLnBrk="1" latinLnBrk="0" hangingPunct="1"/>
            <a:r>
              <a:rPr lang="ru-RU" dirty="0"/>
              <a:t>Третий уровень</a:t>
            </a:r>
          </a:p>
          <a:p>
            <a:pPr lvl="3" eaLnBrk="1" latinLnBrk="0" hangingPunct="1"/>
            <a:r>
              <a:rPr lang="ru-RU" dirty="0"/>
              <a:t>Четвертый уровень</a:t>
            </a:r>
          </a:p>
          <a:p>
            <a:pPr lvl="4" eaLnBrk="1" latinLnBrk="0" hangingPunct="1"/>
            <a:r>
              <a:rPr lang="ru-RU" dirty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92D050"/>
            </a:gs>
            <a:gs pos="70000">
              <a:srgbClr val="C4D6EB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ndars.ru/college/pravovedenie/konstituciya-rf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ndars.ru/college/pravovedenie/zakon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40000"/>
                    <a:lumOff val="60000"/>
                  </a:schemeClr>
                </a:solidFill>
              </a:rPr>
              <a:t>Источники трудового права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классификации</a:t>
            </a:r>
          </a:p>
        </p:txBody>
      </p:sp>
      <p:pic>
        <p:nvPicPr>
          <p:cNvPr id="5" name="Рисунок 4" descr="1590406202_ytsu3434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165300"/>
            <a:ext cx="4608512" cy="3069340"/>
          </a:xfrm>
          <a:prstGeom prst="round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Основные классификации источников трудового права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0b5b338fe5da5c76a63119bd466100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199983"/>
            <a:ext cx="4716016" cy="2999791"/>
          </a:xfrm>
          <a:prstGeom prst="round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5 Трудового кодекса РФ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Базовой классификацией источников трудового права является их расположение </a:t>
            </a:r>
            <a:r>
              <a:rPr lang="ru-RU" b="1" dirty="0">
                <a:solidFill>
                  <a:srgbClr val="FFFF00"/>
                </a:solidFill>
              </a:rPr>
              <a:t>по юридической силе</a:t>
            </a:r>
            <a:r>
              <a:rPr lang="ru-RU" dirty="0">
                <a:solidFill>
                  <a:srgbClr val="FFFF00"/>
                </a:solidFill>
              </a:rPr>
              <a:t>.</a:t>
            </a:r>
          </a:p>
          <a:p>
            <a:r>
              <a:rPr lang="ru-RU" dirty="0"/>
              <a:t>Иерархия источников трудового права расположена следующим образом в соответствии со ст. 5 Трудового кодекса РФ:</a:t>
            </a:r>
          </a:p>
          <a:p>
            <a:pPr lvl="0"/>
            <a:r>
              <a:rPr lang="ru-RU" dirty="0">
                <a:hlinkClick r:id="rId2" tooltip="Конституция РФ"/>
              </a:rPr>
              <a:t>Конституция РФ</a:t>
            </a:r>
            <a:r>
              <a:rPr lang="ru-RU" dirty="0"/>
              <a:t>;</a:t>
            </a:r>
          </a:p>
          <a:p>
            <a:pPr lvl="0"/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федеральные конституционные законы РФ;</a:t>
            </a:r>
          </a:p>
          <a:p>
            <a:pPr lvl="0"/>
            <a:r>
              <a:rPr lang="ru-RU" dirty="0"/>
              <a:t>международные нормативные акты и договоры, ратифицированные Российской Федерацией;</a:t>
            </a:r>
          </a:p>
          <a:p>
            <a:pPr lvl="0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федеральные законы, среди которых особое место занимает Трудовой кодекс РФ;</a:t>
            </a:r>
          </a:p>
          <a:p>
            <a:pPr lvl="0"/>
            <a:r>
              <a:rPr lang="ru-RU" dirty="0"/>
              <a:t>законы субъектов РФ по вопросам их ведения;</a:t>
            </a:r>
          </a:p>
          <a:p>
            <a:pPr lvl="0"/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Указы Президента РФ;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ст. 5, 6 Трудового кодекса РФ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постановления Правительства РФ;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нормативные акты министерств и ведомств, среди которых особое место занимают нормативные акты ранее существовавшего Министерства труда и социального развития РФ и пришедшего ему на смену Министерства здравоохранения и социального развития РФ;</a:t>
            </a:r>
          </a:p>
          <a:p>
            <a:pPr lvl="0"/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нормативные акты органов власти субъектов РФ по вопросам, разграниченным в ведении с органами власти Российской Федерации (ст. 6 ТК РФ);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ст. 8 ТК РФ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нормативные акты органов местного самоуправления;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локальные нормативные акты (ст. 8 ТК РФ), которые по основным признакам соответствуют источникам права, но имеют самый маленький уровень юридической силы, так как не должны противоречить законодательству, и имеют самую маленькую сферу действия — отдельно взятое предприятие.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Другие классификации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4055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Другие классификации источников носят общепринятый характер.</a:t>
            </a:r>
          </a:p>
          <a:p>
            <a:r>
              <a:rPr lang="ru-RU" dirty="0"/>
              <a:t>1. </a:t>
            </a:r>
            <a:r>
              <a:rPr lang="ru-RU" b="1" dirty="0"/>
              <a:t>По форме акта</a:t>
            </a:r>
            <a:r>
              <a:rPr lang="ru-RU" dirty="0"/>
              <a:t> источники трудового права подразделяются на </a:t>
            </a:r>
            <a:r>
              <a:rPr lang="ru-RU" dirty="0">
                <a:hlinkClick r:id="rId2" tooltip="Закон"/>
              </a:rPr>
              <a:t>законы</a:t>
            </a:r>
            <a:r>
              <a:rPr lang="ru-RU" dirty="0"/>
              <a:t>, указы, постановления, правила, положения, приказы, инструкции, рекомендации и другие формы.</a:t>
            </a: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Поскольку договорный характер в регулировании трудовых отношений приобретает все большее значение, к источникам трудового права также относятся договоры нормативного содержания — коллективные договоры и соглашения (социально-партнерские соглашения).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3536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Органы, принявшие нормативные трудовые акты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2. </a:t>
            </a:r>
            <a:r>
              <a:rPr lang="ru-RU" b="1" dirty="0"/>
              <a:t>По органам, принявшим нормативный акт</a:t>
            </a:r>
            <a:r>
              <a:rPr lang="ru-RU" dirty="0"/>
              <a:t>, источники делятся на акты, принимаемые </a:t>
            </a:r>
          </a:p>
          <a:p>
            <a:r>
              <a:rPr lang="ru-RU" dirty="0"/>
              <a:t>высшими законодательными органами РФ, </a:t>
            </a:r>
          </a:p>
          <a:p>
            <a:r>
              <a:rPr lang="ru-RU" dirty="0"/>
              <a:t>Президентом РФ, </a:t>
            </a:r>
          </a:p>
          <a:p>
            <a:r>
              <a:rPr lang="ru-RU" dirty="0"/>
              <a:t>принятые Правительством РФ, </a:t>
            </a: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изданные министерствами, ведомствами, федеральными государственными службами, органами государственной власти и управления субъектов РФ, </a:t>
            </a:r>
          </a:p>
          <a:p>
            <a:r>
              <a:rPr lang="ru-RU" dirty="0"/>
              <a:t>принятые органами местного самоуправления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Сфера действия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52628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3. </a:t>
            </a:r>
            <a:r>
              <a:rPr lang="ru-RU" b="1" dirty="0"/>
              <a:t>По сфере действия</a:t>
            </a:r>
            <a:r>
              <a:rPr lang="ru-RU" dirty="0"/>
              <a:t> источники могут действовать </a:t>
            </a:r>
          </a:p>
          <a:p>
            <a:r>
              <a:rPr lang="ru-RU" dirty="0">
                <a:solidFill>
                  <a:schemeClr val="bg2">
                    <a:lumMod val="40000"/>
                    <a:lumOff val="60000"/>
                  </a:schemeClr>
                </a:solidFill>
              </a:rPr>
              <a:t>на всей территории РФ — федеральные (например, ТК РФ), </a:t>
            </a:r>
          </a:p>
          <a:p>
            <a:r>
              <a:rPr lang="ru-RU" dirty="0"/>
              <a:t>действующие в отдельном субъекте (республиканские, областные, краевые и др.), </a:t>
            </a:r>
          </a:p>
          <a:p>
            <a:r>
              <a:rPr lang="ru-RU" dirty="0"/>
              <a:t>отраслевые (ведомственные), </a:t>
            </a:r>
          </a:p>
          <a:p>
            <a:r>
              <a:rPr lang="ru-RU" dirty="0"/>
              <a:t>межотраслевые, </a:t>
            </a:r>
          </a:p>
          <a:p>
            <a:r>
              <a:rPr lang="ru-RU" dirty="0">
                <a:solidFill>
                  <a:schemeClr val="tx2">
                    <a:lumMod val="90000"/>
                  </a:schemeClr>
                </a:solidFill>
              </a:rPr>
              <a:t>территориальные (муниципальные или местные),  </a:t>
            </a:r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локальные (в пределах конкретного предприятия).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332656"/>
            <a:ext cx="8640960" cy="6264994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4. </a:t>
            </a:r>
            <a:r>
              <a:rPr lang="ru-RU" b="1" dirty="0">
                <a:solidFill>
                  <a:schemeClr val="tx1">
                    <a:lumMod val="75000"/>
                  </a:schemeClr>
                </a:solidFill>
              </a:rPr>
              <a:t>По степени обобщенности:</a:t>
            </a:r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 акты трудового законодательства могут быть кодифицированные (ТК РФ) и </a:t>
            </a:r>
            <a:r>
              <a:rPr lang="ru-RU" dirty="0" err="1">
                <a:solidFill>
                  <a:schemeClr val="tx1">
                    <a:lumMod val="75000"/>
                  </a:schemeClr>
                </a:solidFill>
              </a:rPr>
              <a:t>некодифицированные</a:t>
            </a:r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.</a:t>
            </a:r>
          </a:p>
          <a:p>
            <a:r>
              <a:rPr lang="ru-RU" dirty="0"/>
              <a:t>5. </a:t>
            </a:r>
            <a:r>
              <a:rPr lang="ru-RU" b="1" dirty="0"/>
              <a:t>По отраслевой принадлежности:</a:t>
            </a:r>
            <a:r>
              <a:rPr lang="ru-RU" dirty="0"/>
              <a:t> комплексные (Конституция РФ — содержит нормы разных отраслей) и отраслевые (закон о профсоюзах).</a:t>
            </a:r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6. 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По характеру содержащихся в них норм: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 выделяют общие нормативные акты (Трудовой кодекс РФ) и специальные (Закон «О полиции», Закон «О государственной гражданской службе в РФ»).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2808312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указов и нормативно-правовых актов в трудовом праве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53536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Указы и распоряжения Президента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879107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 обязательны для исполнения на всей территории России, не могут противоречить Конституции и иным законам. </a:t>
            </a:r>
          </a:p>
          <a:p>
            <a:r>
              <a:rPr lang="ru-RU" dirty="0"/>
              <a:t>Их публикуют в официальных изданиях. </a:t>
            </a:r>
          </a:p>
          <a:p>
            <a:r>
              <a:rPr lang="ru-RU" dirty="0">
                <a:solidFill>
                  <a:srgbClr val="FFFF00"/>
                </a:solidFill>
              </a:rPr>
              <a:t>В случае возникновения сомнений указы могут быть проверены на предмет соответствия Конституционным Судом.</a:t>
            </a:r>
          </a:p>
          <a:p>
            <a:r>
              <a:rPr lang="ru-RU" dirty="0"/>
              <a:t>Основная часть трудовых вопросов решается на уровне законодательной власти, поэтому президент, как правило, регулирует лишь отдельные аспекты социально-трудовой сферы. </a:t>
            </a:r>
          </a:p>
          <a:p>
            <a:r>
              <a:rPr lang="ru-RU" dirty="0">
                <a:solidFill>
                  <a:srgbClr val="FFC000"/>
                </a:solidFill>
              </a:rPr>
              <a:t>Так, указ «О правоохранительной службе в органах по контролю за оборотом наркотических средств и психотропных веществ» затрагивает нюансы служебного графика сотрудников охранной службы.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Источники трудового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5040559"/>
          </a:xfrm>
        </p:spPr>
        <p:txBody>
          <a:bodyPr>
            <a:normAutofit/>
          </a:bodyPr>
          <a:lstStyle/>
          <a:p>
            <a:r>
              <a:rPr lang="ru-RU" b="1" dirty="0"/>
              <a:t>Источники трудового права</a:t>
            </a:r>
            <a:r>
              <a:rPr lang="ru-RU" dirty="0"/>
              <a:t> — это законодательные и иные нормативные правовые акты, регулирующие трудовые правоотношения, устанавливающие права и обязанности участников трудовых отношений.</a:t>
            </a:r>
          </a:p>
        </p:txBody>
      </p:sp>
      <p:pic>
        <p:nvPicPr>
          <p:cNvPr id="5" name="Рисунок 4" descr="5331886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221088"/>
            <a:ext cx="3006193" cy="2401196"/>
          </a:xfrm>
          <a:prstGeom prst="round2Diag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Постановления и распоряжения правительства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502312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в трудовой сфере также обязательны к соблюдению на всей территории страны. </a:t>
            </a:r>
          </a:p>
          <a:p>
            <a:r>
              <a:rPr lang="ru-RU" dirty="0"/>
              <a:t>Их особенность состоит в том, что они принимаются только на основании и во исполнение законов и указов Президента. Их подписывает Председатель Правительства, официально публикуют в срок не позднее 15 дней со дня принятия.</a:t>
            </a:r>
          </a:p>
          <a:p>
            <a:r>
              <a:rPr lang="ru-RU" b="1" dirty="0">
                <a:solidFill>
                  <a:schemeClr val="tx1">
                    <a:lumMod val="75000"/>
                  </a:schemeClr>
                </a:solidFill>
              </a:rPr>
              <a:t>Примечание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В основном правительство принимает акты по более узким вопросам, относящимся к полномочиям исполнительной власти. </a:t>
            </a:r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Иногда ТК РФ сам прописывает в статье, что правительство уполномочено на принятие документа. </a:t>
            </a:r>
          </a:p>
          <a:p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Пример: Постановление «Об утверждении перечня тяжелых работ и работ с вредными или опасными условиями труда, при выполнении которых запрещается при­менение труда женщин».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3536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Иные органы исполнительной власти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7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Прочие органы исполнительной власти также могут издавать нормативные акты в сфере труда. </a:t>
            </a:r>
          </a:p>
          <a:p>
            <a:r>
              <a:rPr lang="ru-RU" dirty="0"/>
              <a:t>Министерство труда и социального развития часто поясняло действующее законодательство. </a:t>
            </a:r>
          </a:p>
          <a:p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Например, оно издало Постановление «Об утверждении Правил обеспечения работников специальной одеждой, специальной обувью и другими средствами индивидуальной защиты». </a:t>
            </a:r>
          </a:p>
          <a:p>
            <a:r>
              <a:rPr lang="ru-RU" dirty="0">
                <a:solidFill>
                  <a:srgbClr val="92D050"/>
                </a:solidFill>
              </a:rPr>
              <a:t>Однако в связи с упразднением, его функции передали </a:t>
            </a:r>
            <a:r>
              <a:rPr lang="ru-RU" b="1" dirty="0">
                <a:solidFill>
                  <a:srgbClr val="92D050"/>
                </a:solidFill>
              </a:rPr>
              <a:t>Федеральной службе по труду и занятости</a:t>
            </a:r>
            <a:r>
              <a:rPr lang="ru-RU" dirty="0">
                <a:solidFill>
                  <a:srgbClr val="92D050"/>
                </a:solidFill>
              </a:rPr>
              <a:t>.</a:t>
            </a:r>
          </a:p>
          <a:p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Министерство здравоохранения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также играет важную роль в регламентации трудовых отношений. </a:t>
            </a:r>
          </a:p>
          <a:p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Например, Приказ Минздрава РФ «О проведении предварительных и периодических медицинских осмотров работников».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548680"/>
            <a:ext cx="4392488" cy="5616624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FF00"/>
                </a:solidFill>
              </a:rPr>
              <a:t>Источник трудового права -это форма выражения трудового законодательства в определенном </a:t>
            </a:r>
          </a:p>
          <a:p>
            <a:pPr>
              <a:buNone/>
            </a:pPr>
            <a:r>
              <a:rPr lang="ru-RU" sz="3600" dirty="0">
                <a:solidFill>
                  <a:srgbClr val="FFFF00"/>
                </a:solidFill>
              </a:rPr>
              <a:t>   нормативном акте.</a:t>
            </a:r>
          </a:p>
          <a:p>
            <a:endParaRPr lang="ru-RU" dirty="0"/>
          </a:p>
        </p:txBody>
      </p:sp>
      <p:pic>
        <p:nvPicPr>
          <p:cNvPr id="4" name="Рисунок 3" descr="0d08a9c1dc9060378fa370c689825c9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2348880"/>
            <a:ext cx="3949501" cy="31705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3536"/>
            <a:ext cx="849694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Иерархия актов трудового законодательства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7"/>
          </a:xfrm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Статья 5 ТК РФ содержит перечень нормативно-правовых актов — источников трудового права.</a:t>
            </a:r>
          </a:p>
          <a:p>
            <a:r>
              <a:rPr lang="ru-RU" dirty="0"/>
              <a:t>По </a:t>
            </a:r>
            <a:r>
              <a:rPr lang="ru-RU" i="1" dirty="0"/>
              <a:t>иерархии</a:t>
            </a:r>
            <a:r>
              <a:rPr lang="ru-RU" dirty="0"/>
              <a:t> акты трудового законодательства и иные нормативные акты распределяются следующим образом: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Трудовой кодекс РФ;</a:t>
            </a:r>
          </a:p>
          <a:p>
            <a:pPr lvl="0"/>
            <a:r>
              <a:rPr lang="ru-RU" dirty="0"/>
              <a:t>федеральные законы;</a:t>
            </a:r>
          </a:p>
          <a:p>
            <a:pPr lvl="0"/>
            <a:r>
              <a:rPr lang="ru-RU" dirty="0">
                <a:solidFill>
                  <a:srgbClr val="FFC000"/>
                </a:solidFill>
              </a:rPr>
              <a:t>указы Президента РФ;</a:t>
            </a:r>
          </a:p>
          <a:p>
            <a:pPr lvl="0"/>
            <a:r>
              <a:rPr lang="ru-RU" dirty="0"/>
              <a:t>постановления Правительства РФ и нормативные правовые акты федеральных органов исполнительной власти;</a:t>
            </a:r>
          </a:p>
          <a:p>
            <a:pPr lvl="0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конституции (уставы), законы и иные нормативные правовые акты субъектов РФ;</a:t>
            </a:r>
          </a:p>
          <a:p>
            <a:pPr lvl="0"/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акты органов местного самоуправления и локальные нормативные акты, содержащие нормы трудового права.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548680"/>
            <a:ext cx="4320480" cy="4525962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Источники трудового права делятся на </a:t>
            </a:r>
            <a:r>
              <a:rPr lang="ru-RU" b="1" i="1" dirty="0"/>
              <a:t>трудовое законодательство </a:t>
            </a:r>
            <a:r>
              <a:rPr lang="ru-RU" i="1" dirty="0"/>
              <a:t>и </a:t>
            </a:r>
            <a:r>
              <a:rPr lang="ru-RU" b="1" i="1" dirty="0"/>
              <a:t>иные нормативные акты</a:t>
            </a:r>
            <a:r>
              <a:rPr lang="ru-RU" i="1" dirty="0"/>
              <a:t>,</a:t>
            </a:r>
            <a:r>
              <a:rPr lang="ru-RU" dirty="0"/>
              <a:t> содержащие нормы трудового права.</a:t>
            </a:r>
          </a:p>
          <a:p>
            <a:endParaRPr lang="ru-RU" dirty="0"/>
          </a:p>
        </p:txBody>
      </p:sp>
      <p:pic>
        <p:nvPicPr>
          <p:cNvPr id="4" name="Рисунок 3" descr="scale_1200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924944"/>
            <a:ext cx="4098046" cy="3312587"/>
          </a:xfrm>
          <a:prstGeom prst="round2Diag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3536"/>
            <a:ext cx="8568952" cy="114300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b="1" dirty="0"/>
              <a:t> Трудовое законодательство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504055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Трудовое законодательство состоит из Трудового кодекса РФ, который вступил в силу 1 февраля 2002 г., иных федеральных законов, законов субъектов РФ, содержащих нормы трудового права.</a:t>
            </a:r>
          </a:p>
          <a:p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ТК РФ имеет приоритет перед иными федеральными законами, содержащими нормы трудового права, которые не должны противоречить ТК РФ. </a:t>
            </a:r>
          </a:p>
          <a:p>
            <a:r>
              <a:rPr lang="ru-RU" dirty="0">
                <a:solidFill>
                  <a:srgbClr val="FFFF00"/>
                </a:solidFill>
              </a:rPr>
              <a:t>Кодекс закрепляет положения правового регулирования труда и подробно решает вопросы, которые возникают между работниками и работодателями.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991872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Иные нормативные правовые акты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502312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 иным нормативным правовым актам, содержащим нормы трудового права, относятся: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указы Президента РФ;</a:t>
            </a:r>
          </a:p>
          <a:p>
            <a:pPr lvl="0"/>
            <a:r>
              <a:rPr lang="ru-RU" dirty="0"/>
              <a:t>постановления Правительства РФ;</a:t>
            </a:r>
          </a:p>
          <a:p>
            <a:pPr lvl="0"/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постановления, разъяснения и инструкции министерств и ведомств, которые издаются во исполнение вышестоящих нормативных актов, а иногда восполняют пробелы в законодательстве (например, указы Президента РФ);</a:t>
            </a:r>
          </a:p>
          <a:p>
            <a:pPr lvl="0"/>
            <a:r>
              <a:rPr lang="ru-RU" dirty="0"/>
              <a:t>нормативные акты органов исполнительной власти субъектов РФ;</a:t>
            </a:r>
          </a:p>
          <a:p>
            <a:pPr lvl="0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акты органов местного самоуправления;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Локальные правовые акты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46236"/>
            <a:ext cx="8712968" cy="4951115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Локальные нормативно-правовые акты</a:t>
            </a:r>
            <a:r>
              <a:rPr lang="ru-RU" dirty="0"/>
              <a:t> имеют ограниченную сферу действия, принимаются непосредственно в организации (например, уставы, правила внутреннего трудового распорядка, положения об оплате труда, о премировании и т. д.). </a:t>
            </a: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Нормативному акту большей юридической силы не должны противоречить акты меньшей юридической силы.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53536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Акты высших судебных органов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46236"/>
            <a:ext cx="8568952" cy="4951115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Акты высших судебных органов</a:t>
            </a:r>
            <a:r>
              <a:rPr lang="ru-RU" dirty="0"/>
              <a:t> — Конституционного Суда РФ и Верховного Суда РФ — </a:t>
            </a:r>
            <a:r>
              <a:rPr lang="ru-RU" b="1" dirty="0"/>
              <a:t>не являются источниками трудового права</a:t>
            </a:r>
            <a:r>
              <a:rPr lang="ru-RU" dirty="0"/>
              <a:t>, поскольку постановления Пленума Верховного Суда обобщают правоприменительную практику судов, дают толкование, как единообразно и правильно применять конкретные нормы трудового законодательства, а Конституционный Суд решает вопросы о конституционности того или иного нормативного акта.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Сирень">
  <a:themeElements>
    <a:clrScheme name="Другая 23">
      <a:dk1>
        <a:sysClr val="windowText" lastClr="000000"/>
      </a:dk1>
      <a:lt1>
        <a:srgbClr val="FFEBA3"/>
      </a:lt1>
      <a:dk2>
        <a:srgbClr val="0078A2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ТемаСирень</Template>
  <TotalTime>111</TotalTime>
  <Words>1161</Words>
  <Application>Microsoft Office PowerPoint</Application>
  <PresentationFormat>Экран (4:3)</PresentationFormat>
  <Paragraphs>92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Cambria</vt:lpstr>
      <vt:lpstr>Rockwell</vt:lpstr>
      <vt:lpstr>Wingdings 2</vt:lpstr>
      <vt:lpstr>ТемаСирень</vt:lpstr>
      <vt:lpstr>Источники трудового права</vt:lpstr>
      <vt:lpstr>Источники трудового права</vt:lpstr>
      <vt:lpstr>Презентация PowerPoint</vt:lpstr>
      <vt:lpstr>Иерархия актов трудового законодательства</vt:lpstr>
      <vt:lpstr>Презентация PowerPoint</vt:lpstr>
      <vt:lpstr>  Трудовое законодательство</vt:lpstr>
      <vt:lpstr>Иные нормативные правовые акты</vt:lpstr>
      <vt:lpstr>Локальные правовые акты</vt:lpstr>
      <vt:lpstr>Акты высших судебных органов</vt:lpstr>
      <vt:lpstr>Основные классификации источников трудового права </vt:lpstr>
      <vt:lpstr>ст. 5 Трудового кодекса РФ</vt:lpstr>
      <vt:lpstr>ст. 5, 6 Трудового кодекса РФ</vt:lpstr>
      <vt:lpstr>ст. 8 ТК РФ</vt:lpstr>
      <vt:lpstr>Другие классификации</vt:lpstr>
      <vt:lpstr>Органы, принявшие нормативные трудовые акты</vt:lpstr>
      <vt:lpstr>Сфера действия</vt:lpstr>
      <vt:lpstr>Презентация PowerPoint</vt:lpstr>
      <vt:lpstr>Особенности указов и нормативно-правовых актов в трудовом праве </vt:lpstr>
      <vt:lpstr>Указы и распоряжения Президента</vt:lpstr>
      <vt:lpstr>Постановления и распоряжения правительства</vt:lpstr>
      <vt:lpstr>Иные органы исполнительной власти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Сметанин Александр</cp:lastModifiedBy>
  <cp:revision>14</cp:revision>
  <dcterms:created xsi:type="dcterms:W3CDTF">2021-02-24T17:33:16Z</dcterms:created>
  <dcterms:modified xsi:type="dcterms:W3CDTF">2025-12-07T10:54:56Z</dcterms:modified>
</cp:coreProperties>
</file>