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303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301" r:id="rId20"/>
    <p:sldId id="261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448E"/>
    <a:srgbClr val="00BCBC"/>
    <a:srgbClr val="039EA5"/>
    <a:srgbClr val="096A7E"/>
    <a:srgbClr val="C6F0F0"/>
    <a:srgbClr val="284E94"/>
    <a:srgbClr val="4D4DB5"/>
    <a:srgbClr val="009ADE"/>
    <a:srgbClr val="008755"/>
    <a:srgbClr val="006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01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40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90414-13A5-447A-A40C-1A25F747D4FD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757F3-55D1-4D00-BBEE-CD4C5A18E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521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F7C18A-2F8C-4AE4-9D7A-AD848A4431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44FC9BA-E3B6-4315-84B5-61B98C4A28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43BC46-3F9D-4CF9-8A1F-AA2311398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A71EF0-84C0-4F28-BFE5-86A85B75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308E39-11AC-4F2B-B55D-938A17B77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094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21B626-2FD8-4B35-AD75-9C4A9A71D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D9953EC-66FC-4FE7-A205-C0AC93B7CF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32A692-F710-415C-9823-05A47C1A7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06D45F-A676-4D3E-BE61-E18BD72BB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7C8B60B-F54E-41D3-ACD5-CFDDE5D18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958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D324241-86B1-491D-ABF1-1445992AC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A4A3DFB-CF11-456C-8B40-63C14D9121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07D8AF-2B4B-4397-AB1A-1CD701C4B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B6B5B7F-50D9-422E-9F4A-EE1AE9017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2B224B-7875-4078-BE3E-72C952C17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569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7DA795-10CB-437B-8052-BB0BE08CA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AF0FE2-C935-4B46-AD8B-29309A521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9F92BF-8099-49C9-8A42-1C1EA379B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BE9BA7-CE5C-4876-9ACC-9F1F8886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77E6BB4-601D-416B-BBF8-0AC32E1C7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694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4A93F0-CABB-42AC-84CE-97B5B3196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DEF6A0C-3090-45C5-B555-668455010C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45B77C-28E5-4092-93B1-CFFD26B6D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46D322-0D45-45B8-A7E8-B82C88F44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63172B-96DF-488B-959B-CC63B86E4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972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E13B6C-CB9B-4A5F-99A7-6E9027EFC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43C3A5-9706-4114-AA45-D870C0E35B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982222B-5C14-4756-BFF7-76EADAC2DE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6B947BE-439E-4B2D-A3D3-BC1912B0B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BBC7AB9-92F7-419A-B1F9-18400EA6C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04BFE1-FD7E-42D0-A01D-3272B715D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430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EFCCEB-1BA8-4549-A1AB-2D7DAA6E8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BE36495-482B-4B2C-92EF-E684414F9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10C5EA2-3F47-4025-9231-71F398C23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40A6A12-D259-4FC7-A919-829D9BA67D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3686FD3-3CC8-4F26-8AAA-F65D907FFD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FB85271-9B6B-4EDF-A774-5D17EE48A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FAF317B-3F3D-416A-AB10-FEE68EB0B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1A3314E-E3C2-49B9-B921-85F8EA783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365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80410F-3169-498A-82E6-1EE6796F7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9D48A53-4C92-4810-B89B-3C08D082E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53E7FAC-4E17-4EA2-BC1B-526524BCC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6C36069-7FEE-4981-9849-85FB55BAA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053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4626CCF-1158-4FC9-9FB9-A68F4E307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449070F-A678-48A6-8E41-4DEDB80A0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24885C2-61A7-4E71-AE38-27DFEC230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653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7CB046-8889-4750-97EE-92FA49960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67B980-4942-4DF6-831B-E3D5DB065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DFCC3ED-7119-4C7C-824D-C4AF8357C9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337090D-AA1E-4844-92D4-FBB313CD5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B8ED671-A8F2-4011-AD65-3D07D76DD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F249E2-1E51-4A13-85A4-FDD57F492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0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25909E-9A26-4384-BDA7-9B6B21879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EEA5224-E849-4855-906A-9FD3B8CE54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27D6143-26BF-47B2-BB3D-F00BD205FF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7AB686F-55C3-4A0B-91E9-1F4D12DC2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F18A565-F983-4859-8ED8-7726F3775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33EDF3-52F4-4AE6-9B43-B28A21419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017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32DE68-4D6C-496F-BBAE-88D098F87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5BF3775-4F6C-4F45-AA14-9BDC03133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F35A96-F00A-4146-8EFB-8423BA6FE2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F91DE-AC79-4989-B51E-0AA5E11CB3D1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7F164D-7499-4009-8BC9-D2C57BE66F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8415251-25DD-4979-8FCE-C3DFCF504D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085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BA2DD4F-BF22-407D-BBD9-6D0007029EED}"/>
              </a:ext>
            </a:extLst>
          </p:cNvPr>
          <p:cNvSpPr txBox="1"/>
          <p:nvPr/>
        </p:nvSpPr>
        <p:spPr>
          <a:xfrm>
            <a:off x="650139" y="2121204"/>
            <a:ext cx="87445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Тема: </a:t>
            </a:r>
          </a:p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«Трудовой договор и трудовая функция работника»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ctr"/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pic>
        <p:nvPicPr>
          <p:cNvPr id="11" name="Рисунок 10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E602AFED-D232-450C-84BA-526C21FF7E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79" y="1118681"/>
            <a:ext cx="4113621" cy="5790393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3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14401" y="1321535"/>
            <a:ext cx="1001415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По соглашению сторон в трудовой договор могут также включаться права и обязанности работника и работодателя, установленные трудовым законодательством и иными нормативными правовыми актами, содержащими нормы трудового права, локальными нормативными актами, а также права и обязанности работника и работодателя, вытекающие из условий коллективного договора, соглашений. Невключение в трудовой договор каких-либо из указанных прав и (или) обязанностей работника и работодателя не может рассматриваться как отказ от реализации этих прав или исполнения этих обязанностей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Трудовые договоры в зависимости от срока их действия могут заключаться на неопределенный или определенный срок.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3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14401" y="1469019"/>
            <a:ext cx="10014154" cy="5114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Заключая трудовой договор на неограниченный срок, стороны вообще не оговаривают срок его действия. Договором определяется дата вступления его в силу.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Заключая трудовой договор на определенный срок (срочный трудовой договор), стороны должны предусмотреть в нем конкретный срок его действия: один, четыре года и др. Как правило, срочный трудовой договор заключается на срок, не превышающий 5 лет.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Запрещается заключение срочных трудовых договоров в целях уклонения от предоставления прав и гарантий, предусмотренных для работников, с которыми заключается трудовой договор на неопределенный срок.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61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14401" y="1469019"/>
            <a:ext cx="1001415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Письменная форма трудового договора является обязательной (ст. 67 ТК РФ). Договор составляется в двух экземплярах, каждый из которых удостоверяется подписью работника и представителя работодателя или работодателя – физического лица. Один экземпляр трудового договора передается работнику, другой хранится у работодателя.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При заключении трудового договора в нем по соглашению сторон может быть предусмотрено условие об испытании работника в целях проверки его соответствия поручаемой работе (ст. 70 ТК РФ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).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Соглашение об испытании должно быть обязательно указано в трудовом договоре.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25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14401" y="1129807"/>
            <a:ext cx="1001415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Работодатель может признать результаты испытания неудовлетворительными и расторгнуть с работником трудовой договор. С работником, не выдержавшим испытание, трудовой договор прекращается на основании ст. 71 ТК РФ без учета мнения соответствующего профсоюзного органа и без выплаты выходного пособия.</a:t>
            </a:r>
          </a:p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Основаниями прекращения трудового договора являются (ст. 77 ТК РФ):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соглашение сторон;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истечение срока трудового договора, за исключением случаев, когда трудовые отношения фактически продолжаются и ни одна из сторон не потребовала их прекращения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расторжение трудового договора по инициативе работника;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76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29150" y="1129807"/>
            <a:ext cx="1001415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Основаниями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прекращения трудового договора являются (ст. 77 ТК РФ):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расторжение трудового договора по инициативе работодателя;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перевод работника по его просьбе или с его согласия на работу к другому работодателю или переход на выборную работу (должность);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отказ работника от продолжения работы в связи со сменой собственника имущества организации, с изменением подведомственности (подчиненности) организации либо ее реорганизации;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отказ работника от продолжения работ в связи с изменением определенных сторонами условий трудового договора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отказ работника от перевода на работу в другую местность вместе с работодателем;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99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99653" y="1129807"/>
            <a:ext cx="1001415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Основаниями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прекращения трудового договора являются (ст. 77 ТК РФ):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отказ работника от перевода на другую работу, необходимого ему в соответствии с медицинским заключением, выданным в порядке, установленном федеральными законами и иными нормативными правовыми актами РФ, либо отсутствие у работодателя соответствующей работы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обстоятельства, не зависящие от воли сторон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;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нарушение установленных ТК РФ или иным федеральным законом правил заключения трудового договора, если это нарушение исключает возможность продолжения работы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Трудовой договор может быть прекращен и по другим основаниям, предусмотренным ТК РФ и иными федеральными законами.</a:t>
            </a:r>
            <a:endParaRPr lang="ru-RU" sz="2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ctr">
              <a:lnSpc>
                <a:spcPct val="150000"/>
              </a:lnSpc>
            </a:pPr>
            <a:endParaRPr lang="ru-RU" sz="2000" i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77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73394" y="1601755"/>
            <a:ext cx="1001415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Трудовая функция – основа трудового договора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Наиболее важной составляющей трудового договора является трудовая функция (ст. 57 ТК РФ).</a:t>
            </a:r>
          </a:p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Трудовая функция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– любая работа по определенной должности в соответствии со штатным расписанием, профессией, специальностью, с указанием квалификации, а также конкретный вид поручаемой работы. Конкретный вид работы, поручаемой работнику, может составлять содержание трудовой функции как сам по себе, так и наряду с работой по той или иной должности, профессии, специальности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202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73394" y="1601755"/>
            <a:ext cx="1001415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Должность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– это установленный комплекс обязанностей и соответствующих им нрав, определяющий место и роль работника в организации. Наименование должности указывается в трудовом договоре в соответствии со штатным расписанием организации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Под 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профессией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 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понимается род трудовой деятельности, занятий человека, владеющего комплексом специальных знаний, умений, навыков, полученных путем образования.</a:t>
            </a:r>
          </a:p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Специальность</a:t>
            </a: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–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это вид профессиональной деятельности, усовершенствованной путем специальной подготовки (менеджер по персоналу, врач-хирург), определенная область труда, знания.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44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88142" y="1454272"/>
            <a:ext cx="1001415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Квалификация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– уровень подготовленности, мастерства, степень годности к выполнению труда по определенной специальности или должности, определяемые разрядом, классом, званием и другими квалификационными категориями. Показателем, определяющим уровень квалификации работника, является квалификационный разряд. Квалификационный разряд устанавливается с учетом сложности, ответственности и условий работы на основании тарифно-квалификационного справочника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Выполнение трудовой функции должно подчиняться правилам внутреннего трудового распорядка организации. Ответным действием работодателя на выполнение трудовой функции работником является выплата вознаграждения в форме заработной платы.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61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6531025" y="805941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55408" y="1955716"/>
            <a:ext cx="102501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Список литературы:</a:t>
            </a:r>
          </a:p>
          <a:p>
            <a:pPr algn="just">
              <a:lnSpc>
                <a:spcPct val="150000"/>
              </a:lnSpc>
            </a:pPr>
            <a:endParaRPr lang="ru-RU" sz="20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1. Маслова В.М.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Управление персоналом : учебник и практикум для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вузов/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В. М.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Маслова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 —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5-е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изд., перераб. и доп. —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Москва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: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Издательство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Юрайт,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2025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 —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451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с.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92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58646" y="1129807"/>
            <a:ext cx="10014154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Содержание трудового договора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Самый главный документ во взаимоотношениях работодателя и работника – это 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трудовой договор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 Грамотно составленный, он способен защитить права как работника, так и работодателя.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Под содержанием трудового договора понимают права и обязанности сторон. Его содержание составляют сведения и условия. Согласно ст. 57 ТК РФ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в трудовом договоре указываются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фамилия, имя, отчество работника и наименование работодателя (фамилия, имя, отчество работодателя – физического лица), заключивших трудовой договор;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сведения о документах, удостоверяющих личность работника и работодателя – физического лица;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22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BA2DD4F-BF22-407D-BBD9-6D0007029EED}"/>
              </a:ext>
            </a:extLst>
          </p:cNvPr>
          <p:cNvSpPr txBox="1"/>
          <p:nvPr/>
        </p:nvSpPr>
        <p:spPr>
          <a:xfrm>
            <a:off x="1887569" y="3764183"/>
            <a:ext cx="84168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rgbClr val="1C44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Спасибо за внимание!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7184" y="587971"/>
            <a:ext cx="3419994" cy="11382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305"/>
          <a:stretch/>
        </p:blipFill>
        <p:spPr>
          <a:xfrm>
            <a:off x="1596609" y="0"/>
            <a:ext cx="8998781" cy="1862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38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47136" y="1129807"/>
            <a:ext cx="10014154" cy="6037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идентификационный номер налогоплательщика (для работодателей, за исключением работодателей – физических лиц, не являющихся индивидуальными предпринимателями);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сведения о представителе работодателя, подписавшем трудовой договор, и основание, в силу которого он наделен соответствующими полномочиями;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место и дата заключения трудового договора.</a:t>
            </a:r>
          </a:p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Обязательными для включения в трудовой договор являются следующие условия: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место работы, а в случае, когда работник принимается для работы в филиале, представительстве или ином обособленном структурном подразделении организации, расположенном в другой местности, – место работы с указанием обособленного структурного подразделения и его местонахождения;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11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29149" y="1365780"/>
            <a:ext cx="1001415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Обязательными для включения в трудовой договор являются следующие условия: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трудовая функция (работа по должности в соответствии со штатным расписанием, профессией, специальностью с указанием квалификации; конкретный вид поручаемой работнику работы). Если в соответствии с федеральными законами с выполнением работ по определенным должностям, профессиям, специальностям связано предоставление компенсаций и льгот либо наличие ограничений, то наименование этих должностей, профессий или специальностей и квалификационные требования к ним должны соответствовать наименованиям и требованиям, указанным в квалификационных справочниках, утверждаемых в порядке, установленном Правительством РФ;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26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58646" y="1351032"/>
            <a:ext cx="1001415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Обязательными для включения в трудовой договор являются следующие условия: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дата начала работы, а в случае, когда заключается срочный трудовой договор, – также срок его действия и обязательства (причины), послужившие основанием для заключения срочного трудового договора в соответствии с ТК РФ или иным федеральным законом;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условия оплаты труда (в том числе размер тарифной ставки или оклада (должностного оклада) работника, доплаты, надбавки и поощрительные выплаты);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режим рабочего времени и времени отдыха (если для данного работника он отличается от общих правил, действующих у данного работодателя);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19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58646" y="1351032"/>
            <a:ext cx="1001415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Обязательными для включения в трудовой договор являются следующие условия: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компенсации за тяжелую работу и работу с вредными и (или) опасными условиями труда, если работник принимается на работу в соответствующих условиях, с указанием характеристик условий труда на рабочем месте;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условия, определяющие в необходимых случаях характер работы (подвижный, разъездной, в пути, другой характер работы);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условие об обязательном социальном страховании работника в соответствии с ТК РФ и иными федеральными законами;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другие условия в случаях, предусмотренных трудовым законодательством и иными нормативными правовыми актами, содержащими нормы трудового права.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65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73394" y="1646000"/>
            <a:ext cx="10014154" cy="4191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Если при заключении трудового договора в него не были включены какие-либо сведения и (или) условия из числа предусмотренных ч. 1 и 2 ст. 57 ТК РФ, то это не является основанием для признания трудового договора незаключенным или его расторжения. Трудовой договор должен быть дополнен недостающими сведениями и (или) условиями. При этом недостающие сведения вносятся непосредственно в текст трудового договора, а недостающие условия определяются приложением к трудовому договору либо отдельным соглашением сторон, заключенным в письменной форме, которые являются неотъемлемой частью трудового договора.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09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73394" y="1454271"/>
            <a:ext cx="10014154" cy="5114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 трудовом договоре могут предусматриваться дополнительные условия, не ухудшающие положение работника по сравнению с установленным трудовым законодательством и иными нормативными правовыми актами, содержащими нормы трудового права, коллективным договором, соглашениями, локальными нормативными актами, в частности: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об уточнении места работы (с указанием структурного подразделения и его местонахождения) и (или) о рабочем месте;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об испытании;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о неразглашении охраняемой законом тайны (государственной, служебной, коммерческой и иной);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66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88143" y="1660748"/>
            <a:ext cx="10014154" cy="4191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об обязанностях работника отработать после обучения не менее установленного договором срока, если обучение проводилось за счет средств работодателя;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о видах и об условиях дополнительного страхования работника;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об улучшении социально-бытовых условий работника и членов его семьи;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об уточнении применительно к условиям работы данного работника прав и обязанностей работника и работодателя, установленных трудовым законодательством и иными нормативными правовыми актами, содержащими нормы трудового права.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79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1303</TotalTime>
  <Words>1306</Words>
  <Application>Microsoft Office PowerPoint</Application>
  <PresentationFormat>Широкоэкранный</PresentationFormat>
  <Paragraphs>67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Georgia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Аделина Йовик</dc:creator>
  <cp:lastModifiedBy>ielie</cp:lastModifiedBy>
  <cp:revision>117</cp:revision>
  <dcterms:created xsi:type="dcterms:W3CDTF">2021-11-29T13:06:40Z</dcterms:created>
  <dcterms:modified xsi:type="dcterms:W3CDTF">2025-03-31T19:53:58Z</dcterms:modified>
</cp:coreProperties>
</file>