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30" r:id="rId31"/>
    <p:sldId id="331" r:id="rId32"/>
    <p:sldId id="332" r:id="rId33"/>
    <p:sldId id="333" r:id="rId34"/>
    <p:sldId id="334" r:id="rId35"/>
    <p:sldId id="301" r:id="rId36"/>
    <p:sldId id="261" r:id="rId3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48E"/>
    <a:srgbClr val="00BCBC"/>
    <a:srgbClr val="039EA5"/>
    <a:srgbClr val="096A7E"/>
    <a:srgbClr val="C6F0F0"/>
    <a:srgbClr val="284E94"/>
    <a:srgbClr val="4D4DB5"/>
    <a:srgbClr val="009ADE"/>
    <a:srgbClr val="008755"/>
    <a:srgbClr val="006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1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4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90414-13A5-447A-A40C-1A25F747D4FD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757F3-55D1-4D00-BBEE-CD4C5A18E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2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7C18A-2F8C-4AE4-9D7A-AD848A443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4FC9BA-E3B6-4315-84B5-61B98C4A2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43BC46-3F9D-4CF9-8A1F-AA2311398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A71EF0-84C0-4F28-BFE5-86A85B75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308E39-11AC-4F2B-B55D-938A17B7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9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21B626-2FD8-4B35-AD75-9C4A9A71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9953EC-66FC-4FE7-A205-C0AC93B7C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32A692-F710-415C-9823-05A47C1A7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06D45F-A676-4D3E-BE61-E18BD72BB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C8B60B-F54E-41D3-ACD5-CFDDE5D1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5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D324241-86B1-491D-ABF1-1445992AC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4A3DFB-CF11-456C-8B40-63C14D912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07D8AF-2B4B-4397-AB1A-1CD701C4B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6B5B7F-50D9-422E-9F4A-EE1AE901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2B224B-7875-4078-BE3E-72C952C1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56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DA795-10CB-437B-8052-BB0BE08CA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AF0FE2-C935-4B46-AD8B-29309A521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9F92BF-8099-49C9-8A42-1C1EA379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BE9BA7-CE5C-4876-9ACC-9F1F8886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7E6BB4-601D-416B-BBF8-0AC32E1C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69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4A93F0-CABB-42AC-84CE-97B5B3196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EF6A0C-3090-45C5-B555-668455010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45B77C-28E5-4092-93B1-CFFD26B6D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46D322-0D45-45B8-A7E8-B82C88F4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63172B-96DF-488B-959B-CC63B86E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7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13B6C-CB9B-4A5F-99A7-6E9027EFC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43C3A5-9706-4114-AA45-D870C0E35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82222B-5C14-4756-BFF7-76EADAC2D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B947BE-439E-4B2D-A3D3-BC1912B0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BC7AB9-92F7-419A-B1F9-18400EA6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04BFE1-FD7E-42D0-A01D-3272B715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43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EFCCEB-1BA8-4549-A1AB-2D7DAA6E8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E36495-482B-4B2C-92EF-E684414F9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0C5EA2-3F47-4025-9231-71F398C23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0A6A12-D259-4FC7-A919-829D9BA67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3686FD3-3CC8-4F26-8AAA-F65D907FF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B85271-9B6B-4EDF-A774-5D17EE48A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AF317B-3F3D-416A-AB10-FEE68EB0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A3314E-E3C2-49B9-B921-85F8EA78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36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0410F-3169-498A-82E6-1EE6796F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9D48A53-4C92-4810-B89B-3C08D082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3E7FAC-4E17-4EA2-BC1B-526524BC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C36069-7FEE-4981-9849-85FB55BAA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05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626CCF-1158-4FC9-9FB9-A68F4E30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449070F-A678-48A6-8E41-4DEDB80A0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4885C2-61A7-4E71-AE38-27DFEC23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5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CB046-8889-4750-97EE-92FA49960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67B980-4942-4DF6-831B-E3D5DB065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FCC3ED-7119-4C7C-824D-C4AF8357C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37090D-AA1E-4844-92D4-FBB313CD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8ED671-A8F2-4011-AD65-3D07D76D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F249E2-1E51-4A13-85A4-FDD57F49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5909E-9A26-4384-BDA7-9B6B2187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EEA5224-E849-4855-906A-9FD3B8CE5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7D6143-26BF-47B2-BB3D-F00BD205F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AB686F-55C3-4A0B-91E9-1F4D12DC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18A565-F983-4859-8ED8-7726F377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33EDF3-52F4-4AE6-9B43-B28A21419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01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32DE68-4D6C-496F-BBAE-88D098F87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BF3775-4F6C-4F45-AA14-9BDC03133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F35A96-F00A-4146-8EFB-8423BA6FE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F91DE-AC79-4989-B51E-0AA5E11CB3D1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7F164D-7499-4009-8BC9-D2C57BE66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415251-25DD-4979-8FCE-C3DFCF504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8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650139" y="2121204"/>
            <a:ext cx="87445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Тема: </a:t>
            </a:r>
          </a:p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«Принципы и методы системы управлени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я персоналом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»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1" name="Рисунок 10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E602AFED-D232-450C-84BA-526C21FF7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79" y="1118681"/>
            <a:ext cx="4113621" cy="579039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99652" y="1129807"/>
            <a:ext cx="100141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роизводственно-коммерческая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цель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производство и реализация продукции или услуг в заданном объеме и с заданной ритмичностью (обеспечивающие экономическую цель договорные обязательства, госзаказы и т.п.); 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оциальная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цель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достижение заданной степени удовлетворения социальных потребностей работников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Исходя из задач, стоящих перед организацией на этапе роста, цель управления персоналом заключается в создании гибких механизмов управления, позволяющих быстро адаптировать персонал к условиям деятельности в растущей организации, сохранить и пополнить команду единомышленников новыми сотрудниками, обеспечивая при этом как достижение целей организации, так и удовлетворение интересов работников.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3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73394" y="1129807"/>
            <a:ext cx="10014154" cy="650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Для достижения этих целей следует решить ряд взаимосвязанных задач: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разработать единые принципы стратегического управления организацией и персоналом;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стимулировать адаптацию персонала к изменениям в организации;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создать действенную систему мотивации и стимулирования труда, направленную на развитие персонала, подкрепление достигнутых успехов отдельными работниками и поощрение групповой работы;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создать систему оценки персонала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стимулировать повышение квалификации и обучение работников для развития компетенции в решении задач, стоящих перед организацией;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обеспечить организацию оптимальным составом персонала нужного качества;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укрепить корпоративную лояльность персонала, развить их коммуникационные навыки, способствующие эффективной командной работе.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61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02892" y="1704993"/>
            <a:ext cx="1001415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Принципы управления персоналом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Разработка и реализация системы управления персоналом проводятся на основе определенных принципов. Под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принципами 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управления персоналом понимают правила, основные положения и нормы, которым должны следовать руководители и специалисты в процессе управления персоналом. Принципы управления персоналом представляют собой результат обобщения людьми объективно действующих экономических законов и закономерностей, присущих черт, начал их действия.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25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4401" y="1168233"/>
            <a:ext cx="100141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Принципы управления персоналом и их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содержание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984521"/>
              </p:ext>
            </p:extLst>
          </p:nvPr>
        </p:nvGraphicFramePr>
        <p:xfrm>
          <a:off x="1169347" y="1970246"/>
          <a:ext cx="9941798" cy="4351337"/>
        </p:xfrm>
        <a:graphic>
          <a:graphicData uri="http://schemas.openxmlformats.org/drawingml/2006/table">
            <a:tbl>
              <a:tblPr/>
              <a:tblGrid>
                <a:gridCol w="4970899">
                  <a:extLst>
                    <a:ext uri="{9D8B030D-6E8A-4147-A177-3AD203B41FA5}">
                      <a16:colId xmlns:a16="http://schemas.microsoft.com/office/drawing/2014/main" val="34170160"/>
                    </a:ext>
                  </a:extLst>
                </a:gridCol>
                <a:gridCol w="4970899">
                  <a:extLst>
                    <a:ext uri="{9D8B030D-6E8A-4147-A177-3AD203B41FA5}">
                      <a16:colId xmlns:a16="http://schemas.microsoft.com/office/drawing/2014/main" val="1331343105"/>
                    </a:ext>
                  </a:extLst>
                </a:gridCol>
              </a:tblGrid>
              <a:tr h="439456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Принцип</a:t>
                      </a:r>
                    </a:p>
                  </a:txBody>
                  <a:tcPr marL="90053" marR="90053" marT="90053" marB="90053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Содержание</a:t>
                      </a:r>
                    </a:p>
                  </a:txBody>
                  <a:tcPr marL="90053" marR="90053" marT="90053" marB="90053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950304"/>
                  </a:ext>
                </a:extLst>
              </a:tr>
              <a:tr h="958159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Обусловленность функций управления персоналом целями производства</a:t>
                      </a:r>
                    </a:p>
                  </a:txBody>
                  <a:tcPr marL="90053" marR="90053" marT="90053" marB="90053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Функции управления персоналом формируются и изменяются не произвольно, а в соответствии с потребностями и целями производства</a:t>
                      </a:r>
                    </a:p>
                  </a:txBody>
                  <a:tcPr marL="90053" marR="90053" marT="90053" marB="90053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119876"/>
                  </a:ext>
                </a:extLst>
              </a:tr>
              <a:tr h="1476861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Первичность функций управления персоналом</a:t>
                      </a:r>
                    </a:p>
                  </a:txBody>
                  <a:tcPr marL="90053" marR="90053" marT="90053" marB="90053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Состав подсистем системы управления персоналом, организационная структура, требования к работникам, их численность зависят от содержания, количества и трудоемкости функций управления персоналом</a:t>
                      </a:r>
                    </a:p>
                  </a:txBody>
                  <a:tcPr marL="90053" marR="90053" marT="90053" marB="90053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238891"/>
                  </a:ext>
                </a:extLst>
              </a:tr>
              <a:tr h="1476861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Оптимальное соотношение управленческих ориентаций</a:t>
                      </a:r>
                    </a:p>
                  </a:txBody>
                  <a:tcPr marL="90053" marR="90053" marT="90053" marB="90053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Диктует необходимость опережения ориентации функций управления персоналом на развитие производства по сравнению с функциями, направленными на обеспечение функционирования производства</a:t>
                      </a:r>
                    </a:p>
                  </a:txBody>
                  <a:tcPr marL="90053" marR="90053" marT="90053" marB="90053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44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76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29150" y="1129807"/>
            <a:ext cx="100141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Принципы управления персоналом и их содержание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418810"/>
              </p:ext>
            </p:extLst>
          </p:nvPr>
        </p:nvGraphicFramePr>
        <p:xfrm>
          <a:off x="1047132" y="1722386"/>
          <a:ext cx="10102648" cy="4840506"/>
        </p:xfrm>
        <a:graphic>
          <a:graphicData uri="http://schemas.openxmlformats.org/drawingml/2006/table">
            <a:tbl>
              <a:tblPr/>
              <a:tblGrid>
                <a:gridCol w="5051324">
                  <a:extLst>
                    <a:ext uri="{9D8B030D-6E8A-4147-A177-3AD203B41FA5}">
                      <a16:colId xmlns:a16="http://schemas.microsoft.com/office/drawing/2014/main" val="3255262557"/>
                    </a:ext>
                  </a:extLst>
                </a:gridCol>
                <a:gridCol w="5051324">
                  <a:extLst>
                    <a:ext uri="{9D8B030D-6E8A-4147-A177-3AD203B41FA5}">
                      <a16:colId xmlns:a16="http://schemas.microsoft.com/office/drawing/2014/main" val="2670529874"/>
                    </a:ext>
                  </a:extLst>
                </a:gridCol>
              </a:tblGrid>
              <a:tr h="2750431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Экономичность</a:t>
                      </a:r>
                    </a:p>
                  </a:txBody>
                  <a:tcPr marL="75231" marR="75231" marT="75231" marB="7523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Предполагает наиболее эффективную и экономичную организацию системы управления персоналом, снижение доли затрат на систему управления в общих затратах на единицу выпускаемой продукции, повышение эффективности производства. В случае если после проведения мероприятий по совершенствованию системы управления персоналом увеличились затраты на управление, они должны перекрываться эффектом в производственной системе, полученным в результате их осуществления</a:t>
                      </a:r>
                    </a:p>
                  </a:txBody>
                  <a:tcPr marL="75231" marR="75231" marT="75231" marB="7523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592778"/>
                  </a:ext>
                </a:extLst>
              </a:tr>
              <a:tr h="800454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Прогрессивность</a:t>
                      </a:r>
                    </a:p>
                  </a:txBody>
                  <a:tcPr marL="75231" marR="75231" marT="75231" marB="7523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Соответствие системы управления персоналом передовым зарубежным и отечественным аналогам</a:t>
                      </a:r>
                    </a:p>
                  </a:txBody>
                  <a:tcPr marL="75231" marR="75231" marT="75231" marB="7523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600515"/>
                  </a:ext>
                </a:extLst>
              </a:tr>
              <a:tr h="800454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Перспективность</a:t>
                      </a:r>
                    </a:p>
                  </a:txBody>
                  <a:tcPr marL="75231" marR="75231" marT="75231" marB="7523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При формировании системы управления персоналом следует учитывать перспективы развития организации</a:t>
                      </a:r>
                    </a:p>
                  </a:txBody>
                  <a:tcPr marL="75231" marR="75231" marT="75231" marB="7523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337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99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29150" y="1129807"/>
            <a:ext cx="100141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Принципы управления персоналом и их содержание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754557"/>
              </p:ext>
            </p:extLst>
          </p:nvPr>
        </p:nvGraphicFramePr>
        <p:xfrm>
          <a:off x="823451" y="1952387"/>
          <a:ext cx="10515600" cy="374142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129354293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372687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Комплексность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При формировании системы управления персоналом необходимо учитывать все факторы, воздействующие на систему управления (связи с вышестоящими органами, договорные связи, состояние объекта управления и т.д.)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544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Оперативность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Своевременное принятие решений по анализу и совершенствованию системы управления персоналом, предупреждающих или оперативно устраняющих отклонения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6268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Оптимальность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Многовариантная проработка предложений по формированию системы управления персоналом и выбор наиболее рационального варианта для конкретных условий производства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970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31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29150" y="1129807"/>
            <a:ext cx="100141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Принципы управления персоналом и их содержание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102107"/>
              </p:ext>
            </p:extLst>
          </p:nvPr>
        </p:nvGraphicFramePr>
        <p:xfrm>
          <a:off x="1214011" y="1792868"/>
          <a:ext cx="9763978" cy="4351337"/>
        </p:xfrm>
        <a:graphic>
          <a:graphicData uri="http://schemas.openxmlformats.org/drawingml/2006/table">
            <a:tbl>
              <a:tblPr/>
              <a:tblGrid>
                <a:gridCol w="4881989">
                  <a:extLst>
                    <a:ext uri="{9D8B030D-6E8A-4147-A177-3AD203B41FA5}">
                      <a16:colId xmlns:a16="http://schemas.microsoft.com/office/drawing/2014/main" val="2375791721"/>
                    </a:ext>
                  </a:extLst>
                </a:gridCol>
                <a:gridCol w="4881989">
                  <a:extLst>
                    <a:ext uri="{9D8B030D-6E8A-4147-A177-3AD203B41FA5}">
                      <a16:colId xmlns:a16="http://schemas.microsoft.com/office/drawing/2014/main" val="734729966"/>
                    </a:ext>
                  </a:extLst>
                </a:gridCol>
              </a:tblGrid>
              <a:tr h="1195733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Простота</a:t>
                      </a:r>
                    </a:p>
                  </a:txBody>
                  <a:tcPr marL="88442" marR="88442" marT="88442" marB="8844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Чем проще система управления персоналом, тем надежнее и точнее она работает. Исключается упрощение системы управления персоналом в ущерб производству</a:t>
                      </a:r>
                    </a:p>
                  </a:txBody>
                  <a:tcPr marL="88442" marR="88442" marT="88442" marB="8844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913604"/>
                  </a:ext>
                </a:extLst>
              </a:tr>
              <a:tr h="1705158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Научность</a:t>
                      </a:r>
                    </a:p>
                  </a:txBody>
                  <a:tcPr marL="88442" marR="88442" marT="88442" marB="8844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Разработка мероприятий по формированию системы управления персоналом должна основываться на достижениях науки в области управления и учитывать изменения законов развития общественного производства в рыночных условиях</a:t>
                      </a:r>
                    </a:p>
                  </a:txBody>
                  <a:tcPr marL="88442" marR="88442" marT="88442" marB="8844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186948"/>
                  </a:ext>
                </a:extLst>
              </a:tr>
              <a:tr h="1450446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Автономность</a:t>
                      </a:r>
                    </a:p>
                  </a:txBody>
                  <a:tcPr marL="88442" marR="88442" marT="88442" marB="8844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В любых горизонтальных и вертикальных разрезах системы управления персоналом должна обеспечиваться рациональная автономность структурных подразделений или отдельных руководителей</a:t>
                      </a:r>
                    </a:p>
                  </a:txBody>
                  <a:tcPr marL="88442" marR="88442" marT="88442" marB="8844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612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5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29150" y="989387"/>
            <a:ext cx="100141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Принципы управления персоналом и их содержание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640308"/>
              </p:ext>
            </p:extLst>
          </p:nvPr>
        </p:nvGraphicFramePr>
        <p:xfrm>
          <a:off x="929150" y="1728051"/>
          <a:ext cx="10205886" cy="4840506"/>
        </p:xfrm>
        <a:graphic>
          <a:graphicData uri="http://schemas.openxmlformats.org/drawingml/2006/table">
            <a:tbl>
              <a:tblPr/>
              <a:tblGrid>
                <a:gridCol w="5102943">
                  <a:extLst>
                    <a:ext uri="{9D8B030D-6E8A-4147-A177-3AD203B41FA5}">
                      <a16:colId xmlns:a16="http://schemas.microsoft.com/office/drawing/2014/main" val="3242643919"/>
                    </a:ext>
                  </a:extLst>
                </a:gridCol>
                <a:gridCol w="5102943">
                  <a:extLst>
                    <a:ext uri="{9D8B030D-6E8A-4147-A177-3AD203B41FA5}">
                      <a16:colId xmlns:a16="http://schemas.microsoft.com/office/drawing/2014/main" val="3478747436"/>
                    </a:ext>
                  </a:extLst>
                </a:gridCol>
              </a:tblGrid>
              <a:tr h="1450446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Согласованность</a:t>
                      </a:r>
                    </a:p>
                  </a:txBody>
                  <a:tcPr marL="75231" marR="75231" marT="75231" marB="7523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Взаимодействия между иерархическими звеньями по вертикали, а также между относительно автономными звеньями системы управления персоналом по горизонтали должны быть в целом согласованы с основными целями организации и синхронизированы во времени</a:t>
                      </a:r>
                    </a:p>
                  </a:txBody>
                  <a:tcPr marL="75231" marR="75231" marT="75231" marB="7523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369120"/>
                  </a:ext>
                </a:extLst>
              </a:tr>
              <a:tr h="1883774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Устойчивость</a:t>
                      </a:r>
                    </a:p>
                  </a:txBody>
                  <a:tcPr marL="75231" marR="75231" marT="75231" marB="7523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Для обеспечения устойчивого функционирования системы управления персоналом необходимо предусматривать специальные "локальные регуляторы", которые при отклонении от заданной цели организации ставят того или иного работника или подразделение в невыгодное положение и побуждают их к регулированию системы управления персоналом</a:t>
                      </a:r>
                    </a:p>
                  </a:txBody>
                  <a:tcPr marL="75231" marR="75231" marT="75231" marB="7523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308965"/>
                  </a:ext>
                </a:extLst>
              </a:tr>
              <a:tr h="1017118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Многоаспектность</a:t>
                      </a:r>
                    </a:p>
                  </a:txBody>
                  <a:tcPr marL="75231" marR="75231" marT="75231" marB="7523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Управление персоналом как по вертикали, так и по горизонтали может осуществляться по различным каналам: административно-хозяйственному, экономическому, правовому и т.п.</a:t>
                      </a:r>
                    </a:p>
                  </a:txBody>
                  <a:tcPr marL="75231" marR="75231" marT="75231" marB="7523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309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944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29150" y="1100310"/>
            <a:ext cx="100141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Принципы управления персоналом и их содержание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514070"/>
              </p:ext>
            </p:extLst>
          </p:nvPr>
        </p:nvGraphicFramePr>
        <p:xfrm>
          <a:off x="1179326" y="1884554"/>
          <a:ext cx="9763978" cy="4551688"/>
        </p:xfrm>
        <a:graphic>
          <a:graphicData uri="http://schemas.openxmlformats.org/drawingml/2006/table">
            <a:tbl>
              <a:tblPr/>
              <a:tblGrid>
                <a:gridCol w="4881989">
                  <a:extLst>
                    <a:ext uri="{9D8B030D-6E8A-4147-A177-3AD203B41FA5}">
                      <a16:colId xmlns:a16="http://schemas.microsoft.com/office/drawing/2014/main" val="951977286"/>
                    </a:ext>
                  </a:extLst>
                </a:gridCol>
                <a:gridCol w="4881989">
                  <a:extLst>
                    <a:ext uri="{9D8B030D-6E8A-4147-A177-3AD203B41FA5}">
                      <a16:colId xmlns:a16="http://schemas.microsoft.com/office/drawing/2014/main" val="3974353360"/>
                    </a:ext>
                  </a:extLst>
                </a:gridCol>
              </a:tblGrid>
              <a:tr h="1195733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Прозрачность</a:t>
                      </a:r>
                    </a:p>
                  </a:txBody>
                  <a:tcPr marL="88442" marR="88442" marT="88442" marB="8844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Система управления персоналом должна обладать концептуальным единством, содержать единую доступную терминологию; деятельность всех подразделений и руководителей должна строиться</a:t>
                      </a:r>
                    </a:p>
                  </a:txBody>
                  <a:tcPr marL="88442" marR="88442" marT="88442" marB="8844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352881"/>
                  </a:ext>
                </a:extLst>
              </a:tr>
              <a:tr h="1195733"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Комфортность</a:t>
                      </a:r>
                    </a:p>
                  </a:txBody>
                  <a:tcPr marL="88442" marR="88442" marT="88442" marB="8844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Система управления персоналом должна обеспечивать максимум удобств для творческих процессов обоснования, выработки, принятия и реализации решений человеком</a:t>
                      </a:r>
                    </a:p>
                  </a:txBody>
                  <a:tcPr marL="88442" marR="88442" marT="88442" marB="8844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355515"/>
                  </a:ext>
                </a:extLst>
              </a:tr>
              <a:tr h="1959871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Концентрация</a:t>
                      </a:r>
                    </a:p>
                  </a:txBody>
                  <a:tcPr marL="88442" marR="88442" marT="88442" marB="8844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Рассматривается в двух направлениях: концентрация усилий работников отдельного подразделения или всей системы управления персоналом на решение основных задач и концентрация однородных функций в одном подразделении системы управления персоналом, что устраняет дублирование</a:t>
                      </a:r>
                    </a:p>
                  </a:txBody>
                  <a:tcPr marL="88442" marR="88442" marT="88442" marB="8844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031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374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29150" y="1305011"/>
            <a:ext cx="100141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Принципы управления персоналом и их содержание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201600"/>
              </p:ext>
            </p:extLst>
          </p:nvPr>
        </p:nvGraphicFramePr>
        <p:xfrm>
          <a:off x="929150" y="2161679"/>
          <a:ext cx="10220632" cy="3931920"/>
        </p:xfrm>
        <a:graphic>
          <a:graphicData uri="http://schemas.openxmlformats.org/drawingml/2006/table">
            <a:tbl>
              <a:tblPr/>
              <a:tblGrid>
                <a:gridCol w="5110316">
                  <a:extLst>
                    <a:ext uri="{9D8B030D-6E8A-4147-A177-3AD203B41FA5}">
                      <a16:colId xmlns:a16="http://schemas.microsoft.com/office/drawing/2014/main" val="2056744882"/>
                    </a:ext>
                  </a:extLst>
                </a:gridCol>
                <a:gridCol w="5110316">
                  <a:extLst>
                    <a:ext uri="{9D8B030D-6E8A-4147-A177-3AD203B41FA5}">
                      <a16:colId xmlns:a16="http://schemas.microsoft.com/office/drawing/2014/main" val="75590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Специализация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Разделение труда в системе управления персоналом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867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Параллельность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Предполагает одновременное выполнение отдельных управленческих решений, повышает оперативность управления персоналом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3911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Адаптивность</a:t>
                      </a:r>
                    </a:p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(гибкость)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Означает приспосабливаемость системы управления персоналом к изменяющимся целям объекта управления и условиям его работы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4395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Преемственность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Предполагает общую методическую основу проведения работ по совершенствованию системы управления персоналом на разных ее уровнях и разными специалистами, стандартное их оформление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500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411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29149" y="1463201"/>
            <a:ext cx="1001415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Понятие управления персоналом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Управление персоналом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это совокупность принципов, методов и средств целенаправленного воздействия на персонал, обеспечивающих максимальное использование его интеллектуальных и физических способностей при выполнении трудовых функций для достижения целей организации.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Управление персоналом опирается на законы и закономерности, изучаемые различными науками, связанными с управлением (теория управления, информационные технологии управления персоналом, психофизиология профессиональной деятельности, инновационный менеджмент и др.).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22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29150" y="1305011"/>
            <a:ext cx="100141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Принципы управления персоналом и их содержание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272010"/>
              </p:ext>
            </p:extLst>
          </p:nvPr>
        </p:nvGraphicFramePr>
        <p:xfrm>
          <a:off x="1010266" y="2226817"/>
          <a:ext cx="9851922" cy="2846628"/>
        </p:xfrm>
        <a:graphic>
          <a:graphicData uri="http://schemas.openxmlformats.org/drawingml/2006/table">
            <a:tbl>
              <a:tblPr/>
              <a:tblGrid>
                <a:gridCol w="4925961">
                  <a:extLst>
                    <a:ext uri="{9D8B030D-6E8A-4147-A177-3AD203B41FA5}">
                      <a16:colId xmlns:a16="http://schemas.microsoft.com/office/drawing/2014/main" val="2974655102"/>
                    </a:ext>
                  </a:extLst>
                </a:gridCol>
                <a:gridCol w="4925961">
                  <a:extLst>
                    <a:ext uri="{9D8B030D-6E8A-4147-A177-3AD203B41FA5}">
                      <a16:colId xmlns:a16="http://schemas.microsoft.com/office/drawing/2014/main" val="3941439221"/>
                    </a:ext>
                  </a:extLst>
                </a:gridCol>
              </a:tblGrid>
              <a:tr h="1721001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Непрерывность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Отсутствие перерывов в работе работников системы управления персоналом или подразделений, уменьшение времени пролеживания документов, простоев технических средств управления и т.п.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622735"/>
                  </a:ext>
                </a:extLst>
              </a:tr>
              <a:tr h="1125627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Ритмичность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Выполнение одинакового объема работ в равные промежутки времени и регулярность повторения функций управления персоналом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65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96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70157" y="1319758"/>
            <a:ext cx="1001415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Существует еще ряд общих принципов, на которые ориентированы все работоспособные команды.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Доверие.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Создание атмосферы доверия между членами команды имеет жизненно важное значение.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Коммуникации.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Прямое общение между членами команды обеспечивает понимание каждым групповой цели и значения своего вклада в ее достижение.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Сопричастность.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Участие всех членов команды в принятии решений. Это не означает, что речь непременно идет о консенсусе, но каждый член коллектива должен знать о принимаемых решениях и понимать, почему они были приняты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Разрешение конфликтов.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В слаженных коллективах конфликты выносятся на общее обсуждение и разрешаются как можно быстрее.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37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4403" y="1452494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Обратная связь.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В эффективных командах регулярно обеспечивается обратная связь, чтобы сообща улучшать деятельность всего коллектива.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Все принципы системы управления персоналом реализуются во взаимодействии. Их сочетание зависит от конкретных условий функционирования системы управления персоналом предприятия.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Практика показывает, что стремление к общим целям делает работу команды намного результативнее. В итоге именно сочетание индивидуальной и групповой заинтересованности позволяет добиться эффективной организации работы подчиненных.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30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6636" y="1909694"/>
            <a:ext cx="1001415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Методы управления персоналом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Методы системы управления персоналом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это способы воздействия на коллективы и отдельных работников в целях осуществления координации их деятельности в процессе функционирования организации. Рассмотрим три группы методов управления персоналом: административные (организационные), экономические и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социально-психологические.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07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6636" y="1491175"/>
            <a:ext cx="100141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Методы системы управления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персоналом</a:t>
            </a:r>
          </a:p>
          <a:p>
            <a:pPr algn="ctr">
              <a:lnSpc>
                <a:spcPct val="150000"/>
              </a:lnSpc>
            </a:pPr>
            <a:endParaRPr lang="ru-RU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517579"/>
              </p:ext>
            </p:extLst>
          </p:nvPr>
        </p:nvGraphicFramePr>
        <p:xfrm>
          <a:off x="825913" y="2340369"/>
          <a:ext cx="10515600" cy="3398520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224299309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10006337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9690062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Административные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Экономические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Социально-</a:t>
                      </a:r>
                    </a:p>
                    <a:p>
                      <a:pPr algn="just"/>
                      <a:r>
                        <a:rPr lang="ru-RU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психологические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5988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формирование структуры управления персоналом;</a:t>
                      </a:r>
                    </a:p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разработка и утверждение административных норм и нормативов;</a:t>
                      </a:r>
                    </a:p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правовое регулирование;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технико-экономический анализ и обоснование;</a:t>
                      </a:r>
                    </a:p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планирование;</a:t>
                      </a:r>
                    </a:p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материальное стимулирование и установление материальных дотаций;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социально-психологический анализ работников коллектива;</a:t>
                      </a:r>
                    </a:p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социальное планирование;</a:t>
                      </a:r>
                    </a:p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участие работников в управлении;</a:t>
                      </a:r>
                    </a:p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социальное и моральное стимулирование развития коллектива;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591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62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88923" y="1638659"/>
            <a:ext cx="100141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Методы системы управления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персоналом</a:t>
            </a:r>
          </a:p>
          <a:p>
            <a:pPr algn="ctr">
              <a:lnSpc>
                <a:spcPct val="150000"/>
              </a:lnSpc>
            </a:pPr>
            <a:endParaRPr lang="ru-RU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285709"/>
              </p:ext>
            </p:extLst>
          </p:nvPr>
        </p:nvGraphicFramePr>
        <p:xfrm>
          <a:off x="838200" y="2534444"/>
          <a:ext cx="10515600" cy="2933700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176481501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06604224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5362184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издание приказов и распоряжений;</a:t>
                      </a:r>
                    </a:p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отбор, подбор и расстановка кадров;</a:t>
                      </a:r>
                    </a:p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разработка положений, должностных инструкций, стандартов;</a:t>
                      </a:r>
                    </a:p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установление административных санкций и поощрений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кредитование;</a:t>
                      </a:r>
                    </a:p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участие в прибылях и капитале;</a:t>
                      </a:r>
                    </a:p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установление экономических норм и нормативов;</a:t>
                      </a:r>
                    </a:p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страхование;</a:t>
                      </a:r>
                    </a:p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установление материальных санкций и поощрений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удовлетворение культурных и духовных потребностей персонала;</a:t>
                      </a:r>
                    </a:p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установление социальных норм поведения;</a:t>
                      </a:r>
                    </a:p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создание нормального социально-психологического климата;</a:t>
                      </a:r>
                    </a:p>
                    <a:p>
                      <a:pPr algn="just">
                        <a:buFont typeface="Arial" panose="020B0604020202020204" pitchFamily="34" charset="0"/>
                        <a:buNone/>
                      </a:pPr>
                      <a:r>
                        <a:rPr lang="ru-RU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– установление моральных санкций и поощрений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21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23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88923" y="1638659"/>
            <a:ext cx="100141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Административные (организационные) методы управления процессом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 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это система воздействия на организационные отношения для достижения конкретных целей. Выполнение одной и той же работы возможно в различных организационных условиях, при различных типах ее организации: жесткого регламентирования, гибкого реагирования, постановки общих задач, установления допустимых границ деятельности и др. В выявлении наиболее действенного для определенных условий типа организационного воздействия на коллектив, обеспечивающего эффективное и качественное выполнение работ, находят свое проявление организационные методы управления.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97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88923" y="1638659"/>
            <a:ext cx="10014154" cy="4652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Организационное регламентирование определяет то, чем должен заниматься работник управления, и представлено положениями о структурных подразделениях, устанавливающими задачи, функции, права, обязанности и ответственность подразделений и служб организации и их руководителей. Применение положений позволяет оценивать результаты деятельности структурного подразделения и принимать решения о моральном и материальном стимулировании его работников.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Распорядительное воздействие выражается в форме приказа, распоряжения или указания, которые являются правовыми актами ненормативного характера.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59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88923" y="1505924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Распорядительное воздействие чаще, чем организационное, требует контроля и проверки исполнения, которые должны быть четко организованы. С этой целью устанавливается единый порядок учета, регистрации и контроля за выполнением приказов, распоряжений и указаний.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Экономические методы управления персоналом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совокупность способов воздействия путем создания экономических условий, побуждающих работников организации действовать в нужном направлении и добиваться решения поставленных перед ним задач. Среди экономических способов воздействия выделяются планирование, финансирование, ценообразование, стимулирование, страхование.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82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29929" y="1343692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Огромное значение в системе материального стимулирования имеет эффективная организация заработной платы в соответствии с количеством и качеством труда. При рыночной системе хозяйствования в условиях сложного взаимодействия системы цен, прибылей и убытков, спроса и предложения усиливается роль экономических методов управления. Они становятся важнейшим условием создания целостной, эффективной и гибкой системы управления экономикой организации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Социально-психологические методы управления персоналом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способы воздействия на объект управления, основанные на использовании социально-психологических факторов и направленные на управление социально-психологическими отношениями, складывающимися в коллективе.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08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88143" y="1498518"/>
            <a:ext cx="10014154" cy="650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Закономерность управления персоналом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– объективно существующая необходимая связь явлений, внутренняя существенная взаимосвязь между причиной и следствием, устойчивое отношение между явлениями, связанными с управлением персоналом, взаимоотношения между людьми и накладывающими значительный отпечаток на их характер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Рассмотрим основные закономерности, которые являются объективной основой предъявления требований к системе управления персоналом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	1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Соответствие системы управления персоналом целям, особенностям, состоянию и тенденциям развития производственной системы. Суть ее заключается в соответствии системы управления персоналом требованиям производства.</a:t>
            </a:r>
          </a:p>
          <a:p>
            <a:pPr algn="just">
              <a:lnSpc>
                <a:spcPct val="150000"/>
              </a:lnSpc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11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00432" y="1653408"/>
            <a:ext cx="10014154" cy="4191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Включают следующую совокупность способов воздействия: формирование трудовых коллективов с учетом социально-психологических характеристик людей, способностей, темперамента, черт характера, что создает благоприятные условия для их совместной деятельности; введение системы социального регулирования, которая предполагает использование договоров, обязательств, установление порядка распределения благ, очередности их получения; социальное стимулирование – создание обстановки социально-психологической заинтересованности в выполнении какой-либо важной работы или вообще в достижении определенных целей, результатов.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4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4678" y="1476427"/>
            <a:ext cx="10014154" cy="4652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Социологические методы позволяют установить назначение и место сотрудников в коллективе, выявить лидеров и обеспечить их поддержку, связать мотивацию людей с конечными результатами производства, обеспечить эффективные коммуникации и разрешение конфликтов в коллективе. Социологические методы исследования составляют надежный инструментарий в работе с персоналом, они предоставляют необходимые данные для подбора, оценки, расстановки, обучения, развития персонала и дают возможность обоснованно принимать кадровые решения. При анкетировании можно собирать необходимую информацию путем массового опроса людей с помощью специально подобранных анкет.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4678" y="1476427"/>
            <a:ext cx="10014154" cy="4652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Социологические методы позволяют установить назначение и место сотрудников в коллективе, выявить лидеров и обеспечить их поддержку, связать мотивацию людей с конечными результатами производства, обеспечить эффективные коммуникации и разрешение конфликтов в коллективе. Социологические методы исследования составляют надежный инструментарий в работе с персоналом, они предоставляют необходимые данные для подбора, оценки, расстановки, обучения, развития персонала и дают возможность обоснованно принимать кадровые решения. При анкетировании можно собирать необходимую информацию путем массового опроса людей с помощью специально подобранных анкет.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85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4678" y="1963124"/>
            <a:ext cx="10014154" cy="3267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Интервью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идеальный вариант беседы с руководителем. Социометрический метод необходим при анализе взаимоотношений в коллективе, когда путем построения матрицы выявляется неформальный лидер в коллективе. Метод наблюдения позволяет выявить качества сотрудников, которые обнаруживаются лишь в неформальной обстановке или в чрезвычайных ситуациях. Собеседование является распространенным методом при деловых переговорах, приеме на работу, воспитательных мероприятиях.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27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4678" y="1432183"/>
            <a:ext cx="1001415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Психологические методы играют важную роль в работе с персоналом, так как направлены на конкретную личность работника, как правило, строго персонифицированы и индивидуальны. Главной их особенностью является обращение к внутреннему миру человека, его личности, интеллекту, образам и поведению, для того чтобы направить внутренний потенциал человека на решение конкретных задач организации.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Применение методов управления персоналом зависит от устоявшихся норм и ценностей трудового коллектива, а также от целей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организации.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Таким образом, методы управления персоналом способствуют осуществлению всего комплекса работ, связанных с эффективным управлением организации.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55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531025" y="805941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5408" y="1955716"/>
            <a:ext cx="102501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Список литературы: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 Маслова В.М.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Управление персоналом : учебник и практикум для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вузов/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В. М.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Маслова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5-е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изд., перераб. и доп.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Москва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: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Издательство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Юрайт,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2025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451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2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1887569" y="3764183"/>
            <a:ext cx="8416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1C44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Спасибо за внимание!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184" y="587971"/>
            <a:ext cx="3419994" cy="11382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05"/>
          <a:stretch/>
        </p:blipFill>
        <p:spPr>
          <a:xfrm>
            <a:off x="1596609" y="0"/>
            <a:ext cx="8998781" cy="186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3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73394" y="1351033"/>
            <a:ext cx="100141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	2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Системность формирования системы управления персоналом. Эта закономерность требует учета всех взаимосвязей внутри системы управления персоналом, между ее подсистемами и элементами, между системой управления персоналом и системой управления организацией в целом.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	3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Пропорциональное сочетание совокупности подсистем и элементов системы управления персоналом. Суть ее заключается в пропорциональном совершенствовании всех подсистем и элементов системы управления персоналом.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	4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Разнообразие составляющих системы управления персоналом. Система должна обладать не меньшей сложностью, чем производственная система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26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58646" y="1129807"/>
            <a:ext cx="1001415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	5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Изменение состава и содержания функций управления персоналом. Закономерность предполагает, что с развитием организации возрастает роль одних функций управления персоналом и снижается роль других на разных ступенях управления и изменяется их содержание.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	6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Сущность закономерности минимизации числа ступеней управления персоналом состоит в том, что чем меньше уровней управления имеет система управления персоналом, тем она эффективнее работает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Закономерности непосредственно взаимодействуют, влияя друг на друга своими свойствами, создавая интегрированную результирующую силу. Они действуют объективно, не зависят от воли и желания человека. Закономерности управления персоналом пронизывают всю управленческую деятельность, влияют на состояние всех подсистем и элементов системы управления персоналом.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19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58646" y="1351032"/>
            <a:ext cx="100141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 системе управления персоналом выделяются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субъект и объект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Под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субъектом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(управляющий элемент) понимается носитель функции управления персоналом, т.е. совокупность органов и работников, реализующих функции управления персоналом. Субъект управления персоналом – это тот, от кого зависит качество принятия управленческих решений, а следовательно, последующий результат деятельности работника, подразделения и всей организации в целом; кто обладает функциями управления персоналом; занимает активное положение по отношению к объекту управления; имеет для этого необходимые возможности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Субъекты управления персоналом можно разделить на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внутренние и внешние.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65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32388" y="1808232"/>
            <a:ext cx="10014154" cy="4191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Внутренними субъектами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управления персоналом являются функциональный аппарат, управляющий процессами подготовки, приема, адаптации, перемещения производственных кадров и т.п.; линейный управленческий персонал, осуществляющий руководство подчиненными подразделениями и коллективами; различные рабочие, профсоюзные и другие общественные организации, выполняющие ряд функций по сплочению коллектива, воспитанию его членов, развитию их творческой активности; неформальные лидеры, имеющиеся в коллективе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09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73394" y="1454271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внешним субъектам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деятельности по управлению персоналом относятся государство и те его органы, которые принимают законы, регулирующие сферу трудовых отношений; профессиональные ассоциации, вырабатывающие рекомендации в области управления, в том числе управления персоналом; организации, занимающиеся вопросами труда, и в первую очередь профсоюзы; собственники фирмы, нередко устанавливающие особые правила в области управления персоналом.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Объект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(управляемый элемент, т.е. то, что изучается) – это основные компоненты системы управления персоналом: подбор, расстановка, оценка, обучение и развитие, стимулирование и т.д.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66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40660" y="1321535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Каждой организации присущи определенные цели, которые можно разделить на четыре вида или блока: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экономические;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научно-технические;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производственно-коммерческие;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социальные.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Экономическая цель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получение расчетной модели прибыли от реализации продукции или услуг; 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Н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аучно-техническая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цель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обеспечение заданного научно-технического уровня продукции и разработок, а также повышение производительности труда за счет совершенствования технологии; 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79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1647</Words>
  <Application>Microsoft Office PowerPoint</Application>
  <PresentationFormat>Широкоэкранный</PresentationFormat>
  <Paragraphs>157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Georgia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Аделина Йовик</dc:creator>
  <cp:lastModifiedBy>ielie</cp:lastModifiedBy>
  <cp:revision>123</cp:revision>
  <dcterms:created xsi:type="dcterms:W3CDTF">2021-11-29T13:06:40Z</dcterms:created>
  <dcterms:modified xsi:type="dcterms:W3CDTF">2025-04-04T18:10:00Z</dcterms:modified>
</cp:coreProperties>
</file>