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7" r:id="rId2"/>
    <p:sldId id="258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326" r:id="rId28"/>
    <p:sldId id="327" r:id="rId29"/>
    <p:sldId id="301" r:id="rId30"/>
    <p:sldId id="261" r:id="rId3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448E"/>
    <a:srgbClr val="00BCBC"/>
    <a:srgbClr val="039EA5"/>
    <a:srgbClr val="096A7E"/>
    <a:srgbClr val="C6F0F0"/>
    <a:srgbClr val="284E94"/>
    <a:srgbClr val="4D4DB5"/>
    <a:srgbClr val="009ADE"/>
    <a:srgbClr val="008755"/>
    <a:srgbClr val="006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1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40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90414-13A5-447A-A40C-1A25F747D4FD}" type="datetimeFigureOut">
              <a:rPr lang="ru-RU" smtClean="0"/>
              <a:t>05.04.2025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757F3-55D1-4D00-BBEE-CD4C5A18E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521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F7C18A-2F8C-4AE4-9D7A-AD848A4431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44FC9BA-E3B6-4315-84B5-61B98C4A28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43BC46-3F9D-4CF9-8A1F-AA2311398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A71EF0-84C0-4F28-BFE5-86A85B75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308E39-11AC-4F2B-B55D-938A17B77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094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21B626-2FD8-4B35-AD75-9C4A9A71D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D9953EC-66FC-4FE7-A205-C0AC93B7CF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32A692-F710-415C-9823-05A47C1A7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06D45F-A676-4D3E-BE61-E18BD72BB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C8B60B-F54E-41D3-ACD5-CFDDE5D18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958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D324241-86B1-491D-ABF1-1445992AC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A4A3DFB-CF11-456C-8B40-63C14D9121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07D8AF-2B4B-4397-AB1A-1CD701C4B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6B5B7F-50D9-422E-9F4A-EE1AE9017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2B224B-7875-4078-BE3E-72C952C17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56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7DA795-10CB-437B-8052-BB0BE08CA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AF0FE2-C935-4B46-AD8B-29309A521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9F92BF-8099-49C9-8A42-1C1EA379B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BE9BA7-CE5C-4876-9ACC-9F1F8886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7E6BB4-601D-416B-BBF8-0AC32E1C7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694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4A93F0-CABB-42AC-84CE-97B5B3196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EF6A0C-3090-45C5-B555-668455010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45B77C-28E5-4092-93B1-CFFD26B6D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46D322-0D45-45B8-A7E8-B82C88F44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63172B-96DF-488B-959B-CC63B86E4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97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E13B6C-CB9B-4A5F-99A7-6E9027EFC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43C3A5-9706-4114-AA45-D870C0E35B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82222B-5C14-4756-BFF7-76EADAC2D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B947BE-439E-4B2D-A3D3-BC1912B0B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05.04.2025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BC7AB9-92F7-419A-B1F9-18400EA6C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04BFE1-FD7E-42D0-A01D-3272B715D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430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EFCCEB-1BA8-4549-A1AB-2D7DAA6E8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E36495-482B-4B2C-92EF-E684414F9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10C5EA2-3F47-4025-9231-71F398C23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40A6A12-D259-4FC7-A919-829D9BA67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3686FD3-3CC8-4F26-8AAA-F65D907FFD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FB85271-9B6B-4EDF-A774-5D17EE48A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05.04.2025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FAF317B-3F3D-416A-AB10-FEE68EB0B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1A3314E-E3C2-49B9-B921-85F8EA783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36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80410F-3169-498A-82E6-1EE6796F7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9D48A53-4C92-4810-B89B-3C08D082E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05.04.2025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53E7FAC-4E17-4EA2-BC1B-526524BCC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C36069-7FEE-4981-9849-85FB55BAA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053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4626CCF-1158-4FC9-9FB9-A68F4E307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05.04.2025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449070F-A678-48A6-8E41-4DEDB80A0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24885C2-61A7-4E71-AE38-27DFEC230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653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7CB046-8889-4750-97EE-92FA49960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67B980-4942-4DF6-831B-E3D5DB065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DFCC3ED-7119-4C7C-824D-C4AF8357C9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37090D-AA1E-4844-92D4-FBB313CD5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05.04.2025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8ED671-A8F2-4011-AD65-3D07D76DD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F249E2-1E51-4A13-85A4-FDD57F492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25909E-9A26-4384-BDA7-9B6B21879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EEA5224-E849-4855-906A-9FD3B8CE54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27D6143-26BF-47B2-BB3D-F00BD205FF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7AB686F-55C3-4A0B-91E9-1F4D12DC2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05.04.2025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F18A565-F983-4859-8ED8-7726F3775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33EDF3-52F4-4AE6-9B43-B28A21419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017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32DE68-4D6C-496F-BBAE-88D098F87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BF3775-4F6C-4F45-AA14-9BDC03133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F35A96-F00A-4146-8EFB-8423BA6FE2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F91DE-AC79-4989-B51E-0AA5E11CB3D1}" type="datetimeFigureOut">
              <a:rPr lang="ru-RU" smtClean="0"/>
              <a:t>05.04.2025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7F164D-7499-4009-8BC9-D2C57BE66F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415251-25DD-4979-8FCE-C3DFCF504D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085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BA2DD4F-BF22-407D-BBD9-6D0007029EED}"/>
              </a:ext>
            </a:extLst>
          </p:cNvPr>
          <p:cNvSpPr txBox="1"/>
          <p:nvPr/>
        </p:nvSpPr>
        <p:spPr>
          <a:xfrm>
            <a:off x="650139" y="2121204"/>
            <a:ext cx="87445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Тема: </a:t>
            </a:r>
          </a:p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«Организационная структура управления 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персоналом»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ctr"/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11" name="Рисунок 10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E602AFED-D232-450C-84BA-526C21FF7E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79" y="1118681"/>
            <a:ext cx="4113621" cy="579039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29150" y="1153485"/>
            <a:ext cx="1001415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Организационная структура управления персоналом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это не просто схема, на которой указаны подразделения и взаимосвязи между ними. Она должна отражать логику функционирования организации и соответствовать стратегическим направлениям ее развития.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Оптимизировать организационную структуру организации необходимо, если: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у персонала нет четкого понимания того, кто и за что несет ответственность;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взаимосвязи между подразделениями и отдельными сотрудниками не оптимальны, существуют зоны "безответственности" или дублирования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эффективность функциональных процессов не позволяет предупреждать отрицательные результаты и совершенствовать деятельность;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различие в административном и функциональном подчинении приводит к накладкам и конфликтам.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65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58647" y="1345214"/>
            <a:ext cx="1001415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Важным этапом в процессе построения оргструктуры является формирование связей между ее подразделениями. При этом надо четко определить вид связи, ее содержание, периодичность, материальные носители.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Можно выделить четыре вида структурной связи: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линейное (непосредственно административное) подчинение;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функциональное руководство (методическое обеспечение, консультирование смежного подразделения);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соисполнительство (совместное выполнение работ);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функциональное обслуживание (подготовка информации или иная работа смежного подразделения по обеспечению процесса принятия решения).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26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954111" y="3215801"/>
            <a:ext cx="1001415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274772" y="1387535"/>
            <a:ext cx="972312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Типовая организационная структура службы управления персоналом представлена</a:t>
            </a:r>
          </a:p>
        </p:txBody>
      </p:sp>
      <p:pic>
        <p:nvPicPr>
          <p:cNvPr id="3074" name="Picture 2" descr="Типовая организационная структура службы управления персоналом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111" y="2468881"/>
            <a:ext cx="8593090" cy="39776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819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61886" y="2156375"/>
            <a:ext cx="10014154" cy="3267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 крупных организациях может наблюдаться дальнейшее структурирование внутренних подразделений системы управления персоналом. Наиболее характерным примером является выделение промежуточных подразделений в отделы, например в отделе профессионального обучения и развития персонала могут быть выделены группы, сектора по профессиональному обучению, по развитию карьеры, по работе с резервом.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12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61885" y="1312606"/>
            <a:ext cx="10014154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Основные задачи и функции службы управления персоналом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 главным 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задачам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службы управления персоналом относят: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обеспечение организации квалифицированными кадрами;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создание необходимых условий для эффективного использований знаний, навыков и опыта персонала;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совершенствование системы мотивации и оплаты труда;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предоставление работникам возможностей для развития, повышения квалификации и карьерного роста; стимулирование творческой активности;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совершенствование методов оценки персонала;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участие в формировании и совершенствовании корпоративной культуры организации;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формирование и сохранение благоприятного морально-психологического климата;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повышение удовлетворенности трудом всех категорий персонала.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95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61885" y="1460090"/>
            <a:ext cx="1001415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Функции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управления – это относительно самостоятельные, специализированные участки управленческой деятельности. Для того чтобы считаться таковой, функция управления должна иметь четко выраженное содержание, разработанный процесс ее осуществления и определенную структуру, в рамках которой завершается ее организационное обособление. Процесс реализации функции отвечает на вопрос, какова логическая последовательность осуществляемых в рамках функции действий, что за чем должно следовать, чтобы функция выполнялась. Структура функции отвечает на вопрос, как или каким образом формально связаны между собой действия, составляющие данную функцию.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78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61885" y="1371599"/>
            <a:ext cx="1001415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Содержание функций организационной структуры управления персоналом.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1.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Установление целей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определение будущего состояния организации.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2.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Разработка стратегии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определение способов достижения цели.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3.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Планирование работы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определение задач конкретным исполнителям.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4.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Проектирование работы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определение рабочих функций исполнителей.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5.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Мотивирование к работе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целенаправленное воздействие на работника.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6.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Координация работы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согласование действий исполнителей.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7.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Учет и оценка работы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измерение результатов и их анализ.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8.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Контроль работы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– сопоставление результатов с целями.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9.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Обратная связь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корректировка целей.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12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61885" y="1371599"/>
            <a:ext cx="1001415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Рассмотрим основные функции службы "Управление персоналом", исходя из типовой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структуры</a:t>
            </a: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I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. Отдел планирования персонала:</a:t>
            </a:r>
            <a:endParaRPr lang="ru-RU" sz="2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определяет потребности в кадрах на конкретный период времени;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проводит оценку будущих потребностей в персонале;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проводит оценку предложения рабочей силы на основе анализа текущих ресурсов с учетом потерь за счет текучести кадров;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разрабатывает план действий по предотвращению прогнозной нехватки или избытка рабочей силы.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73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61885" y="1371599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II. Отдел набора персонала и адаптации:</a:t>
            </a:r>
            <a:endParaRPr lang="ru-RU" sz="2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осуществляет взаимосвязь с внешними источниками, обеспечивающими кадрами организацию: кадровые агентства, службы занятости и пр.;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проводит анализ внутренних источников отбора персонала;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организует подбор и отбор персонала (проведение профессиональной ориентации, разработка и проведение процедуры отбора; заключение трудового договора);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осуществляет ввод в должность новых работников;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проводит работу по организации успешной адаптации персонала;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ведет собеседование с увольняемыми.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83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61885" y="1371599"/>
            <a:ext cx="10014154" cy="5114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III. Отдел стимулирования и социальной защиты:</a:t>
            </a:r>
            <a:endParaRPr lang="ru-RU" sz="2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проводит анализ должностных обязанностей;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осуществляет классификацию работ и их тарификацию;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разрабатывает систему оплаты труда и премирования (совместно с планово-финансовым отделом);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создает социальную инфраструктуру организации (коллективное добровольное страхование, предоставление социальных льгот; пенсионное обеспечение; выплата компенсаций при увольнениях; организация питания и отдыха работников и др.);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формирует и сопровождает корпоративную культуру в организации.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11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43899" y="1129807"/>
            <a:ext cx="1001415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Процесс построения организационной структуры управления персоналом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Организационная структура системы управления персоналом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– это совокупность взаимосвязанных подразделений, системы управления персоналом и должностных лиц. Она отражает сложившиеся разделение прав, полномочий, ролей и видов деятельности персонала и объединение их в систему. В зависимости от вида, размеров и целей объекта управления и его внешней среды существуют различные организационные структуры управления персоналом.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Организационные структуры системы управления персоналом так же, как и оргструктуры управления организацией, подразделяются на несколько типов, каждый из которых отражает подход, заложенный в построение оргструктуры управления организации в целом.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22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20878" y="1769805"/>
            <a:ext cx="1001415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IV. Отдел исследований по персоналу:</a:t>
            </a:r>
            <a:endParaRPr lang="ru-RU" sz="2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проводит изучение вопросов кадровой политики;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обследует состояние морально-психологического климата в организации;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разрабатывает правила, процедуры проведения работ по управлению персоналом, а также формы документооборота;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готовит справочные материалы.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08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12540" y="1386347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V. Отдел профессионального обучения и развития персонала:</a:t>
            </a:r>
            <a:endParaRPr lang="ru-RU" sz="2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организует систематическое профессиональное обучение и контролирует его;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заключает договоры на подготовку персонала с учебными заведениями и центрами;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организует периодическое повышение квалификации персонала;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организует по мере необходимости профессиональную переподготовку персонажа;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ведет учет и статистику профессионального обучения персонала;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формирует кадровый резерв и проводит работу с ним;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планирует и контролирует развитие деловой карьеры работников.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87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12540" y="1386347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VI. Отдел социально-трудовых отношений:</a:t>
            </a:r>
            <a:endParaRPr lang="ru-RU" sz="2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решает правовые вопросы по всем функциям управления персоналом;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осуществляет согласование локальных нормативных и распорядительных документов;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проводит работу по разрешению конфликтов (производственных и личностных);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участвует в разработке коллективных договоров и соглашений;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содействует развитию связей и отношений между администрацией и персоналом;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взаимодействует с профсоюзами.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08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12540" y="1386347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VII. Отдел оценки и контроля:</a:t>
            </a:r>
            <a:endParaRPr lang="ru-RU" sz="2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разрабатывает методики оценки на каждый этап работы персонала;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проводит оценку при следующих этапах: отборе кандидатов на вакантную должность; окончании испытательного срока; текущей оценки работы; продвижении в карьере; необходимости в обучении; формировании кадрового резерва;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организует аудит персонала;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организует аттестацию рабочих мест и условий труда;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разрабатывает критерии оценки эффективной работы службы управления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персоналом.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48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53547" y="1129807"/>
            <a:ext cx="1001415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Численность персонала кадровой службы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Численность персонала службы управления персоналом зависит от множества факторов: размера организации, вида его деятельности, ценностей и традиций, финансового состояния, стадии развития и т.д.</a:t>
            </a:r>
          </a:p>
          <a:p>
            <a:pPr algn="just">
              <a:lnSpc>
                <a:spcPct val="150000"/>
              </a:lnSpc>
            </a:pP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Для расчета численности кадровой службы существуют два нормативных документа, которые можно взять за основу: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1. Постановление Минтрудсоцразвития России от 26.03.2002 № 23 "Об утверждении норм времени на работы по документационному обеспечению управленческих структур федеральных органов исполнительной власти". Как следует из названия этого документа, рекомендованы они управленческим структурам федеральных органов исполнительной власти, в том числе таким структурам, как службы кадров.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52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590534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94554" y="914400"/>
            <a:ext cx="10014154" cy="6499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Несмотря на это, специалисты считают их приемлемыми для всех организаций вне зависимости от формы собственности и вида деятельности. Во-первых, потому, что кадровое делопроизводство во многом повторяет технологии документационного обеспечения управления, а во-вторых, потому, что специальных норм по документационному кадровому обеспечению просто нет.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2. Постановление Минтруда СССР от 14.11.1991 № 78 "Об утверждении Межотраслевых укрупненных нормативов времени на работы по комплектованию и учету кадров". Данный документ носит рекомендательный характер и может быть использован в качестве основы для разработки систем нормирования труда, устанавливаемых в организациях. В соответствии с ТК РФ системы нормирования труда определяются работодателем с учетом мнения представительного органа работников или устанавливаются коллективным договором.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22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35560" y="1410026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Численность сотрудников службы по управлению персоналом колеблется по результатам различных исследований от 30 до 2000 человек на одного сотрудника службы управления персоналом. В среднем на одного специалиста приходится 200 работников организации. Например, в США один специалист по управлению персоналом приходится на 115 работников организации, в Японии – на 38 человек.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Количество сотрудников службы по управлению персоналом (человек), необходимых для выполнения работ по управлению персоналом, можно рассчитать по следующей формуле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7174" name="Picture 6" descr="https://studme.org/imag/manag/masl_uprpers/image01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0645" y="5324168"/>
            <a:ext cx="766916" cy="57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36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31918" y="2098954"/>
            <a:ext cx="1062566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где Ч – численность сотрудников службы управления персоналом; Т, – суммарная трудоемкость работ, рассчитанных по типовым нормам за год (месяц);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Фп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– полезный фонд рабочего времени одного работника за год (месяц).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Нормативная численность работников управления персоналом также осуществляется по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формуле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21506" name="Picture 2" descr="https://studme.org/imag/manag/masl_uprpers/image0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8153" y="4186190"/>
            <a:ext cx="2712491" cy="798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084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54937" y="1129807"/>
            <a:ext cx="1062566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где Чфакт – фактическая численность работников организации, человек; 250 – подушевой норматив на одного специалиста по управлению персоналом;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Кдоп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= 1,36 – дополнительный коэффициент, учитывающий работу по представлению установленной отчетности, проведению консультационно-разъяснительной работы по пенсионному и трудовому законодательству, анализу проблем текучести кадров, организации обучения, участию в рассмотрении жалоб, писем, заявлений и прочую работу с входящей почтой, осуществление руководящих функций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 этот расчет численности входит единица начальника управления персоналом организации.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Качество функционирования системы управления персоналом зависит не только от профессиональной подготовки ее работников, но и от нагрузки, приходящейся на одного специалиста, т.е. от интенсивности и напряженности его труда.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90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6531025" y="805941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55408" y="1955716"/>
            <a:ext cx="102501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Список литературы:</a:t>
            </a:r>
          </a:p>
          <a:p>
            <a:pPr algn="just">
              <a:lnSpc>
                <a:spcPct val="150000"/>
              </a:lnSpc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1. Маслова В.М.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Управление персоналом : учебник и практикум для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вузов/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В. М.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Маслова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—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5-е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изд., перераб. и доп. —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Москва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: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Издательство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Юрайт,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2025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—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451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92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99653" y="1292040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На практике встречаются элементарная, линейная, функциональная и матричная структуры.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Элементарная организационная структура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управления персоналом отражает двухуровневое руководство, которое может существовать в небольших организациях или в различных отделениях и филиалах крупных организаций. При такой структуре управления персоналом выделяются верхний уровень (руководитель) и нижний уровень (исполнитель). Для элементарных организационных структур характерно то, что они позволяют работникам быстро принимать решения, оперативно реагировать на изменения во внешней среде и обеспечивать неформальный подход к мотивированию и контролю за деятельностью персонала. Это дает организации определенные преимущества.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37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BA2DD4F-BF22-407D-BBD9-6D0007029EED}"/>
              </a:ext>
            </a:extLst>
          </p:cNvPr>
          <p:cNvSpPr txBox="1"/>
          <p:nvPr/>
        </p:nvSpPr>
        <p:spPr>
          <a:xfrm>
            <a:off x="1887569" y="3764183"/>
            <a:ext cx="84168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rgbClr val="1C44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Спасибо за внимание!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184" y="587971"/>
            <a:ext cx="3419994" cy="11382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305"/>
          <a:stretch/>
        </p:blipFill>
        <p:spPr>
          <a:xfrm>
            <a:off x="1596609" y="0"/>
            <a:ext cx="8998781" cy="1862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38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99653" y="1321536"/>
            <a:ext cx="10014154" cy="5114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Линейная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организационная структура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управления персоналом предполагает относительную автономность в работе и в целом характеризуется простой одномерностью связей (только вертикальные связи), возможностью самоуправления. Поэтому она широко используется при организации работ в нижних производственных звеньях, семейном или мелком предпринимательстве. Такой подход к группированию работников применяется в случае, когда выполняемые функции однотипны, а кадры не дифференцируются по специальностям. В средних и больших организациях линейное деление дает эффект, как правило, на нижних уровнях иерархии (в отделах, секторах). Как только работы начинают специализироваться, возникает необходимость перехода к другим типам организационных структур.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82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99653" y="1321536"/>
            <a:ext cx="10014154" cy="5114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Функциональная организационная структура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формируется там, где появляются функциональное разделение труда и функциональная специализация. Это наиболее часто встречающийся тип организационной структуры. Как только отдельные функции (например, кадровое планирование, оплата труда, социальное развитие) получают организационное закрепление, в организации сразу складывается организационная структура управления персоналом, увязывающая эти подразделения в единое целое и устанавливающая связи подчинения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Функциональные организационные структуры управления персоналом позволяют высшему руководству сосредоточиться на стратегических вопросах, создают благоприятные условия для достижения высокой эффективности за счет специализации. 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52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6973477" y="429357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14401" y="860171"/>
            <a:ext cx="10014154" cy="6499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 их недостаткам относится то, что они способствуют возникновению своеобразных организационных перегородок между сгруппированными работами, а также развитию преимущественно вертикальных связей, которые требуют создания дополнительных координирующих органов.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Матричная организационная структура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управления персоналом создает условия, для того чтобы работники чувствовали большее удовлетворение от работы. Однако использование групп как элемента матричного построения организации, кроме позитивных сторон, имеет и недостатки. Группы чаще всего не являются устойчивыми образованиями, а их интенсивное использование практически лишает членов группы своего постоянного рабочего места. Кроме того, в таких группах кадровикам и менеджерам трудно заниматься развитием персонала, а частая смена руководителей и специалистов приводит к потере контроля.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63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43898" y="1129807"/>
            <a:ext cx="10014154" cy="1882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Принципы построения организационной структуры управления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персоналом</a:t>
            </a:r>
          </a:p>
          <a:p>
            <a:pPr algn="ctr">
              <a:lnSpc>
                <a:spcPct val="150000"/>
              </a:lnSpc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ctr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645502"/>
              </p:ext>
            </p:extLst>
          </p:nvPr>
        </p:nvGraphicFramePr>
        <p:xfrm>
          <a:off x="1061881" y="2071282"/>
          <a:ext cx="10205886" cy="4411776"/>
        </p:xfrm>
        <a:graphic>
          <a:graphicData uri="http://schemas.openxmlformats.org/drawingml/2006/table">
            <a:tbl>
              <a:tblPr/>
              <a:tblGrid>
                <a:gridCol w="5102943">
                  <a:extLst>
                    <a:ext uri="{9D8B030D-6E8A-4147-A177-3AD203B41FA5}">
                      <a16:colId xmlns:a16="http://schemas.microsoft.com/office/drawing/2014/main" val="1844228002"/>
                    </a:ext>
                  </a:extLst>
                </a:gridCol>
                <a:gridCol w="5102943">
                  <a:extLst>
                    <a:ext uri="{9D8B030D-6E8A-4147-A177-3AD203B41FA5}">
                      <a16:colId xmlns:a16="http://schemas.microsoft.com/office/drawing/2014/main" val="1379355640"/>
                    </a:ext>
                  </a:extLst>
                </a:gridCol>
              </a:tblGrid>
              <a:tr h="405859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Принцип</a:t>
                      </a:r>
                    </a:p>
                  </a:txBody>
                  <a:tcPr marL="83168" marR="83168" marT="83168" marB="8316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Содержание</a:t>
                      </a:r>
                    </a:p>
                  </a:txBody>
                  <a:tcPr marL="83168" marR="83168" marT="83168" marB="8316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587587"/>
                  </a:ext>
                </a:extLst>
              </a:tr>
              <a:tr h="884905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Гибкость</a:t>
                      </a:r>
                    </a:p>
                  </a:txBody>
                  <a:tcPr marL="83168" marR="83168" marT="83168" marB="8316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Характеризует способность быстрой перестройки в соответствии с изменениями, происходящими в организации</a:t>
                      </a:r>
                    </a:p>
                  </a:txBody>
                  <a:tcPr marL="83168" marR="83168" marT="83168" marB="8316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307064"/>
                  </a:ext>
                </a:extLst>
              </a:tr>
              <a:tr h="645382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Систематизация</a:t>
                      </a:r>
                    </a:p>
                  </a:txBody>
                  <a:tcPr marL="83168" marR="83168" marT="83168" marB="8316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Заключается в разумной систематизации функций персонала в отделах</a:t>
                      </a:r>
                    </a:p>
                  </a:txBody>
                  <a:tcPr marL="83168" marR="83168" marT="83168" marB="8316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82722"/>
                  </a:ext>
                </a:extLst>
              </a:tr>
              <a:tr h="645382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Специализация</a:t>
                      </a:r>
                    </a:p>
                  </a:txBody>
                  <a:tcPr marL="83168" marR="83168" marT="83168" marB="8316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Обеспечивается закреплением за каждым отделом соответствующих ему функций</a:t>
                      </a:r>
                    </a:p>
                  </a:txBody>
                  <a:tcPr marL="83168" marR="83168" marT="83168" marB="8316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738751"/>
                  </a:ext>
                </a:extLst>
              </a:tr>
              <a:tr h="645382"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Нормоуправляемость</a:t>
                      </a:r>
                    </a:p>
                  </a:txBody>
                  <a:tcPr marL="83168" marR="83168" marT="83168" marB="8316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Соблюдение рационального числа сотрудников за работником кадровой службы</a:t>
                      </a:r>
                    </a:p>
                  </a:txBody>
                  <a:tcPr marL="83168" marR="83168" marT="83168" marB="8316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441077"/>
                  </a:ext>
                </a:extLst>
              </a:tr>
              <a:tr h="1124428"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Экономичность</a:t>
                      </a:r>
                    </a:p>
                  </a:txBody>
                  <a:tcPr marL="83168" marR="83168" marT="83168" marB="8316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Характеризует достижение минимально необходимых затрат на построение и содержание организационной структуры управления персоналом</a:t>
                      </a:r>
                    </a:p>
                  </a:txBody>
                  <a:tcPr marL="83168" marR="83168" marT="83168" marB="8316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1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959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99653" y="1321536"/>
            <a:ext cx="10014154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Выбор организационной структуры управления персоналом зависит от целого ряда факторов. Наиболее значимыми являются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размер и степень разнообразия деятельности; организационно-правовая форма организации; отношение к управлению персоналом руководителей; состояние внутренней среды; стратегия управления персоналом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Оргструктура управления персоналом должна соответствовать размеру организации и не быть сложной. Как правило, размер организации влияет на структуру управления персоналом в виде увеличения числа уровней иерархии. С ростом численности персонала в организации и увеличением специализированных видов деятельности появляются промежуточные уровни в управлении персоналом. Также вызывает изменения и организационно-правовая форма организации: чем она сложнее, тем больше уровней и подразделений имеет организационная структура управления персоналом.</a:t>
            </a:r>
          </a:p>
          <a:p>
            <a:pPr algn="ctr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0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43898" y="1129807"/>
            <a:ext cx="1001415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Структура управления персоналом в значительной степени зависит от отношения к ней менеджеров. Высококвалифицированные работники и работники, труд которых имеет творческую направленность, предпочитают оргструктуры, дающие свободу и самостоятельность. Работники, выполняющие рутинные операции, ориентированы на традиционные организационные структуры управления.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Динамизм внутренней среды также является определяющим в построении организационной структуры управления персоналом. Так, если внутренняя среда стабильна и в ней имеются незначительные изменения, то применяются оргструктуры, обладающие незначительной гибкостью и требующие больших усилий для их изменения. В случае когда внутренняя среда динамична, то оргструктура управления персоналом должна обладать гибкостью и способностью быстро реагировать на эти изменения. 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59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1391</TotalTime>
  <Words>1674</Words>
  <Application>Microsoft Office PowerPoint</Application>
  <PresentationFormat>Широкоэкранный</PresentationFormat>
  <Paragraphs>126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Georgia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Аделина Йовик</dc:creator>
  <cp:lastModifiedBy>ielie</cp:lastModifiedBy>
  <cp:revision>128</cp:revision>
  <dcterms:created xsi:type="dcterms:W3CDTF">2021-11-29T13:06:40Z</dcterms:created>
  <dcterms:modified xsi:type="dcterms:W3CDTF">2025-04-05T19:23:33Z</dcterms:modified>
</cp:coreProperties>
</file>