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9"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06.12.2025</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06.12.2025</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06.12.2025</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06.12.2025</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b="1" dirty="0">
                <a:latin typeface="Times New Roman" pitchFamily="18" charset="0"/>
                <a:cs typeface="Times New Roman" pitchFamily="18" charset="0"/>
              </a:rPr>
              <a:t>Управление расходами на персонал </a:t>
            </a:r>
            <a:endParaRPr lang="ru-RU"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a:bodyPr>
          <a:lstStyle/>
          <a:p>
            <a:pPr marL="0" indent="544513">
              <a:buNone/>
            </a:pPr>
            <a:r>
              <a:rPr lang="ru-RU" dirty="0">
                <a:latin typeface="Times New Roman" pitchFamily="18" charset="0"/>
                <a:cs typeface="Times New Roman" pitchFamily="18" charset="0"/>
              </a:rPr>
              <a:t>Подобная система показателей должна быть гласной и единообразной для всех организаций-конкурентов, регулярно публиковаться в официальных источниках. Это позволит организациям осуществлять </a:t>
            </a:r>
            <a:r>
              <a:rPr lang="ru-RU" i="1" dirty="0">
                <a:latin typeface="Times New Roman" pitchFamily="18" charset="0"/>
                <a:cs typeface="Times New Roman" pitchFamily="18" charset="0"/>
              </a:rPr>
              <a:t>анализ и планирование</a:t>
            </a:r>
            <a:r>
              <a:rPr lang="ru-RU" dirty="0">
                <a:latin typeface="Times New Roman" pitchFamily="18" charset="0"/>
                <a:cs typeface="Times New Roman" pitchFamily="18" charset="0"/>
              </a:rPr>
              <a:t> своей деятельности.</a:t>
            </a:r>
          </a:p>
          <a:p>
            <a:pPr marL="0" indent="544513">
              <a:buNone/>
            </a:pPr>
            <a:r>
              <a:rPr lang="ru-RU" dirty="0">
                <a:latin typeface="Times New Roman" pitchFamily="18" charset="0"/>
                <a:cs typeface="Times New Roman" pitchFamily="18" charset="0"/>
              </a:rPr>
              <a:t>Примерный перечень показателей по труду, необходимым организациям для анализа и планирования, а так же для оценки своей конкурентоспособности, приводится в таблице</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864096"/>
          </a:xfrm>
        </p:spPr>
        <p:txBody>
          <a:bodyPr>
            <a:normAutofit fontScale="90000"/>
          </a:bodyPr>
          <a:lstStyle/>
          <a:p>
            <a:r>
              <a:rPr lang="ru-RU" sz="2800" dirty="0">
                <a:latin typeface="Times New Roman" pitchFamily="18" charset="0"/>
                <a:cs typeface="Times New Roman" pitchFamily="18" charset="0"/>
              </a:rPr>
              <a:t>Система показателей по труду, необходимая организациям для анализа и планирования</a:t>
            </a:r>
          </a:p>
        </p:txBody>
      </p:sp>
      <p:pic>
        <p:nvPicPr>
          <p:cNvPr id="4" name="Содержимое 3"/>
          <p:cNvPicPr>
            <a:picLocks noGrp="1"/>
          </p:cNvPicPr>
          <p:nvPr>
            <p:ph idx="1"/>
          </p:nvPr>
        </p:nvPicPr>
        <p:blipFill rotWithShape="1">
          <a:blip r:embed="rId2" cstate="print">
            <a:extLst>
              <a:ext uri="{28A0092B-C50C-407E-A947-70E740481C1C}">
                <a14:useLocalDpi xmlns:a14="http://schemas.microsoft.com/office/drawing/2010/main" val="0"/>
              </a:ext>
            </a:extLst>
          </a:blip>
          <a:srcRect l="12260" t="21402" r="34100" b="10029"/>
          <a:stretch/>
        </p:blipFill>
        <p:spPr bwMode="auto">
          <a:xfrm>
            <a:off x="395536" y="1484784"/>
            <a:ext cx="8748464" cy="5373216"/>
          </a:xfrm>
          <a:prstGeom prst="rect">
            <a:avLst/>
          </a:prstGeom>
          <a:ln>
            <a:noFill/>
          </a:ln>
          <a:extLst>
            <a:ext uri="{53640926-AAD7-44D8-BBD7-CCE9431645EC}">
              <a14:shadowObscured xmlns:a14="http://schemas.microsoft.com/office/drawing/2010/main"/>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a:bodyPr>
          <a:lstStyle/>
          <a:p>
            <a:pPr marL="0" indent="544513">
              <a:buNone/>
            </a:pPr>
            <a:r>
              <a:rPr lang="ru-RU" dirty="0">
                <a:latin typeface="Times New Roman" pitchFamily="18" charset="0"/>
                <a:cs typeface="Times New Roman" pitchFamily="18" charset="0"/>
              </a:rPr>
              <a:t>В приведенной таблице дан тот минимальный набор показателей, с помощью которых организации смогут проводить анализ и сопоставлять результаты своей деятельности с конкурентами, закладывая в основу планирования такие показатели, которые обеспечивали бы им необходимый уровень конкурентоспособности.</a:t>
            </a:r>
          </a:p>
          <a:p>
            <a:pPr marL="0" indent="544513">
              <a:buNone/>
            </a:pPr>
            <a:r>
              <a:rPr lang="ru-RU" dirty="0">
                <a:latin typeface="Times New Roman" pitchFamily="18" charset="0"/>
                <a:cs typeface="Times New Roman" pitchFamily="18" charset="0"/>
              </a:rPr>
              <a:t>При планировании производительности труда в отечественных организациях применяются два метода: метод прямого счета и метод планирования по факторам.</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631825">
              <a:lnSpc>
                <a:spcPct val="120000"/>
              </a:lnSpc>
              <a:buNone/>
            </a:pPr>
            <a:r>
              <a:rPr lang="ru-RU" sz="1800" i="1" dirty="0">
                <a:latin typeface="Times New Roman" pitchFamily="18" charset="0"/>
                <a:cs typeface="Times New Roman" pitchFamily="18" charset="0"/>
              </a:rPr>
              <a:t>Метод прямого счета</a:t>
            </a:r>
            <a:r>
              <a:rPr lang="ru-RU" sz="1800" dirty="0">
                <a:latin typeface="Times New Roman" pitchFamily="18" charset="0"/>
                <a:cs typeface="Times New Roman" pitchFamily="18" charset="0"/>
              </a:rPr>
              <a:t> дает возможность рассчитать уменьшение численности персонала под влиянием конкретных организационных мероприятий и соответствующий рост производительности труда. </a:t>
            </a:r>
          </a:p>
          <a:p>
            <a:pPr marL="0" indent="631825">
              <a:lnSpc>
                <a:spcPct val="120000"/>
              </a:lnSpc>
              <a:buNone/>
            </a:pPr>
            <a:r>
              <a:rPr lang="ru-RU" sz="1800" dirty="0">
                <a:latin typeface="Times New Roman" pitchFamily="18" charset="0"/>
                <a:cs typeface="Times New Roman" pitchFamily="18" charset="0"/>
              </a:rPr>
              <a:t>Метод прямого счета – это метод планирования от достигнутого и планируемого объема производства. Он широко применялся в отечественной практике планирования в советский период.</a:t>
            </a:r>
          </a:p>
          <a:p>
            <a:pPr marL="0" indent="631825">
              <a:lnSpc>
                <a:spcPct val="120000"/>
              </a:lnSpc>
              <a:buNone/>
            </a:pPr>
            <a:r>
              <a:rPr lang="ru-RU" sz="1800" i="1" dirty="0">
                <a:latin typeface="Times New Roman" pitchFamily="18" charset="0"/>
                <a:cs typeface="Times New Roman" pitchFamily="18" charset="0"/>
              </a:rPr>
              <a:t>Метод планирования по факторам</a:t>
            </a:r>
            <a:r>
              <a:rPr lang="ru-RU" sz="1800" dirty="0">
                <a:latin typeface="Times New Roman" pitchFamily="18" charset="0"/>
                <a:cs typeface="Times New Roman" pitchFamily="18" charset="0"/>
              </a:rPr>
              <a:t> - предполагает выделение факторов, оказывающих на уровень производительности труда и оценку их воздействия. Он осуществляется поэтапно:</a:t>
            </a:r>
          </a:p>
          <a:p>
            <a:pPr marL="0" indent="631825">
              <a:lnSpc>
                <a:spcPct val="120000"/>
              </a:lnSpc>
              <a:buNone/>
            </a:pPr>
            <a:r>
              <a:rPr lang="ru-RU" sz="1800" dirty="0">
                <a:latin typeface="Times New Roman" pitchFamily="18" charset="0"/>
                <a:cs typeface="Times New Roman" pitchFamily="18" charset="0"/>
              </a:rPr>
              <a:t>1) определяется базовая численность персонала на планируемый период при условии сохранения базовой производительности труда;</a:t>
            </a:r>
          </a:p>
          <a:p>
            <a:pPr marL="0" indent="631825">
              <a:lnSpc>
                <a:spcPct val="120000"/>
              </a:lnSpc>
              <a:buNone/>
            </a:pPr>
            <a:r>
              <a:rPr lang="ru-RU" sz="1800" dirty="0">
                <a:latin typeface="Times New Roman" pitchFamily="18" charset="0"/>
                <a:cs typeface="Times New Roman" pitchFamily="18" charset="0"/>
              </a:rPr>
              <a:t>2) рассчитывается ожидаемое изменение численности персонала под влиянием каждого из выделенных факторов посредством сопоставления затрат труда на запланированный объем продукции при планируемых и базисных условиях;</a:t>
            </a:r>
          </a:p>
          <a:p>
            <a:pPr marL="0" indent="631825">
              <a:lnSpc>
                <a:spcPct val="120000"/>
              </a:lnSpc>
              <a:buNone/>
            </a:pPr>
            <a:r>
              <a:rPr lang="ru-RU" sz="1800" dirty="0">
                <a:latin typeface="Times New Roman" pitchFamily="18" charset="0"/>
                <a:cs typeface="Times New Roman" pitchFamily="18" charset="0"/>
              </a:rPr>
              <a:t>3) подсчитывается суммарное изменение базовой численности и прирост производительности труда.</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85000" lnSpcReduction="20000"/>
          </a:bodyPr>
          <a:lstStyle/>
          <a:p>
            <a:pPr marL="0" indent="544513">
              <a:lnSpc>
                <a:spcPct val="120000"/>
              </a:lnSpc>
              <a:buNone/>
            </a:pPr>
            <a:r>
              <a:rPr lang="ru-RU" dirty="0">
                <a:latin typeface="Times New Roman" pitchFamily="18" charset="0"/>
                <a:cs typeface="Times New Roman" pitchFamily="18" charset="0"/>
              </a:rPr>
              <a:t>Показатели производительности труда могут быть следующие:</a:t>
            </a:r>
          </a:p>
          <a:p>
            <a:pPr marL="347663" indent="196850">
              <a:lnSpc>
                <a:spcPct val="120000"/>
              </a:lnSpc>
            </a:pPr>
            <a:r>
              <a:rPr lang="ru-RU" dirty="0">
                <a:latin typeface="Times New Roman" pitchFamily="18" charset="0"/>
                <a:cs typeface="Times New Roman" pitchFamily="18" charset="0"/>
              </a:rPr>
              <a:t>валовая производительность труда (выработка продукции на единицу затрат труда);</a:t>
            </a:r>
          </a:p>
          <a:p>
            <a:pPr marL="347663" indent="196850">
              <a:lnSpc>
                <a:spcPct val="120000"/>
              </a:lnSpc>
            </a:pPr>
            <a:r>
              <a:rPr lang="ru-RU" dirty="0">
                <a:latin typeface="Times New Roman" pitchFamily="18" charset="0"/>
                <a:cs typeface="Times New Roman" pitchFamily="18" charset="0"/>
              </a:rPr>
              <a:t>чистая производительность труда (отношение стоимости чистой продукции, т.е. стоимости валового выпуска за вычетом стоимости всех затрат всех факторов производства, к затратам труда);</a:t>
            </a:r>
          </a:p>
          <a:p>
            <a:pPr marL="347663" indent="196850">
              <a:lnSpc>
                <a:spcPct val="120000"/>
              </a:lnSpc>
            </a:pPr>
            <a:r>
              <a:rPr lang="ru-RU" dirty="0">
                <a:latin typeface="Times New Roman" pitchFamily="18" charset="0"/>
                <a:cs typeface="Times New Roman" pitchFamily="18" charset="0"/>
              </a:rPr>
              <a:t>интегральная производительность труда (деление стоимости валового выпуска продукции на затраты труда и других факторов производства);</a:t>
            </a:r>
          </a:p>
          <a:p>
            <a:pPr marL="347663" indent="196850">
              <a:lnSpc>
                <a:spcPct val="120000"/>
              </a:lnSpc>
            </a:pPr>
            <a:r>
              <a:rPr lang="ru-RU" dirty="0">
                <a:latin typeface="Times New Roman" pitchFamily="18" charset="0"/>
                <a:cs typeface="Times New Roman" pitchFamily="18" charset="0"/>
              </a:rPr>
              <a:t>показатель реального дохода на единицу затрат труда (частное от деления стоимости чистой продукции на затраты труда, которые выражаются либо числом занятых работников, либо числом отработанных человеко-часов).</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Autofit/>
          </a:bodyPr>
          <a:lstStyle/>
          <a:p>
            <a:pPr marL="0" indent="544513">
              <a:lnSpc>
                <a:spcPct val="120000"/>
              </a:lnSpc>
              <a:buNone/>
            </a:pPr>
            <a:r>
              <a:rPr lang="ru-RU" sz="1800" dirty="0">
                <a:latin typeface="Times New Roman" pitchFamily="18" charset="0"/>
                <a:cs typeface="Times New Roman" pitchFamily="18" charset="0"/>
              </a:rPr>
              <a:t>Повышение производительности труда происходит, если:</a:t>
            </a:r>
          </a:p>
          <a:p>
            <a:pPr marL="347663" indent="196850">
              <a:lnSpc>
                <a:spcPct val="120000"/>
              </a:lnSpc>
            </a:pPr>
            <a:r>
              <a:rPr lang="ru-RU" sz="1800" dirty="0">
                <a:latin typeface="Times New Roman" pitchFamily="18" charset="0"/>
                <a:cs typeface="Times New Roman" pitchFamily="18" charset="0"/>
              </a:rPr>
              <a:t>объем продукции возрастает, затраты уменьшаются;</a:t>
            </a:r>
          </a:p>
          <a:p>
            <a:pPr marL="347663" indent="196850">
              <a:lnSpc>
                <a:spcPct val="120000"/>
              </a:lnSpc>
            </a:pPr>
            <a:r>
              <a:rPr lang="ru-RU" sz="1800" dirty="0">
                <a:latin typeface="Times New Roman" pitchFamily="18" charset="0"/>
                <a:cs typeface="Times New Roman" pitchFamily="18" charset="0"/>
              </a:rPr>
              <a:t>объем продукции возрастает, затраты остаются неизменными;</a:t>
            </a:r>
          </a:p>
          <a:p>
            <a:pPr marL="347663" indent="196850">
              <a:lnSpc>
                <a:spcPct val="120000"/>
              </a:lnSpc>
            </a:pPr>
            <a:r>
              <a:rPr lang="ru-RU" sz="1800" dirty="0">
                <a:latin typeface="Times New Roman" pitchFamily="18" charset="0"/>
                <a:cs typeface="Times New Roman" pitchFamily="18" charset="0"/>
              </a:rPr>
              <a:t>объем продукции остается неизменным, затраты сокращаются;</a:t>
            </a:r>
          </a:p>
          <a:p>
            <a:pPr marL="347663" indent="196850">
              <a:lnSpc>
                <a:spcPct val="120000"/>
              </a:lnSpc>
            </a:pPr>
            <a:r>
              <a:rPr lang="ru-RU" sz="1800" dirty="0">
                <a:latin typeface="Times New Roman" pitchFamily="18" charset="0"/>
                <a:cs typeface="Times New Roman" pitchFamily="18" charset="0"/>
              </a:rPr>
              <a:t>объем продукции сокращается, затраты сокращаются, но более быстрыми темпами.</a:t>
            </a:r>
          </a:p>
          <a:p>
            <a:pPr marL="0" indent="544513">
              <a:lnSpc>
                <a:spcPct val="120000"/>
              </a:lnSpc>
              <a:buNone/>
            </a:pPr>
            <a:r>
              <a:rPr lang="ru-RU" sz="1800" dirty="0">
                <a:latin typeface="Times New Roman" pitchFamily="18" charset="0"/>
                <a:cs typeface="Times New Roman" pitchFamily="18" charset="0"/>
              </a:rPr>
              <a:t>Фонд оплаты труда подразделений делят на две части: нормативную часть фонда оплаты труда, рассчитываемую с помощью приростного норматива и поощрительный фонд оплаты труда, величина которого будет зависеть от вклада коллектива данного подразделения в конечные результаты работы организации в целом, а также от величины единого фонда оплаты труда</a:t>
            </a:r>
          </a:p>
          <a:p>
            <a:pPr marL="0" indent="544513">
              <a:lnSpc>
                <a:spcPct val="120000"/>
              </a:lnSpc>
              <a:buNone/>
            </a:pPr>
            <a:r>
              <a:rPr lang="ru-RU" sz="1800" dirty="0">
                <a:latin typeface="Times New Roman" pitchFamily="18" charset="0"/>
                <a:cs typeface="Times New Roman" pitchFamily="18" charset="0"/>
              </a:rPr>
              <a:t>Есть еще одна особенность планирования в условиях рынка – возросший динамизм этого процесса, необходимость постоянно отслеживать обстановку, складывающуюся на рынке труда и вносить необходимые поправки в деятельность организации. В этих условиях намного усложняются задачи планирования, увеличиваются число факторов, которые нужно учитывать в процессе планирования, так же сокращаются сроки и периоды планирования.</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Autofit/>
          </a:bodyPr>
          <a:lstStyle/>
          <a:p>
            <a:pPr marL="0" indent="544513">
              <a:lnSpc>
                <a:spcPct val="120000"/>
              </a:lnSpc>
              <a:buNone/>
            </a:pPr>
            <a:r>
              <a:rPr lang="ru-RU" sz="1800" dirty="0">
                <a:latin typeface="Times New Roman" pitchFamily="18" charset="0"/>
                <a:cs typeface="Times New Roman" pitchFamily="18" charset="0"/>
              </a:rPr>
              <a:t>Теперь в обстановке быстро меняющихся и </a:t>
            </a:r>
            <a:r>
              <a:rPr lang="ru-RU" sz="1800" dirty="0" err="1">
                <a:latin typeface="Times New Roman" pitchFamily="18" charset="0"/>
                <a:cs typeface="Times New Roman" pitchFamily="18" charset="0"/>
              </a:rPr>
              <a:t>малопредсказуемых</a:t>
            </a:r>
            <a:r>
              <a:rPr lang="ru-RU" sz="1800" dirty="0">
                <a:latin typeface="Times New Roman" pitchFamily="18" charset="0"/>
                <a:cs typeface="Times New Roman" pitchFamily="18" charset="0"/>
              </a:rPr>
              <a:t> условий производства, задачи планирования и анализ тесно переплетаются. При этом можно выделить три вида анализа:</a:t>
            </a:r>
          </a:p>
          <a:p>
            <a:pPr marL="0" indent="544513">
              <a:lnSpc>
                <a:spcPct val="120000"/>
              </a:lnSpc>
              <a:buNone/>
            </a:pPr>
            <a:r>
              <a:rPr lang="ru-RU" sz="1800" dirty="0">
                <a:latin typeface="Times New Roman" pitchFamily="18" charset="0"/>
                <a:cs typeface="Times New Roman" pitchFamily="18" charset="0"/>
              </a:rPr>
              <a:t>1) Предварительный (предшествует разработке плановых показателей)</a:t>
            </a:r>
          </a:p>
          <a:p>
            <a:pPr marL="0" indent="544513">
              <a:lnSpc>
                <a:spcPct val="120000"/>
              </a:lnSpc>
              <a:buNone/>
            </a:pPr>
            <a:r>
              <a:rPr lang="ru-RU" sz="1800" dirty="0">
                <a:latin typeface="Times New Roman" pitchFamily="18" charset="0"/>
                <a:cs typeface="Times New Roman" pitchFamily="18" charset="0"/>
              </a:rPr>
              <a:t>2) Текущий (направлена на изучение внутренних факторов деятельности организации, на выявление отклонений от фактических показателей и причин этих отклонений)</a:t>
            </a:r>
          </a:p>
          <a:p>
            <a:pPr marL="0" indent="544513">
              <a:lnSpc>
                <a:spcPct val="120000"/>
              </a:lnSpc>
              <a:buNone/>
            </a:pPr>
            <a:r>
              <a:rPr lang="ru-RU" sz="1800" dirty="0">
                <a:latin typeface="Times New Roman" pitchFamily="18" charset="0"/>
                <a:cs typeface="Times New Roman" pitchFamily="18" charset="0"/>
              </a:rPr>
              <a:t>3) Ретроспективный (проводится по всему кругу показателей. Этим самым позволяют выявить динамику и тенденции изменений как издержек на персонал, так и производительности труда, численности персонала. После этого анализа, сопоставить достигнутые показатели с соответствующими данными конкурентов, этим самым выявить слабые места и определить пути повышения конкурентоспособности организации)</a:t>
            </a:r>
          </a:p>
          <a:p>
            <a:pPr marL="0" indent="544513">
              <a:lnSpc>
                <a:spcPct val="120000"/>
              </a:lnSpc>
              <a:buNone/>
            </a:pPr>
            <a:r>
              <a:rPr lang="ru-RU" sz="1800" dirty="0">
                <a:latin typeface="Times New Roman" pitchFamily="18" charset="0"/>
                <a:cs typeface="Times New Roman" pitchFamily="18" charset="0"/>
              </a:rPr>
              <a:t>Из всего вышесказанного, следует что в условиях рынка планирование и анализ показателей по труду представляют сложную и динамичную систему взаимоувязанных задач с большим числом переменных и возможностью получения многовариантных решений.</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701824"/>
          </a:xfrm>
        </p:spPr>
        <p:txBody>
          <a:bodyPr>
            <a:normAutofit/>
          </a:bodyPr>
          <a:lstStyle/>
          <a:p>
            <a:r>
              <a:rPr lang="ru-RU" sz="3200" b="1" dirty="0">
                <a:latin typeface="Times New Roman" pitchFamily="18" charset="0"/>
                <a:cs typeface="Times New Roman" pitchFamily="18" charset="0"/>
              </a:rPr>
              <a:t>Бюджетирование расходов на персонал</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340768"/>
            <a:ext cx="8229600" cy="5233768"/>
          </a:xfrm>
        </p:spPr>
        <p:txBody>
          <a:bodyPr>
            <a:normAutofit fontScale="70000" lnSpcReduction="20000"/>
          </a:bodyPr>
          <a:lstStyle/>
          <a:p>
            <a:pPr marL="0" indent="544513">
              <a:lnSpc>
                <a:spcPct val="120000"/>
              </a:lnSpc>
              <a:buNone/>
            </a:pPr>
            <a:r>
              <a:rPr lang="ru-RU" b="1" dirty="0">
                <a:latin typeface="Times New Roman" pitchFamily="18" charset="0"/>
                <a:cs typeface="Times New Roman" pitchFamily="18" charset="0"/>
              </a:rPr>
              <a:t>Бюджетирование затрат на персонал</a:t>
            </a:r>
            <a:r>
              <a:rPr lang="ru-RU" dirty="0">
                <a:latin typeface="Times New Roman" pitchFamily="18" charset="0"/>
                <a:cs typeface="Times New Roman" pitchFamily="18" charset="0"/>
              </a:rPr>
              <a:t> — это целенаправленный процесс составления и исполнения бюджета по персоналу, обеспечивающий, с одной стороны, гарантии воспроизводства рабочей силы и эффективность и конкурентоспособность производства, с другой стороны.</a:t>
            </a:r>
          </a:p>
          <a:p>
            <a:pPr marL="0" indent="544513">
              <a:lnSpc>
                <a:spcPct val="120000"/>
              </a:lnSpc>
              <a:buNone/>
            </a:pPr>
            <a:r>
              <a:rPr lang="ru-RU" i="1" dirty="0">
                <a:latin typeface="Times New Roman" pitchFamily="18" charset="0"/>
                <a:cs typeface="Times New Roman" pitchFamily="18" charset="0"/>
              </a:rPr>
              <a:t>При </a:t>
            </a:r>
            <a:r>
              <a:rPr lang="ru-RU" i="1" dirty="0" err="1">
                <a:latin typeface="Times New Roman" pitchFamily="18" charset="0"/>
                <a:cs typeface="Times New Roman" pitchFamily="18" charset="0"/>
              </a:rPr>
              <a:t>бюджетировании</a:t>
            </a:r>
            <a:r>
              <a:rPr lang="ru-RU" i="1" dirty="0">
                <a:latin typeface="Times New Roman" pitchFamily="18" charset="0"/>
                <a:cs typeface="Times New Roman" pitchFamily="18" charset="0"/>
              </a:rPr>
              <a:t> затрат работодателей на персонал необходимо:</a:t>
            </a:r>
            <a:endParaRPr lang="ru-RU" dirty="0">
              <a:latin typeface="Times New Roman" pitchFamily="18" charset="0"/>
              <a:cs typeface="Times New Roman" pitchFamily="18" charset="0"/>
            </a:endParaRPr>
          </a:p>
          <a:p>
            <a:pPr marL="347663" indent="196850">
              <a:lnSpc>
                <a:spcPct val="120000"/>
              </a:lnSpc>
            </a:pPr>
            <a:r>
              <a:rPr lang="ru-RU" dirty="0">
                <a:latin typeface="Times New Roman" pitchFamily="18" charset="0"/>
                <a:cs typeface="Times New Roman" pitchFamily="18" charset="0"/>
              </a:rPr>
              <a:t>определить задачи такого </a:t>
            </a:r>
            <a:r>
              <a:rPr lang="ru-RU" dirty="0" err="1">
                <a:latin typeface="Times New Roman" pitchFamily="18" charset="0"/>
                <a:cs typeface="Times New Roman" pitchFamily="18" charset="0"/>
              </a:rPr>
              <a:t>бюджетирования</a:t>
            </a:r>
            <a:r>
              <a:rPr lang="ru-RU" dirty="0">
                <a:latin typeface="Times New Roman" pitchFamily="18" charset="0"/>
                <a:cs typeface="Times New Roman" pitchFamily="18" charset="0"/>
              </a:rPr>
              <a:t>;</a:t>
            </a:r>
          </a:p>
          <a:p>
            <a:pPr marL="347663" indent="196850">
              <a:lnSpc>
                <a:spcPct val="120000"/>
              </a:lnSpc>
            </a:pPr>
            <a:r>
              <a:rPr lang="ru-RU" dirty="0">
                <a:latin typeface="Times New Roman" pitchFamily="18" charset="0"/>
                <a:cs typeface="Times New Roman" pitchFamily="18" charset="0"/>
              </a:rPr>
              <a:t>провести анализ затрат организации на весь персонал и на одного работника, а также производительности труда путем разработки системы показателей;</a:t>
            </a:r>
          </a:p>
          <a:p>
            <a:pPr marL="347663" indent="196850">
              <a:lnSpc>
                <a:spcPct val="120000"/>
              </a:lnSpc>
            </a:pPr>
            <a:r>
              <a:rPr lang="ru-RU" dirty="0">
                <a:latin typeface="Times New Roman" pitchFamily="18" charset="0"/>
                <a:cs typeface="Times New Roman" pitchFamily="18" charset="0"/>
              </a:rPr>
              <a:t>определить ограничения по затратам на персонал организации;</a:t>
            </a:r>
          </a:p>
          <a:p>
            <a:pPr marL="347663" indent="196850">
              <a:lnSpc>
                <a:spcPct val="120000"/>
              </a:lnSpc>
            </a:pPr>
            <a:r>
              <a:rPr lang="ru-RU" dirty="0">
                <a:latin typeface="Times New Roman" pitchFamily="18" charset="0"/>
                <a:cs typeface="Times New Roman" pitchFamily="18" charset="0"/>
              </a:rPr>
              <a:t>определить направления оптимизации затрат на персонал;</a:t>
            </a:r>
          </a:p>
          <a:p>
            <a:pPr marL="347663" indent="196850">
              <a:lnSpc>
                <a:spcPct val="120000"/>
              </a:lnSpc>
            </a:pPr>
            <a:r>
              <a:rPr lang="ru-RU" dirty="0">
                <a:latin typeface="Times New Roman" pitchFamily="18" charset="0"/>
                <a:cs typeface="Times New Roman" pitchFamily="18" charset="0"/>
              </a:rPr>
              <a:t>разработать и осуществить конкретные мероприятия по оптимизации затрат на персонал.</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44513">
              <a:buNone/>
            </a:pPr>
            <a:r>
              <a:rPr lang="ru-RU" sz="1800" dirty="0">
                <a:latin typeface="Times New Roman" pitchFamily="18" charset="0"/>
                <a:cs typeface="Times New Roman" pitchFamily="18" charset="0"/>
              </a:rPr>
              <a:t>Наделение службы персонала полномочиями по </a:t>
            </a:r>
            <a:r>
              <a:rPr lang="ru-RU" sz="1800" dirty="0" err="1">
                <a:latin typeface="Times New Roman" pitchFamily="18" charset="0"/>
                <a:cs typeface="Times New Roman" pitchFamily="18" charset="0"/>
              </a:rPr>
              <a:t>бюджетированию</a:t>
            </a:r>
            <a:r>
              <a:rPr lang="ru-RU" sz="1800" dirty="0">
                <a:latin typeface="Times New Roman" pitchFamily="18" charset="0"/>
                <a:cs typeface="Times New Roman" pitchFamily="18" charset="0"/>
              </a:rPr>
              <a:t> персонала предусматривает знание затрат на персонал, связанных с реализацией таких основных функций управления персоналом, как:</a:t>
            </a:r>
          </a:p>
          <a:p>
            <a:pPr marL="0" indent="544513">
              <a:buNone/>
            </a:pPr>
            <a:r>
              <a:rPr lang="ru-RU" sz="1800" dirty="0">
                <a:latin typeface="Times New Roman" pitchFamily="18" charset="0"/>
                <a:cs typeface="Times New Roman" pitchFamily="18" charset="0"/>
              </a:rPr>
              <a:t>1) </a:t>
            </a:r>
            <a:r>
              <a:rPr lang="ru-RU" sz="1800" b="1" dirty="0">
                <a:latin typeface="Times New Roman" pitchFamily="18" charset="0"/>
                <a:cs typeface="Times New Roman" pitchFamily="18" charset="0"/>
              </a:rPr>
              <a:t>Формирование персонала</a:t>
            </a:r>
            <a:r>
              <a:rPr lang="ru-RU" sz="1800" dirty="0">
                <a:latin typeface="Times New Roman" pitchFamily="18" charset="0"/>
                <a:cs typeface="Times New Roman" pitchFamily="18" charset="0"/>
              </a:rPr>
              <a:t> (определение потребности в персонале, анализ и проектирование трудовых процессов, планирование количественной и качественной потребностей численности и профессионально-квалификационной структуры) для реализации стратегических и тактических целей, обеспечение персоналом (набор и отбор), адаптация, высвобождение персонала)</a:t>
            </a:r>
          </a:p>
          <a:p>
            <a:pPr marL="0" indent="544513">
              <a:buNone/>
            </a:pPr>
            <a:r>
              <a:rPr lang="ru-RU" sz="1800" dirty="0">
                <a:latin typeface="Times New Roman" pitchFamily="18" charset="0"/>
                <a:cs typeface="Times New Roman" pitchFamily="18" charset="0"/>
              </a:rPr>
              <a:t>2) </a:t>
            </a:r>
            <a:r>
              <a:rPr lang="ru-RU" sz="1800" b="1" dirty="0">
                <a:latin typeface="Times New Roman" pitchFamily="18" charset="0"/>
                <a:cs typeface="Times New Roman" pitchFamily="18" charset="0"/>
              </a:rPr>
              <a:t>Использование персонала</a:t>
            </a:r>
            <a:r>
              <a:rPr lang="ru-RU" sz="1800" dirty="0">
                <a:latin typeface="Times New Roman" pitchFamily="18" charset="0"/>
                <a:cs typeface="Times New Roman" pitchFamily="18" charset="0"/>
              </a:rPr>
              <a:t> (организация системы вознаграждений, компенсации, социальный пакет, нефинансовые вознаграждения, регулирование трудовых отношений, соблюдение ТК РФ, обеспечение условий труда рабочее место, безопасность труда, аудит и контроль персонала, анализ бюджета и трудовых показателей фонда заработной платы, баланса рабочего времени, численности персонала, производительности труда, текучести персонала)</a:t>
            </a:r>
          </a:p>
          <a:p>
            <a:pPr marL="0" indent="544513">
              <a:buNone/>
            </a:pPr>
            <a:r>
              <a:rPr lang="ru-RU" sz="1800" dirty="0">
                <a:latin typeface="Times New Roman" pitchFamily="18" charset="0"/>
                <a:cs typeface="Times New Roman" pitchFamily="18" charset="0"/>
              </a:rPr>
              <a:t>3) </a:t>
            </a:r>
            <a:r>
              <a:rPr lang="ru-RU" sz="1800" b="1" dirty="0">
                <a:latin typeface="Times New Roman" pitchFamily="18" charset="0"/>
                <a:cs typeface="Times New Roman" pitchFamily="18" charset="0"/>
              </a:rPr>
              <a:t>Развитие персонала</a:t>
            </a:r>
            <a:r>
              <a:rPr lang="ru-RU" sz="1800" dirty="0">
                <a:latin typeface="Times New Roman" pitchFamily="18" charset="0"/>
                <a:cs typeface="Times New Roman" pitchFamily="18" charset="0"/>
              </a:rPr>
              <a:t> (Мероприятия по обучению, переподготовке и повышению квалификации персонала; по организации изобретательской и рационализаторской работы; по профессиональной адаптации; по оценке кандидатов на вакантную должность; по текущей периодической оценке кадров; по планированию деловой карьеры; по работе с кадровым резервом.)</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44513">
              <a:lnSpc>
                <a:spcPct val="120000"/>
              </a:lnSpc>
              <a:buNone/>
            </a:pPr>
            <a:r>
              <a:rPr lang="ru-RU" sz="1600" dirty="0">
                <a:latin typeface="Times New Roman" pitchFamily="18" charset="0"/>
                <a:cs typeface="Times New Roman" pitchFamily="18" charset="0"/>
              </a:rPr>
              <a:t>Бюджет затрат на содержание служб управления персоналом — нормативный документ организации, представляющий в систематизированной форме на заданном интервале времени ее совокупные затраты, предназначенные для эффективной работы соответствующих служб и позволяющие реализовывать стратегию развития организации. Данный бюджет можно распределять по подразделениям в соответствии с трудозатратами специалистов по управлению персоналом.</a:t>
            </a:r>
          </a:p>
          <a:p>
            <a:pPr marL="0" indent="544513">
              <a:lnSpc>
                <a:spcPct val="120000"/>
              </a:lnSpc>
              <a:buNone/>
            </a:pPr>
            <a:r>
              <a:rPr lang="ru-RU" sz="1600" dirty="0">
                <a:latin typeface="Times New Roman" pitchFamily="18" charset="0"/>
                <a:cs typeface="Times New Roman" pitchFamily="18" charset="0"/>
              </a:rPr>
              <a:t>Бюджет затрат на формирование персонала — нормативный документ организации, представляющий в систематизированной форме на заданном интервале времени ее совокупные затраты, предназначенные для планирования, найма и высвобождения персонала, позволяющие реализовывать стратегию развития организации.</a:t>
            </a:r>
          </a:p>
          <a:p>
            <a:pPr marL="0" indent="544513">
              <a:lnSpc>
                <a:spcPct val="120000"/>
              </a:lnSpc>
              <a:buNone/>
            </a:pPr>
            <a:r>
              <a:rPr lang="ru-RU" sz="1600" dirty="0">
                <a:latin typeface="Times New Roman" pitchFamily="18" charset="0"/>
                <a:cs typeface="Times New Roman" pitchFamily="18" charset="0"/>
              </a:rPr>
              <a:t>Бюджет затрат на использование персонала — нормативный документ организации, представляющий в систематизированной форме на заданном интервале времени ее совокупные затраты, предназначенные для адаптации и функционирования персонала, позволяющие реализовывать стратегию развития организации.</a:t>
            </a:r>
          </a:p>
          <a:p>
            <a:pPr marL="0" indent="544513">
              <a:lnSpc>
                <a:spcPct val="120000"/>
              </a:lnSpc>
              <a:buNone/>
            </a:pPr>
            <a:r>
              <a:rPr lang="ru-RU" sz="1600" dirty="0">
                <a:latin typeface="Times New Roman" pitchFamily="18" charset="0"/>
                <a:cs typeface="Times New Roman" pitchFamily="18" charset="0"/>
              </a:rPr>
              <a:t>Бюджет затрат на развитие персонала — нормативный документ организации, представляющий в систематизированной форме на заданном интервале времени ее совокупные затраты, предназначенные для оценки, обучения персонала и формирования кадрового резерва, позволяющие реализовывать стратегию развития организации.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936104"/>
          </a:xfrm>
        </p:spPr>
        <p:txBody>
          <a:bodyPr>
            <a:normAutofit fontScale="90000"/>
          </a:bodyPr>
          <a:lstStyle/>
          <a:p>
            <a:r>
              <a:rPr lang="ru-RU" sz="3200" b="1" dirty="0">
                <a:latin typeface="Times New Roman" pitchFamily="18" charset="0"/>
                <a:cs typeface="Times New Roman" pitchFamily="18" charset="0"/>
              </a:rPr>
              <a:t> Сущность и классификация расходов на персонал</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556792"/>
            <a:ext cx="8229600" cy="5017744"/>
          </a:xfrm>
        </p:spPr>
        <p:txBody>
          <a:bodyPr>
            <a:noAutofit/>
          </a:bodyPr>
          <a:lstStyle/>
          <a:p>
            <a:pPr marL="0" indent="544513">
              <a:lnSpc>
                <a:spcPct val="120000"/>
              </a:lnSpc>
              <a:buNone/>
            </a:pPr>
            <a:r>
              <a:rPr lang="ru-RU" sz="700" b="1" dirty="0">
                <a:latin typeface="Times New Roman" pitchFamily="18" charset="0"/>
                <a:cs typeface="Times New Roman" pitchFamily="18" charset="0"/>
              </a:rPr>
              <a:t>Сущность и классификация расходов на персонал</a:t>
            </a:r>
            <a:endParaRPr lang="ru-RU" sz="700" dirty="0">
              <a:latin typeface="Times New Roman" pitchFamily="18" charset="0"/>
              <a:cs typeface="Times New Roman" pitchFamily="18" charset="0"/>
            </a:endParaRPr>
          </a:p>
          <a:p>
            <a:pPr marL="0" indent="544513">
              <a:lnSpc>
                <a:spcPct val="120000"/>
              </a:lnSpc>
              <a:buNone/>
            </a:pPr>
            <a:r>
              <a:rPr lang="ru-RU" sz="700" dirty="0">
                <a:latin typeface="Times New Roman" pitchFamily="18" charset="0"/>
                <a:cs typeface="Times New Roman" pitchFamily="18" charset="0"/>
              </a:rPr>
              <a:t>Расходы организации на персонал представляют собой совокупность расходов, связанных с его привлечением, вознаграждением, стимулированием, решением социальных проблем, организацией работы и улучшением условий труда.</a:t>
            </a:r>
          </a:p>
          <a:p>
            <a:pPr marL="0" indent="544513">
              <a:lnSpc>
                <a:spcPct val="120000"/>
              </a:lnSpc>
              <a:buNone/>
            </a:pPr>
            <a:r>
              <a:rPr lang="ru-RU" sz="700" b="1" dirty="0">
                <a:latin typeface="Times New Roman" pitchFamily="18" charset="0"/>
                <a:cs typeface="Times New Roman" pitchFamily="18" charset="0"/>
              </a:rPr>
              <a:t>Классификация расходов на персонал</a:t>
            </a:r>
            <a:endParaRPr lang="ru-RU" sz="700" dirty="0">
              <a:latin typeface="Times New Roman" pitchFamily="18" charset="0"/>
              <a:cs typeface="Times New Roman" pitchFamily="18" charset="0"/>
            </a:endParaRPr>
          </a:p>
          <a:p>
            <a:pPr marL="0" indent="544513">
              <a:lnSpc>
                <a:spcPct val="120000"/>
              </a:lnSpc>
              <a:buNone/>
            </a:pPr>
            <a:r>
              <a:rPr lang="ru-RU" sz="700" b="1" dirty="0">
                <a:latin typeface="Times New Roman" pitchFamily="18" charset="0"/>
                <a:cs typeface="Times New Roman" pitchFamily="18" charset="0"/>
              </a:rPr>
              <a:t>(укрупненная)</a:t>
            </a:r>
            <a:endParaRPr lang="ru-RU" sz="700" dirty="0">
              <a:latin typeface="Times New Roman" pitchFamily="18" charset="0"/>
              <a:cs typeface="Times New Roman" pitchFamily="18" charset="0"/>
            </a:endParaRPr>
          </a:p>
          <a:p>
            <a:pPr marL="0" indent="544513">
              <a:lnSpc>
                <a:spcPct val="120000"/>
              </a:lnSpc>
              <a:buNone/>
            </a:pPr>
            <a:r>
              <a:rPr lang="ru-RU" sz="700" i="1" dirty="0">
                <a:latin typeface="Times New Roman" pitchFamily="18" charset="0"/>
                <a:cs typeface="Times New Roman" pitchFamily="18" charset="0"/>
              </a:rPr>
              <a:t>1. Основные расходы</a:t>
            </a:r>
            <a:endParaRPr lang="ru-RU" sz="700" dirty="0">
              <a:latin typeface="Times New Roman" pitchFamily="18" charset="0"/>
              <a:cs typeface="Times New Roman" pitchFamily="18" charset="0"/>
            </a:endParaRPr>
          </a:p>
          <a:p>
            <a:pPr marL="0" indent="544513">
              <a:lnSpc>
                <a:spcPct val="120000"/>
              </a:lnSpc>
              <a:buNone/>
            </a:pPr>
            <a:r>
              <a:rPr lang="ru-RU" sz="700" dirty="0">
                <a:latin typeface="Times New Roman" pitchFamily="18" charset="0"/>
                <a:cs typeface="Times New Roman" pitchFamily="18" charset="0"/>
              </a:rPr>
              <a:t>1) Заработная плата сдельная и повременная (основные и вспомогательные рабочие)</a:t>
            </a:r>
          </a:p>
          <a:p>
            <a:pPr marL="0" indent="544513">
              <a:lnSpc>
                <a:spcPct val="120000"/>
              </a:lnSpc>
              <a:buNone/>
            </a:pPr>
            <a:r>
              <a:rPr lang="ru-RU" sz="700" dirty="0">
                <a:latin typeface="Times New Roman" pitchFamily="18" charset="0"/>
                <a:cs typeface="Times New Roman" pitchFamily="18" charset="0"/>
              </a:rPr>
              <a:t>2) Оклады штатных сотрудников (руководители, специалисты, другие служащие)</a:t>
            </a:r>
          </a:p>
          <a:p>
            <a:pPr marL="0" indent="544513">
              <a:lnSpc>
                <a:spcPct val="120000"/>
              </a:lnSpc>
              <a:buNone/>
            </a:pPr>
            <a:r>
              <a:rPr lang="ru-RU" sz="700" dirty="0">
                <a:latin typeface="Times New Roman" pitchFamily="18" charset="0"/>
                <a:cs typeface="Times New Roman" pitchFamily="18" charset="0"/>
              </a:rPr>
              <a:t>3) Выплаты внештатным сотрудникам</a:t>
            </a:r>
          </a:p>
          <a:p>
            <a:pPr marL="0" indent="544513">
              <a:lnSpc>
                <a:spcPct val="120000"/>
              </a:lnSpc>
              <a:buNone/>
            </a:pPr>
            <a:r>
              <a:rPr lang="ru-RU" sz="700" dirty="0">
                <a:latin typeface="Times New Roman" pitchFamily="18" charset="0"/>
                <a:cs typeface="Times New Roman" pitchFamily="18" charset="0"/>
              </a:rPr>
              <a:t>4) Поощрительные выплаты</a:t>
            </a:r>
          </a:p>
          <a:p>
            <a:pPr marL="0" indent="544513">
              <a:lnSpc>
                <a:spcPct val="120000"/>
              </a:lnSpc>
              <a:buNone/>
            </a:pPr>
            <a:r>
              <a:rPr lang="ru-RU" sz="700" dirty="0">
                <a:latin typeface="Times New Roman" pitchFamily="18" charset="0"/>
                <a:cs typeface="Times New Roman" pitchFamily="18" charset="0"/>
              </a:rPr>
              <a:t>5) Прочие выплаты</a:t>
            </a:r>
          </a:p>
          <a:p>
            <a:pPr marL="0" indent="544513">
              <a:lnSpc>
                <a:spcPct val="120000"/>
              </a:lnSpc>
              <a:buNone/>
            </a:pPr>
            <a:r>
              <a:rPr lang="ru-RU" sz="700" i="1" dirty="0">
                <a:latin typeface="Times New Roman" pitchFamily="18" charset="0"/>
                <a:cs typeface="Times New Roman" pitchFamily="18" charset="0"/>
              </a:rPr>
              <a:t>2. Дополнительные расходы на основании тарифов и законодательства</a:t>
            </a:r>
            <a:endParaRPr lang="ru-RU" sz="700" dirty="0">
              <a:latin typeface="Times New Roman" pitchFamily="18" charset="0"/>
              <a:cs typeface="Times New Roman" pitchFamily="18" charset="0"/>
            </a:endParaRPr>
          </a:p>
          <a:p>
            <a:pPr marL="0" indent="544513">
              <a:lnSpc>
                <a:spcPct val="120000"/>
              </a:lnSpc>
              <a:buNone/>
            </a:pPr>
            <a:r>
              <a:rPr lang="ru-RU" sz="700" dirty="0">
                <a:latin typeface="Times New Roman" pitchFamily="18" charset="0"/>
                <a:cs typeface="Times New Roman" pitchFamily="18" charset="0"/>
              </a:rPr>
              <a:t>1) Единый социальный налог (взнос).</a:t>
            </a:r>
          </a:p>
          <a:p>
            <a:pPr marL="0" indent="544513">
              <a:lnSpc>
                <a:spcPct val="120000"/>
              </a:lnSpc>
              <a:buNone/>
            </a:pPr>
            <a:r>
              <a:rPr lang="ru-RU" sz="700" dirty="0">
                <a:latin typeface="Times New Roman" pitchFamily="18" charset="0"/>
                <a:cs typeface="Times New Roman" pitchFamily="18" charset="0"/>
              </a:rPr>
              <a:t>2) Платежи (страховые взносы) по добровольному страхованию от несчастных случаев и т.п.</a:t>
            </a:r>
          </a:p>
          <a:p>
            <a:pPr marL="0" indent="544513">
              <a:lnSpc>
                <a:spcPct val="120000"/>
              </a:lnSpc>
              <a:buNone/>
            </a:pPr>
            <a:r>
              <a:rPr lang="ru-RU" sz="700" dirty="0">
                <a:latin typeface="Times New Roman" pitchFamily="18" charset="0"/>
                <a:cs typeface="Times New Roman" pitchFamily="18" charset="0"/>
              </a:rPr>
              <a:t>3) Оплата отпусков</a:t>
            </a:r>
          </a:p>
          <a:p>
            <a:pPr marL="0" indent="544513">
              <a:lnSpc>
                <a:spcPct val="120000"/>
              </a:lnSpc>
              <a:buNone/>
            </a:pPr>
            <a:r>
              <a:rPr lang="ru-RU" sz="700" dirty="0">
                <a:latin typeface="Times New Roman" pitchFamily="18" charset="0"/>
                <a:cs typeface="Times New Roman" pitchFamily="18" charset="0"/>
              </a:rPr>
              <a:t>4) Оплата инвалидности, больничных листов</a:t>
            </a:r>
          </a:p>
          <a:p>
            <a:pPr marL="0" indent="544513">
              <a:lnSpc>
                <a:spcPct val="120000"/>
              </a:lnSpc>
              <a:buNone/>
            </a:pPr>
            <a:r>
              <a:rPr lang="ru-RU" sz="700" dirty="0">
                <a:latin typeface="Times New Roman" pitchFamily="18" charset="0"/>
                <a:cs typeface="Times New Roman" pitchFamily="18" charset="0"/>
              </a:rPr>
              <a:t>5) Затраты по обеспечению нормальных условий труда и техники безопасности</a:t>
            </a:r>
          </a:p>
          <a:p>
            <a:pPr marL="0" indent="544513">
              <a:lnSpc>
                <a:spcPct val="120000"/>
              </a:lnSpc>
              <a:buNone/>
            </a:pPr>
            <a:r>
              <a:rPr lang="ru-RU" sz="700" dirty="0">
                <a:latin typeface="Times New Roman" pitchFamily="18" charset="0"/>
                <a:cs typeface="Times New Roman" pitchFamily="18" charset="0"/>
              </a:rPr>
              <a:t>6) Затраты по обеспечению выполнения санитарно-гигиенических требований</a:t>
            </a:r>
          </a:p>
          <a:p>
            <a:pPr marL="0" indent="544513">
              <a:lnSpc>
                <a:spcPct val="120000"/>
              </a:lnSpc>
              <a:buNone/>
            </a:pPr>
            <a:r>
              <a:rPr lang="ru-RU" sz="700" dirty="0">
                <a:latin typeface="Times New Roman" pitchFamily="18" charset="0"/>
                <a:cs typeface="Times New Roman" pitchFamily="18" charset="0"/>
              </a:rPr>
              <a:t>7) Оплата за обучение, повышение квалификации и переподготовку кадров</a:t>
            </a:r>
          </a:p>
          <a:p>
            <a:pPr marL="0" indent="544513">
              <a:lnSpc>
                <a:spcPct val="120000"/>
              </a:lnSpc>
              <a:buNone/>
            </a:pPr>
            <a:r>
              <a:rPr lang="ru-RU" sz="700" dirty="0">
                <a:latin typeface="Times New Roman" pitchFamily="18" charset="0"/>
                <a:cs typeface="Times New Roman" pitchFamily="18" charset="0"/>
              </a:rPr>
              <a:t>8) Затраты на привлечение персонала (наем, отбор, увольнение)</a:t>
            </a:r>
          </a:p>
          <a:p>
            <a:pPr marL="0" indent="544513">
              <a:lnSpc>
                <a:spcPct val="120000"/>
              </a:lnSpc>
              <a:buNone/>
            </a:pPr>
            <a:r>
              <a:rPr lang="ru-RU" sz="700" dirty="0">
                <a:latin typeface="Times New Roman" pitchFamily="18" charset="0"/>
                <a:cs typeface="Times New Roman" pitchFamily="18" charset="0"/>
              </a:rPr>
              <a:t>9) Прочие расходы</a:t>
            </a:r>
          </a:p>
          <a:p>
            <a:pPr marL="0" indent="544513">
              <a:lnSpc>
                <a:spcPct val="120000"/>
              </a:lnSpc>
              <a:buNone/>
            </a:pPr>
            <a:r>
              <a:rPr lang="ru-RU" sz="700" i="1" dirty="0">
                <a:latin typeface="Times New Roman" pitchFamily="18" charset="0"/>
                <a:cs typeface="Times New Roman" pitchFamily="18" charset="0"/>
              </a:rPr>
              <a:t>3. Дополнительные расходы социального характера </a:t>
            </a:r>
            <a:endParaRPr lang="ru-RU" sz="700" dirty="0">
              <a:latin typeface="Times New Roman" pitchFamily="18" charset="0"/>
              <a:cs typeface="Times New Roman" pitchFamily="18" charset="0"/>
            </a:endParaRPr>
          </a:p>
          <a:p>
            <a:pPr marL="0" indent="544513">
              <a:lnSpc>
                <a:spcPct val="120000"/>
              </a:lnSpc>
              <a:buNone/>
            </a:pPr>
            <a:r>
              <a:rPr lang="ru-RU" sz="700" dirty="0">
                <a:latin typeface="Times New Roman" pitchFamily="18" charset="0"/>
                <a:cs typeface="Times New Roman" pitchFamily="18" charset="0"/>
              </a:rPr>
              <a:t>1) Оплата транспортных расходов</a:t>
            </a:r>
          </a:p>
          <a:p>
            <a:pPr marL="0" indent="544513">
              <a:lnSpc>
                <a:spcPct val="120000"/>
              </a:lnSpc>
              <a:buNone/>
            </a:pPr>
            <a:r>
              <a:rPr lang="ru-RU" sz="700" dirty="0">
                <a:latin typeface="Times New Roman" pitchFamily="18" charset="0"/>
                <a:cs typeface="Times New Roman" pitchFamily="18" charset="0"/>
              </a:rPr>
              <a:t>2) Оплата жилищно-коммунальных услуг</a:t>
            </a:r>
          </a:p>
          <a:p>
            <a:pPr marL="0" indent="544513">
              <a:lnSpc>
                <a:spcPct val="120000"/>
              </a:lnSpc>
              <a:buNone/>
            </a:pPr>
            <a:r>
              <a:rPr lang="ru-RU" sz="700" dirty="0">
                <a:latin typeface="Times New Roman" pitchFamily="18" charset="0"/>
                <a:cs typeface="Times New Roman" pitchFamily="18" charset="0"/>
              </a:rPr>
              <a:t>3) Оплата медико-оздоровительных услуг</a:t>
            </a:r>
          </a:p>
          <a:p>
            <a:pPr marL="0" indent="544513">
              <a:lnSpc>
                <a:spcPct val="120000"/>
              </a:lnSpc>
              <a:buNone/>
            </a:pPr>
            <a:r>
              <a:rPr lang="ru-RU" sz="700" dirty="0">
                <a:latin typeface="Times New Roman" pitchFamily="18" charset="0"/>
                <a:cs typeface="Times New Roman" pitchFamily="18" charset="0"/>
              </a:rPr>
              <a:t>4) Оплата за питание</a:t>
            </a:r>
          </a:p>
          <a:p>
            <a:pPr marL="0" indent="544513">
              <a:lnSpc>
                <a:spcPct val="120000"/>
              </a:lnSpc>
              <a:buNone/>
            </a:pPr>
            <a:r>
              <a:rPr lang="ru-RU" sz="700" dirty="0">
                <a:latin typeface="Times New Roman" pitchFamily="18" charset="0"/>
                <a:cs typeface="Times New Roman" pitchFamily="18" charset="0"/>
              </a:rPr>
              <a:t>5) Оплата спецодежды</a:t>
            </a:r>
          </a:p>
          <a:p>
            <a:pPr marL="0" indent="544513">
              <a:lnSpc>
                <a:spcPct val="120000"/>
              </a:lnSpc>
              <a:buNone/>
            </a:pPr>
            <a:r>
              <a:rPr lang="ru-RU" sz="700" dirty="0">
                <a:latin typeface="Times New Roman" pitchFamily="18" charset="0"/>
                <a:cs typeface="Times New Roman" pitchFamily="18" charset="0"/>
              </a:rPr>
              <a:t>6) Производственный фонд социального обеспечения</a:t>
            </a:r>
          </a:p>
          <a:p>
            <a:pPr marL="0" indent="544513">
              <a:lnSpc>
                <a:spcPct val="120000"/>
              </a:lnSpc>
              <a:buNone/>
            </a:pPr>
            <a:r>
              <a:rPr lang="ru-RU" sz="700" dirty="0">
                <a:latin typeface="Times New Roman" pitchFamily="18" charset="0"/>
                <a:cs typeface="Times New Roman" pitchFamily="18" charset="0"/>
              </a:rPr>
              <a:t>7) Прочие расходы</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67544" y="908720"/>
          <a:ext cx="8229600" cy="475996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r>
                        <a:rPr kumimoji="0" lang="ru-RU" sz="1800" b="1" kern="1200" dirty="0">
                          <a:solidFill>
                            <a:schemeClr val="lt1"/>
                          </a:solidFill>
                          <a:latin typeface="+mn-lt"/>
                          <a:ea typeface="+mn-ea"/>
                          <a:cs typeface="+mn-cs"/>
                        </a:rPr>
                        <a:t>Комплексная функция УП </a:t>
                      </a:r>
                      <a:endParaRPr lang="ru-RU" dirty="0"/>
                    </a:p>
                  </a:txBody>
                  <a:tcPr/>
                </a:tc>
                <a:tc>
                  <a:txBody>
                    <a:bodyPr/>
                    <a:lstStyle/>
                    <a:p>
                      <a:r>
                        <a:rPr kumimoji="0" lang="ru-RU" sz="1800" b="1" kern="1200" dirty="0">
                          <a:solidFill>
                            <a:schemeClr val="lt1"/>
                          </a:solidFill>
                          <a:latin typeface="+mn-lt"/>
                          <a:ea typeface="+mn-ea"/>
                          <a:cs typeface="+mn-cs"/>
                        </a:rPr>
                        <a:t>Затраты по функциям УП </a:t>
                      </a:r>
                      <a:endParaRPr lang="ru-RU" dirty="0"/>
                    </a:p>
                  </a:txBody>
                  <a:tcPr/>
                </a:tc>
                <a:extLst>
                  <a:ext uri="{0D108BD9-81ED-4DB2-BD59-A6C34878D82A}">
                    <a16:rowId xmlns:a16="http://schemas.microsoft.com/office/drawing/2014/main" val="10000"/>
                  </a:ext>
                </a:extLst>
              </a:tr>
              <a:tr h="370840">
                <a:tc>
                  <a:txBody>
                    <a:bodyPr/>
                    <a:lstStyle/>
                    <a:p>
                      <a:r>
                        <a:rPr kumimoji="0" lang="ru-RU" sz="1800" kern="1200" dirty="0">
                          <a:solidFill>
                            <a:schemeClr val="dk1"/>
                          </a:solidFill>
                          <a:latin typeface="+mn-lt"/>
                          <a:ea typeface="+mn-ea"/>
                          <a:cs typeface="+mn-cs"/>
                        </a:rPr>
                        <a:t>Формирование персонала </a:t>
                      </a:r>
                      <a:endParaRPr lang="ru-RU" dirty="0"/>
                    </a:p>
                  </a:txBody>
                  <a:tcPr/>
                </a:tc>
                <a:tc>
                  <a:txBody>
                    <a:bodyPr/>
                    <a:lstStyle/>
                    <a:p>
                      <a:r>
                        <a:rPr kumimoji="0" lang="ru-RU" sz="1800" kern="1200" dirty="0">
                          <a:solidFill>
                            <a:schemeClr val="dk1"/>
                          </a:solidFill>
                          <a:latin typeface="+mn-lt"/>
                          <a:ea typeface="+mn-ea"/>
                          <a:cs typeface="+mn-cs"/>
                        </a:rPr>
                        <a:t>Планирование потребностей в персонале - Наем персонала - Высвобождение персонала</a:t>
                      </a:r>
                      <a:endParaRPr lang="ru-RU" dirty="0"/>
                    </a:p>
                  </a:txBody>
                  <a:tcPr/>
                </a:tc>
                <a:extLst>
                  <a:ext uri="{0D108BD9-81ED-4DB2-BD59-A6C34878D82A}">
                    <a16:rowId xmlns:a16="http://schemas.microsoft.com/office/drawing/2014/main" val="10001"/>
                  </a:ext>
                </a:extLst>
              </a:tr>
              <a:tr h="370840">
                <a:tc>
                  <a:txBody>
                    <a:bodyPr/>
                    <a:lstStyle/>
                    <a:p>
                      <a:r>
                        <a:rPr kumimoji="0" lang="ru-RU" sz="1800" kern="1200" dirty="0">
                          <a:solidFill>
                            <a:schemeClr val="dk1"/>
                          </a:solidFill>
                          <a:latin typeface="+mn-lt"/>
                          <a:ea typeface="+mn-ea"/>
                          <a:cs typeface="+mn-cs"/>
                        </a:rPr>
                        <a:t>Использование персонала </a:t>
                      </a:r>
                      <a:endParaRPr lang="ru-RU" dirty="0"/>
                    </a:p>
                  </a:txBody>
                  <a:tcPr/>
                </a:tc>
                <a:tc>
                  <a:txBody>
                    <a:bodyPr/>
                    <a:lstStyle/>
                    <a:p>
                      <a:r>
                        <a:rPr kumimoji="0" lang="ru-RU" sz="1800" kern="1200" dirty="0">
                          <a:solidFill>
                            <a:schemeClr val="dk1"/>
                          </a:solidFill>
                          <a:latin typeface="+mn-lt"/>
                          <a:ea typeface="+mn-ea"/>
                          <a:cs typeface="+mn-cs"/>
                        </a:rPr>
                        <a:t>Адаптация персонала - Функционирование персонала (создание условий труда и техника безопасности; регулирование социально-трудовых отношений; формирование фондов оплаты труда; организация социально-культурной работы и быта работников) </a:t>
                      </a:r>
                      <a:endParaRPr lang="ru-RU" dirty="0"/>
                    </a:p>
                  </a:txBody>
                  <a:tcPr/>
                </a:tc>
                <a:extLst>
                  <a:ext uri="{0D108BD9-81ED-4DB2-BD59-A6C34878D82A}">
                    <a16:rowId xmlns:a16="http://schemas.microsoft.com/office/drawing/2014/main" val="10002"/>
                  </a:ext>
                </a:extLst>
              </a:tr>
              <a:tr h="370840">
                <a:tc>
                  <a:txBody>
                    <a:bodyPr/>
                    <a:lstStyle/>
                    <a:p>
                      <a:r>
                        <a:rPr kumimoji="0" lang="ru-RU" sz="1800" kern="1200" dirty="0">
                          <a:solidFill>
                            <a:schemeClr val="dk1"/>
                          </a:solidFill>
                          <a:latin typeface="+mn-lt"/>
                          <a:ea typeface="+mn-ea"/>
                          <a:cs typeface="+mn-cs"/>
                        </a:rPr>
                        <a:t>Развитие персонала </a:t>
                      </a:r>
                      <a:endParaRPr lang="ru-RU" dirty="0"/>
                    </a:p>
                  </a:txBody>
                  <a:tcPr/>
                </a:tc>
                <a:tc>
                  <a:txBody>
                    <a:bodyPr/>
                    <a:lstStyle/>
                    <a:p>
                      <a:r>
                        <a:rPr kumimoji="0" lang="ru-RU" sz="1800" kern="1200" dirty="0">
                          <a:solidFill>
                            <a:schemeClr val="dk1"/>
                          </a:solidFill>
                          <a:latin typeface="+mn-lt"/>
                          <a:ea typeface="+mn-ea"/>
                          <a:cs typeface="+mn-cs"/>
                        </a:rPr>
                        <a:t>Оценка персонала - Обучение персонала - Формирование кадрового резерва </a:t>
                      </a:r>
                      <a:endParaRPr lang="ru-RU" dirty="0"/>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92500"/>
          </a:bodyPr>
          <a:lstStyle/>
          <a:p>
            <a:pPr marL="0" indent="544513">
              <a:buNone/>
            </a:pPr>
            <a:r>
              <a:rPr lang="ru-RU" dirty="0">
                <a:latin typeface="Times New Roman" pitchFamily="18" charset="0"/>
                <a:cs typeface="Times New Roman" pitchFamily="18" charset="0"/>
              </a:rPr>
              <a:t>Бюджетирование затрат организации на персонал базируется на использовании двух концепций формирования системы показателей для анализа этих затрат и производительности труда:</a:t>
            </a:r>
          </a:p>
          <a:p>
            <a:pPr marL="0" indent="544513">
              <a:buNone/>
            </a:pPr>
            <a:r>
              <a:rPr lang="ru-RU" dirty="0">
                <a:latin typeface="Times New Roman" pitchFamily="18" charset="0"/>
                <a:cs typeface="Times New Roman" pitchFamily="18" charset="0"/>
              </a:rPr>
              <a:t>1)на концепции планирования затрат на персонал;</a:t>
            </a:r>
          </a:p>
          <a:p>
            <a:pPr marL="0" indent="544513">
              <a:buNone/>
            </a:pPr>
            <a:r>
              <a:rPr lang="ru-RU" dirty="0">
                <a:latin typeface="Times New Roman" pitchFamily="18" charset="0"/>
                <a:cs typeface="Times New Roman" pitchFamily="18" charset="0"/>
              </a:rPr>
              <a:t>2)на концепции ориентированных на результат издержек на персонал.</a:t>
            </a:r>
          </a:p>
          <a:p>
            <a:pPr marL="0" indent="544513">
              <a:buNone/>
            </a:pPr>
            <a:r>
              <a:rPr lang="ru-RU" dirty="0">
                <a:latin typeface="Times New Roman" pitchFamily="18" charset="0"/>
                <a:cs typeface="Times New Roman" pitchFamily="18" charset="0"/>
              </a:rPr>
              <a:t>Суть концепции планирования затрат на персонал состоит в том, что в организации целесообразно планировать все расходы, связанные с трудовой деятельностью ее работников (как правило, в форме бюджета в составе сводного бюджета организации), наладив систематический учет и контроль этих расходов.</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44513">
              <a:lnSpc>
                <a:spcPct val="120000"/>
              </a:lnSpc>
              <a:buNone/>
            </a:pPr>
            <a:r>
              <a:rPr lang="ru-RU" sz="1700" dirty="0">
                <a:latin typeface="Times New Roman" pitchFamily="18" charset="0"/>
                <a:cs typeface="Times New Roman" pitchFamily="18" charset="0"/>
              </a:rPr>
              <a:t>Концепция ориентированных на результат издержек на персонал состоит в установлении определенных соотношений в виде системы показателей между затратами на персонал и результатами, необходимыми для успеха организации.</a:t>
            </a:r>
          </a:p>
          <a:p>
            <a:pPr marL="0" indent="544513">
              <a:lnSpc>
                <a:spcPct val="120000"/>
              </a:lnSpc>
              <a:buNone/>
            </a:pPr>
            <a:r>
              <a:rPr lang="ru-RU" sz="1700" dirty="0">
                <a:latin typeface="Times New Roman" pitchFamily="18" charset="0"/>
                <a:cs typeface="Times New Roman" pitchFamily="18" charset="0"/>
              </a:rPr>
              <a:t>Как видим, в основе этой концепции лежат выбор системы показателей и методика их исчисления, которая должна базироваться на теории систем, теории принятия решений, концепции влияния затрат на прирост прибыли и сформулированной выше концепции планирования издержек на персонал.</a:t>
            </a:r>
          </a:p>
          <a:p>
            <a:pPr marL="0" indent="544513">
              <a:lnSpc>
                <a:spcPct val="120000"/>
              </a:lnSpc>
              <a:buNone/>
            </a:pPr>
            <a:r>
              <a:rPr lang="ru-RU" sz="1700" dirty="0">
                <a:latin typeface="Times New Roman" pitchFamily="18" charset="0"/>
                <a:cs typeface="Times New Roman" pitchFamily="18" charset="0"/>
              </a:rPr>
              <a:t>Бюджетирование затрат на персонал невозможно без учета воздействия внешних и внутренних факторов.</a:t>
            </a:r>
          </a:p>
          <a:p>
            <a:pPr marL="0" indent="544513">
              <a:lnSpc>
                <a:spcPct val="120000"/>
              </a:lnSpc>
              <a:buNone/>
            </a:pPr>
            <a:r>
              <a:rPr lang="ru-RU" sz="1700" dirty="0">
                <a:latin typeface="Times New Roman" pitchFamily="18" charset="0"/>
                <a:cs typeface="Times New Roman" pitchFamily="18" charset="0"/>
              </a:rPr>
              <a:t>К внешним факторам могут быть отнесены следующие:</a:t>
            </a:r>
          </a:p>
          <a:p>
            <a:pPr marL="347663" indent="196850">
              <a:lnSpc>
                <a:spcPct val="120000"/>
              </a:lnSpc>
            </a:pPr>
            <a:r>
              <a:rPr lang="ru-RU" sz="1700" dirty="0">
                <a:latin typeface="Times New Roman" pitchFamily="18" charset="0"/>
                <a:cs typeface="Times New Roman" pitchFamily="18" charset="0"/>
              </a:rPr>
              <a:t>процент инфляции;</a:t>
            </a:r>
          </a:p>
          <a:p>
            <a:pPr marL="347663" indent="196850">
              <a:lnSpc>
                <a:spcPct val="120000"/>
              </a:lnSpc>
            </a:pPr>
            <a:r>
              <a:rPr lang="ru-RU" sz="1700" dirty="0">
                <a:latin typeface="Times New Roman" pitchFamily="18" charset="0"/>
                <a:cs typeface="Times New Roman" pitchFamily="18" charset="0"/>
              </a:rPr>
              <a:t>изменение государственных регламентирующих документов (изменение размеров взносов на социальное страхование, налоговых правил, периодический пересмотр размера пенсий, повышение минимального размера оплаты труда и т.д.);</a:t>
            </a:r>
          </a:p>
          <a:p>
            <a:pPr marL="347663" indent="196850">
              <a:lnSpc>
                <a:spcPct val="120000"/>
              </a:lnSpc>
            </a:pPr>
            <a:r>
              <a:rPr lang="ru-RU" sz="1700" dirty="0">
                <a:latin typeface="Times New Roman" pitchFamily="18" charset="0"/>
                <a:cs typeface="Times New Roman" pitchFamily="18" charset="0"/>
              </a:rPr>
              <a:t>изменение тарифных соглашений (увеличение продолжительности отпусков, сокращение рабочего времени и т.п.);</a:t>
            </a:r>
          </a:p>
          <a:p>
            <a:pPr marL="347663" indent="196850">
              <a:lnSpc>
                <a:spcPct val="120000"/>
              </a:lnSpc>
            </a:pPr>
            <a:r>
              <a:rPr lang="ru-RU" sz="1700" dirty="0">
                <a:latin typeface="Times New Roman" pitchFamily="18" charset="0"/>
                <a:cs typeface="Times New Roman" pitchFamily="18" charset="0"/>
              </a:rPr>
              <a:t>изменение природоохранных нормативных требований, введение руководящих указаний по обезвреживанию отходов и пр.</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70000" lnSpcReduction="20000"/>
          </a:bodyPr>
          <a:lstStyle/>
          <a:p>
            <a:pPr marL="0" indent="544513">
              <a:lnSpc>
                <a:spcPct val="120000"/>
              </a:lnSpc>
              <a:buNone/>
            </a:pPr>
            <a:r>
              <a:rPr lang="ru-RU" dirty="0">
                <a:latin typeface="Times New Roman" pitchFamily="18" charset="0"/>
                <a:cs typeface="Times New Roman" pitchFamily="18" charset="0"/>
              </a:rPr>
              <a:t>Иными словами, при </a:t>
            </a:r>
            <a:r>
              <a:rPr lang="ru-RU" dirty="0" err="1">
                <a:latin typeface="Times New Roman" pitchFamily="18" charset="0"/>
                <a:cs typeface="Times New Roman" pitchFamily="18" charset="0"/>
              </a:rPr>
              <a:t>бюджетировании</a:t>
            </a:r>
            <a:r>
              <a:rPr lang="ru-RU" dirty="0">
                <a:latin typeface="Times New Roman" pitchFamily="18" charset="0"/>
                <a:cs typeface="Times New Roman" pitchFamily="18" charset="0"/>
              </a:rPr>
              <a:t> затрат на персонал должно учитываться все то, с чем организации в качестве внешних факторов, влияющих на содержание персонала, предстоит столкнуться в следующем году. При этом результатом формирования затрат является выдача максимально точного прогноза с тем, чтобы организация могла заблаговременно принять меры в отношении калькуляции затрат по содержанию персонала и в значительной мере исключить неучтенные дополнительные финансовые нагрузки.</a:t>
            </a:r>
          </a:p>
          <a:p>
            <a:pPr marL="0" indent="544513">
              <a:lnSpc>
                <a:spcPct val="120000"/>
              </a:lnSpc>
              <a:buNone/>
            </a:pPr>
            <a:r>
              <a:rPr lang="ru-RU" dirty="0">
                <a:latin typeface="Times New Roman" pitchFamily="18" charset="0"/>
                <a:cs typeface="Times New Roman" pitchFamily="18" charset="0"/>
              </a:rPr>
              <a:t>Внутренние факторы, влияющие на размер затрат на персонал, также должны быть учтены при </a:t>
            </a:r>
            <a:r>
              <a:rPr lang="ru-RU" dirty="0" err="1">
                <a:latin typeface="Times New Roman" pitchFamily="18" charset="0"/>
                <a:cs typeface="Times New Roman" pitchFamily="18" charset="0"/>
              </a:rPr>
              <a:t>бюджетировании</a:t>
            </a:r>
            <a:r>
              <a:rPr lang="ru-RU" dirty="0">
                <a:latin typeface="Times New Roman" pitchFamily="18" charset="0"/>
                <a:cs typeface="Times New Roman" pitchFamily="18" charset="0"/>
              </a:rPr>
              <a:t> затрат на персонал. Это прежде всего учет стратегии развития организации, планирование численности и структуры кадров, обеспечивающих ее реализацию, а также планирование расходов по содержанию персонала организации. Планирование численности и структуры персонала и расходов по его содержанию взаимосвязаны. Планирование численности и структуры персонала всегда происходит с учетом затрат на него. Результаты планирования затрат по содержанию персонала могут оказывать непосредственное влияние на численность штата.</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44513">
              <a:buNone/>
            </a:pPr>
            <a:r>
              <a:rPr lang="ru-RU" sz="1800" dirty="0">
                <a:latin typeface="Times New Roman" pitchFamily="18" charset="0"/>
                <a:cs typeface="Times New Roman" pitchFamily="18" charset="0"/>
              </a:rPr>
              <a:t>К внутренним факторам влияния в отношении затрат на персонал можно отнести плановые и внеплановые задания отдельных подразделений, осуществляющих другие виды деятельности в организации. В частности, изменения в организационной структуре и структуре производства необходимо проверять с точки зрения их влияния на затраты по содержанию персонала. Вместе с тем бюджеты разных подразделений должны учитывать необходимость затрат на персонал.</a:t>
            </a:r>
          </a:p>
          <a:p>
            <a:pPr marL="0" indent="544513">
              <a:buNone/>
            </a:pPr>
            <a:r>
              <a:rPr lang="ru-RU" sz="1800" dirty="0">
                <a:latin typeface="Times New Roman" pitchFamily="18" charset="0"/>
                <a:cs typeface="Times New Roman" pitchFamily="18" charset="0"/>
              </a:rPr>
              <a:t>Оптимизация затрат на персонал при </a:t>
            </a:r>
            <a:r>
              <a:rPr lang="ru-RU" sz="1800" dirty="0" err="1">
                <a:latin typeface="Times New Roman" pitchFamily="18" charset="0"/>
                <a:cs typeface="Times New Roman" pitchFamily="18" charset="0"/>
              </a:rPr>
              <a:t>бюджетировании</a:t>
            </a:r>
            <a:endParaRPr lang="ru-RU" sz="1800" dirty="0">
              <a:latin typeface="Times New Roman" pitchFamily="18" charset="0"/>
              <a:cs typeface="Times New Roman" pitchFamily="18" charset="0"/>
            </a:endParaRPr>
          </a:p>
          <a:p>
            <a:pPr marL="0" indent="544513">
              <a:buNone/>
            </a:pPr>
            <a:r>
              <a:rPr lang="ru-RU" sz="1800" dirty="0">
                <a:latin typeface="Times New Roman" pitchFamily="18" charset="0"/>
                <a:cs typeface="Times New Roman" pitchFamily="18" charset="0"/>
              </a:rPr>
              <a:t>Затраты на персонал можно оптимизировать по следующим направлениям.</a:t>
            </a:r>
          </a:p>
          <a:p>
            <a:pPr marL="0" indent="544513">
              <a:buNone/>
            </a:pPr>
            <a:r>
              <a:rPr lang="ru-RU" sz="1800" dirty="0">
                <a:latin typeface="Times New Roman" pitchFamily="18" charset="0"/>
                <a:cs typeface="Times New Roman" pitchFamily="18" charset="0"/>
              </a:rPr>
              <a:t>1. Между трудом и капиталом. В данном случае под капиталом понимаются созданные данной организацией ресурсы, используемые для производства товаров (услуг) и приносящие ей доход. К капиталу относятся основные производственные фонды: машины, оборудование, агрегаты, строения и т.д.</a:t>
            </a:r>
          </a:p>
          <a:p>
            <a:pPr marL="0" indent="544513">
              <a:buNone/>
            </a:pPr>
            <a:r>
              <a:rPr lang="ru-RU" sz="1800" dirty="0">
                <a:latin typeface="Times New Roman" pitchFamily="18" charset="0"/>
                <a:cs typeface="Times New Roman" pitchFamily="18" charset="0"/>
              </a:rPr>
              <a:t>2. Между комплексными функциями управления персоналом организации, например, нужно увеличивать затраты на наем новых работников или развивать своих работников.</a:t>
            </a:r>
          </a:p>
          <a:p>
            <a:pPr marL="0" indent="544513">
              <a:buNone/>
            </a:pPr>
            <a:r>
              <a:rPr lang="ru-RU" sz="1800" dirty="0">
                <a:latin typeface="Times New Roman" pitchFamily="18" charset="0"/>
                <a:cs typeface="Times New Roman" pitchFamily="18" charset="0"/>
              </a:rPr>
              <a:t>3.Внутри комплексных функций управления персоналом, например, в функции найма персонала, определение размера затрат, связанных с использованием тех или иных источников привлечения персонала.</a:t>
            </a:r>
          </a:p>
          <a:p>
            <a:pPr marL="0" indent="544513">
              <a:buNone/>
            </a:pPr>
            <a:r>
              <a:rPr lang="ru-RU" sz="1800" dirty="0">
                <a:latin typeface="Times New Roman" pitchFamily="18" charset="0"/>
                <a:cs typeface="Times New Roman" pitchFamily="18" charset="0"/>
              </a:rPr>
              <a:t>4.Между осуществлением функций управления организацией внутри и за пределами организации: </a:t>
            </a:r>
            <a:r>
              <a:rPr lang="ru-RU" sz="1800" dirty="0" err="1">
                <a:latin typeface="Times New Roman" pitchFamily="18" charset="0"/>
                <a:cs typeface="Times New Roman" pitchFamily="18" charset="0"/>
              </a:rPr>
              <a:t>аутсорсинг</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аутстаффинг</a:t>
            </a:r>
            <a:r>
              <a:rPr lang="ru-RU" sz="1800" dirty="0">
                <a:latin typeface="Times New Roman" pitchFamily="18" charset="0"/>
                <a:cs typeface="Times New Roman" pitchFamily="18" charset="0"/>
              </a:rPr>
              <a:t> и т.д.</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066800"/>
          </a:xfrm>
        </p:spPr>
        <p:txBody>
          <a:bodyPr>
            <a:normAutofit/>
          </a:bodyPr>
          <a:lstStyle/>
          <a:p>
            <a:r>
              <a:rPr lang="ru-RU" sz="2800" b="1" dirty="0">
                <a:latin typeface="Times New Roman" pitchFamily="18" charset="0"/>
                <a:cs typeface="Times New Roman" pitchFamily="18" charset="0"/>
              </a:rPr>
              <a:t>Оценка окупаемости и рентабельности расходов на персонал</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556792"/>
            <a:ext cx="8229600" cy="5017744"/>
          </a:xfrm>
        </p:spPr>
        <p:txBody>
          <a:bodyPr>
            <a:noAutofit/>
          </a:bodyPr>
          <a:lstStyle/>
          <a:p>
            <a:pPr marL="0" indent="544513">
              <a:lnSpc>
                <a:spcPct val="120000"/>
              </a:lnSpc>
              <a:buNone/>
            </a:pPr>
            <a:r>
              <a:rPr lang="ru-RU" sz="1400" dirty="0">
                <a:latin typeface="Times New Roman" pitchFamily="18" charset="0"/>
                <a:cs typeface="Times New Roman" pitchFamily="18" charset="0"/>
              </a:rPr>
              <a:t>1. Оценка окупаемости расходов на персонал</a:t>
            </a:r>
          </a:p>
          <a:p>
            <a:pPr marL="0" indent="544513">
              <a:lnSpc>
                <a:spcPct val="120000"/>
              </a:lnSpc>
              <a:buNone/>
            </a:pPr>
            <a:r>
              <a:rPr lang="ru-RU" sz="1400" dirty="0">
                <a:latin typeface="Times New Roman" pitchFamily="18" charset="0"/>
                <a:cs typeface="Times New Roman" pitchFamily="18" charset="0"/>
              </a:rPr>
              <a:t>Знание величины затрат на рабочую силу и полученного эффекта дает представление об окупаемости произведенных затрат. Срок окупаемости (количество лет), как известно, равен частному от деления единовременных затрат на годовой экономический эффект.</a:t>
            </a:r>
          </a:p>
          <a:p>
            <a:pPr marL="0" indent="544513">
              <a:lnSpc>
                <a:spcPct val="120000"/>
              </a:lnSpc>
              <a:buNone/>
            </a:pPr>
            <a:r>
              <a:rPr lang="ru-RU" sz="1400" dirty="0">
                <a:latin typeface="Times New Roman" pitchFamily="18" charset="0"/>
                <a:cs typeface="Times New Roman" pitchFamily="18" charset="0"/>
              </a:rPr>
              <a:t>Как справедливо отмечается в литературе, в условиях рыночных отношений срок окупаемости претерпевает существенное изменение. Ранее, согласно общепринятому подходу, нормативный срок окупаемости составлял 6,7 года (при нормативном коэффициенте сравнительной экономической эффективности, равном 0,15). Теперь предприятие имеет более широкий выбор: ориентироваться либо на ближнюю, либо на дальнюю перспективу. Желаемая норма эффективности будет меняться в зависимости от конкретного управленческого решения.</a:t>
            </a:r>
          </a:p>
          <a:p>
            <a:pPr marL="0" indent="544513">
              <a:lnSpc>
                <a:spcPct val="120000"/>
              </a:lnSpc>
              <a:buNone/>
            </a:pPr>
            <a:r>
              <a:rPr lang="ru-RU" sz="1400" dirty="0">
                <a:latin typeface="Times New Roman" pitchFamily="18" charset="0"/>
                <a:cs typeface="Times New Roman" pitchFamily="18" charset="0"/>
              </a:rPr>
              <a:t>К окупаемости средств на рабочую силу можно подходить с различных позиций. С позиций предприятия капиталовложения в рабочую силу должны по крайней мере окупиться за время работы работника на предприятии, а еще лучше, не только окупиться, но и принести предприятию определенную прибыль. Сроки окупаемости, таким образом, не должны выходить за период, именуемый стажем работы работника на предприятии. С позиций государства сроки окупаемости существенно растягиваются - на весь период трудовой жизни (с оговоркой на возможность старения определенной части знаний, утраты знаний и навыков в случае</a:t>
            </a:r>
            <a:br>
              <a:rPr lang="ru-RU" sz="1400" dirty="0">
                <a:latin typeface="Times New Roman" pitchFamily="18" charset="0"/>
                <a:cs typeface="Times New Roman" pitchFamily="18" charset="0"/>
              </a:rPr>
            </a:br>
            <a:r>
              <a:rPr lang="ru-RU" sz="1400" dirty="0" err="1">
                <a:latin typeface="Times New Roman" pitchFamily="18" charset="0"/>
                <a:cs typeface="Times New Roman" pitchFamily="18" charset="0"/>
              </a:rPr>
              <a:t>невостребованности</a:t>
            </a:r>
            <a:r>
              <a:rPr lang="ru-RU" sz="1400" dirty="0">
                <a:latin typeface="Times New Roman" pitchFamily="18" charset="0"/>
                <a:cs typeface="Times New Roman" pitchFamily="18" charset="0"/>
              </a:rPr>
              <a:t>, в связи с чем возникает необходимость в новых затратах средств на их восполнение).</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62500" lnSpcReduction="20000"/>
          </a:bodyPr>
          <a:lstStyle/>
          <a:p>
            <a:pPr marL="0" indent="544513">
              <a:lnSpc>
                <a:spcPct val="120000"/>
              </a:lnSpc>
              <a:buNone/>
            </a:pPr>
            <a:r>
              <a:rPr lang="ru-RU" dirty="0">
                <a:latin typeface="Times New Roman" pitchFamily="18" charset="0"/>
                <a:cs typeface="Times New Roman" pitchFamily="18" charset="0"/>
              </a:rPr>
              <a:t>Быстрота окупаемости затраченных средств зависит от:</a:t>
            </a:r>
          </a:p>
          <a:p>
            <a:pPr marL="0" indent="544513">
              <a:lnSpc>
                <a:spcPct val="120000"/>
              </a:lnSpc>
              <a:buNone/>
            </a:pPr>
            <a:r>
              <a:rPr lang="ru-RU" dirty="0">
                <a:latin typeface="Times New Roman" pitchFamily="18" charset="0"/>
                <a:cs typeface="Times New Roman" pitchFamily="18" charset="0"/>
              </a:rPr>
              <a:t>1) рациональности использования трудового потенциала, т.е. использования фонда рабочего времени, использования работника по квалификации, обеспечения надлежащего уровня интенсивности труда. Связь здесь достаточно проста: чем выше уровень использования, тем выше результаты труда, тем короче срок окупаемости;</a:t>
            </a:r>
          </a:p>
          <a:p>
            <a:pPr marL="0" indent="544513">
              <a:lnSpc>
                <a:spcPct val="120000"/>
              </a:lnSpc>
              <a:buNone/>
            </a:pPr>
            <a:r>
              <a:rPr lang="ru-RU" dirty="0">
                <a:latin typeface="Times New Roman" pitchFamily="18" charset="0"/>
                <a:cs typeface="Times New Roman" pitchFamily="18" charset="0"/>
              </a:rPr>
              <a:t>2) срока работы человека на предприятии: чем больше стаж работы, тем больше возможность быстрее окупить вложенные средства. Отсюда следует, что стабилизация коллектива и полное использование рабочей силы создают реальные возможности для окупаемости средств и получения прибыли.</a:t>
            </a:r>
          </a:p>
          <a:p>
            <a:pPr marL="0" indent="544513">
              <a:lnSpc>
                <a:spcPct val="120000"/>
              </a:lnSpc>
              <a:buNone/>
            </a:pPr>
            <a:r>
              <a:rPr lang="ru-RU" dirty="0">
                <a:latin typeface="Times New Roman" pitchFamily="18" charset="0"/>
                <a:cs typeface="Times New Roman" pitchFamily="18" charset="0"/>
              </a:rPr>
              <a:t>Как видим, при принятии решения о целесообразности вложения средств в рабочую силу необходимо использование трех показателей: сами затраты, возможный экономический результат (экономический эффект) и возможный стаж работы. Само же решение будет зависеть от того, укладывается ли расчетный срок окупаемости в сложившийся средний стаж работы работника на предприятии до увольнения или нет.</a:t>
            </a:r>
          </a:p>
          <a:p>
            <a:pPr marL="0" indent="544513">
              <a:lnSpc>
                <a:spcPct val="120000"/>
              </a:lnSpc>
              <a:buNone/>
            </a:pPr>
            <a:r>
              <a:rPr lang="ru-RU" dirty="0">
                <a:latin typeface="Times New Roman" pitchFamily="18" charset="0"/>
                <a:cs typeface="Times New Roman" pitchFamily="18" charset="0"/>
              </a:rPr>
              <a:t>Рассмотрим некоторые методологические особенности проведения анализа окупаемости средств. Сам анализ может проводиться с различными целями и применительно к различным объектам.</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544513">
              <a:lnSpc>
                <a:spcPct val="120000"/>
              </a:lnSpc>
              <a:buNone/>
            </a:pPr>
            <a:r>
              <a:rPr lang="ru-RU" dirty="0">
                <a:latin typeface="Times New Roman" pitchFamily="18" charset="0"/>
                <a:cs typeface="Times New Roman" pitchFamily="18" charset="0"/>
              </a:rPr>
              <a:t>Назовем несколько типичных направлений анализа:</a:t>
            </a:r>
          </a:p>
          <a:p>
            <a:pPr marL="347663" indent="196850">
              <a:lnSpc>
                <a:spcPct val="120000"/>
              </a:lnSpc>
            </a:pPr>
            <a:r>
              <a:rPr lang="ru-RU" dirty="0">
                <a:latin typeface="Times New Roman" pitchFamily="18" charset="0"/>
                <a:cs typeface="Times New Roman" pitchFamily="18" charset="0"/>
              </a:rPr>
              <a:t>по отношению к прошлому периоду ("окупились ли затраты"?) или к будущему ("окупятся ли затраты?");</a:t>
            </a:r>
          </a:p>
          <a:p>
            <a:pPr marL="347663" indent="196850">
              <a:lnSpc>
                <a:spcPct val="120000"/>
              </a:lnSpc>
            </a:pPr>
            <a:r>
              <a:rPr lang="ru-RU" dirty="0">
                <a:latin typeface="Times New Roman" pitchFamily="18" charset="0"/>
                <a:cs typeface="Times New Roman" pitchFamily="18" charset="0"/>
              </a:rPr>
              <a:t>по отношению к группе работников (даже к конкретному работнику) либо ко всей их совокупности;</a:t>
            </a:r>
          </a:p>
          <a:p>
            <a:pPr marL="347663" indent="196850">
              <a:lnSpc>
                <a:spcPct val="120000"/>
              </a:lnSpc>
            </a:pPr>
            <a:r>
              <a:rPr lang="ru-RU" dirty="0">
                <a:latin typeface="Times New Roman" pitchFamily="18" charset="0"/>
                <a:cs typeface="Times New Roman" pitchFamily="18" charset="0"/>
              </a:rPr>
              <a:t>по отношению к задействованному на предприятии персоналу либо к уволившимся;</a:t>
            </a:r>
          </a:p>
          <a:p>
            <a:pPr marL="347663" indent="196850">
              <a:lnSpc>
                <a:spcPct val="120000"/>
              </a:lnSpc>
            </a:pPr>
            <a:r>
              <a:rPr lang="ru-RU" dirty="0">
                <a:latin typeface="Times New Roman" pitchFamily="18" charset="0"/>
                <a:cs typeface="Times New Roman" pitchFamily="18" charset="0"/>
              </a:rPr>
              <a:t>по отношению к средствам, затраченным в текущем году, или к затратам за длительный период времени и др.</a:t>
            </a:r>
          </a:p>
          <a:p>
            <a:pPr marL="0" indent="544513">
              <a:lnSpc>
                <a:spcPct val="120000"/>
              </a:lnSpc>
              <a:buNone/>
            </a:pPr>
            <a:r>
              <a:rPr lang="ru-RU" dirty="0">
                <a:latin typeface="Times New Roman" pitchFamily="18" charset="0"/>
                <a:cs typeface="Times New Roman" pitchFamily="18" charset="0"/>
              </a:rPr>
              <a:t>Анализ, обращенный в прошлое, опирается на отчетные показатели произведенных затрат, полученного эффекта и даже стажа работы работников. Предприятие располагает сведениями об уволившихся на протяжении данного календарного периода, включая стаж работы каждого из них на предприятии. Как показывает анализ, средний стаж уволившихся составлял перед началом экономических реформ 3,7 - 4,4 года, причем этот показатель колебался по предприятиям в зависимости от эффективности реализации кадровой политики, направленной на стабилизацию коллектива.</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44513">
              <a:lnSpc>
                <a:spcPct val="120000"/>
              </a:lnSpc>
              <a:buNone/>
            </a:pPr>
            <a:r>
              <a:rPr lang="ru-RU" sz="2000" dirty="0">
                <a:latin typeface="Times New Roman" pitchFamily="18" charset="0"/>
                <a:cs typeface="Times New Roman" pitchFamily="18" charset="0"/>
              </a:rPr>
              <a:t>Расчеты, обращенные в будущее, носят вероятностный характер, поскольку связаны с оценкой возможной длительности срока работы работников на предприятии, возможной величины средств, которая будет за этот период израсходована (или которую еще можно израсходовать с позиции их окупаемости).</a:t>
            </a:r>
          </a:p>
          <a:p>
            <a:pPr marL="0" indent="544513">
              <a:lnSpc>
                <a:spcPct val="120000"/>
              </a:lnSpc>
              <a:buNone/>
            </a:pPr>
            <a:r>
              <a:rPr lang="ru-RU" sz="2000" dirty="0">
                <a:latin typeface="Times New Roman" pitchFamily="18" charset="0"/>
                <a:cs typeface="Times New Roman" pitchFamily="18" charset="0"/>
              </a:rPr>
              <a:t>Далее, из-за отсутствия на отечественных предприятиях практики учета затрат на рабочую силу в привязке к конкретному работнику (за исключением редких случаев, когда, например, работник, обучавшийся на средства предприятия и нарушивший договорные сроки его последующей работы на предприятии, обязан вернуть израсходованные на него средства) расчеты срока окупаемости по каждому работнику или по определенной их группе невозможны. Поэтому при анализе приходится пользоваться усредненными показателями по всей совокупности работников (средние затраты на одного работника, средний стаж его работы).</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44513">
              <a:lnSpc>
                <a:spcPct val="120000"/>
              </a:lnSpc>
              <a:buNone/>
            </a:pPr>
            <a:r>
              <a:rPr lang="ru-RU" sz="2000" dirty="0">
                <a:latin typeface="Times New Roman" pitchFamily="18" charset="0"/>
                <a:cs typeface="Times New Roman" pitchFamily="18" charset="0"/>
              </a:rPr>
              <a:t>В оценке вероятной продолжительности предстоящей работы человека до его увольнения большую помощь может оказать анализ текучести кадров, в частности такие показатели, как коэффициенты интенсивности текучести для каждой продолжительности стажа работы (менее года, 1 - 2 года и т.д.). Зная такие показатели и сложившееся распределение работников по стажу, можно рассчитать средний стаж работы для коллектива предприятия или какой-то части его работников.</a:t>
            </a:r>
          </a:p>
          <a:p>
            <a:pPr marL="0" indent="544513">
              <a:lnSpc>
                <a:spcPct val="120000"/>
              </a:lnSpc>
              <a:buNone/>
            </a:pPr>
            <a:r>
              <a:rPr lang="ru-RU" sz="2000" dirty="0">
                <a:latin typeface="Times New Roman" pitchFamily="18" charset="0"/>
                <a:cs typeface="Times New Roman" pitchFamily="18" charset="0"/>
              </a:rPr>
              <a:t>Определенный смысл имеют расчеты с использованием показателей стажа работы применительно к рабочим различных профессиональных групп или к работникам различных категорий персонала. Эти расчеты позволяют более обоснованно подойти к оценке целесообразности вложения средств в переподготовку и развитие кадров тех или иных профессий, реализовать избирательный подход в выборе объекта дополнительных затрат (например, ориентироваться на тех, кто уже проработал на предприятии 3 - 5 лет, ибо их стаж служит гарантом стабильной работы в будущем).</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70000" lnSpcReduction="20000"/>
          </a:bodyPr>
          <a:lstStyle/>
          <a:p>
            <a:pPr marL="0" indent="631825">
              <a:lnSpc>
                <a:spcPct val="120000"/>
              </a:lnSpc>
              <a:buNone/>
            </a:pPr>
            <a:r>
              <a:rPr lang="ru-RU" dirty="0">
                <a:latin typeface="Times New Roman" pitchFamily="18" charset="0"/>
                <a:cs typeface="Times New Roman" pitchFamily="18" charset="0"/>
              </a:rPr>
              <a:t>Затраты на персонал связаны в первую очередь с процессом воспроизводства рабочей силы, под которым понимается ее производство (подготовка, обучение, повышение квалификации работников и т.д.), распределение, обмен и использование, а также обеспечение условий и процесса взаимодействия работника, средств и предметов труда.</a:t>
            </a:r>
          </a:p>
          <a:p>
            <a:pPr marL="0" indent="631825">
              <a:lnSpc>
                <a:spcPct val="120000"/>
              </a:lnSpc>
              <a:buNone/>
            </a:pPr>
            <a:r>
              <a:rPr lang="ru-RU" dirty="0">
                <a:latin typeface="Times New Roman" pitchFamily="18" charset="0"/>
                <a:cs typeface="Times New Roman" pitchFamily="18" charset="0"/>
              </a:rPr>
              <a:t>Процесс производства (формирования) рабочей силы (способности к труду), т.е. подготовки работника к труду, начинается в семье, продолжается в учебных заведениях (школах, колледжах, вузах и т.д.), на рабочем месте, где происходит процесс постоянного повышения его квалификации.</a:t>
            </a:r>
          </a:p>
          <a:p>
            <a:pPr marL="0" indent="631825">
              <a:lnSpc>
                <a:spcPct val="120000"/>
              </a:lnSpc>
              <a:buNone/>
            </a:pPr>
            <a:r>
              <a:rPr lang="ru-RU" dirty="0">
                <a:latin typeface="Times New Roman" pitchFamily="18" charset="0"/>
                <a:cs typeface="Times New Roman" pitchFamily="18" charset="0"/>
              </a:rPr>
              <a:t>Уровень и структура затрат на воспроизводство рабочей силы в различных странах обусловливаются историческими, социально-экономическими, природно-климатическими, культурными и другими особенностями.</a:t>
            </a:r>
          </a:p>
          <a:p>
            <a:pPr marL="0" indent="631825">
              <a:lnSpc>
                <a:spcPct val="120000"/>
              </a:lnSpc>
              <a:buNone/>
            </a:pPr>
            <a:r>
              <a:rPr lang="ru-RU" dirty="0">
                <a:latin typeface="Times New Roman" pitchFamily="18" charset="0"/>
                <a:cs typeface="Times New Roman" pitchFamily="18" charset="0"/>
              </a:rPr>
              <a:t>Степень удовлетворения основных потребностей, связанных с воспроизводством рабочей силы, относительно других стран или научно обоснованных нормативов — одна из важнейших характеристик социально-экономического прогресса государства.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85000" lnSpcReduction="20000"/>
          </a:bodyPr>
          <a:lstStyle/>
          <a:p>
            <a:pPr marL="0" indent="544513">
              <a:lnSpc>
                <a:spcPct val="110000"/>
              </a:lnSpc>
              <a:buNone/>
            </a:pPr>
            <a:r>
              <a:rPr lang="ru-RU" i="1" dirty="0">
                <a:latin typeface="Times New Roman" pitchFamily="18" charset="0"/>
                <a:cs typeface="Times New Roman" pitchFamily="18" charset="0"/>
              </a:rPr>
              <a:t>Рентабельность персонала</a:t>
            </a:r>
            <a:r>
              <a:rPr lang="ru-RU" dirty="0">
                <a:latin typeface="Times New Roman" pitchFamily="18" charset="0"/>
                <a:cs typeface="Times New Roman" pitchFamily="18" charset="0"/>
              </a:rPr>
              <a:t> — отношение (чистой) прибыли к среднесписочной численности персонала.</a:t>
            </a:r>
          </a:p>
          <a:p>
            <a:pPr marL="0" indent="544513">
              <a:lnSpc>
                <a:spcPct val="110000"/>
              </a:lnSpc>
              <a:buNone/>
            </a:pPr>
            <a:r>
              <a:rPr lang="ru-RU" dirty="0">
                <a:latin typeface="Times New Roman" pitchFamily="18" charset="0"/>
                <a:cs typeface="Times New Roman" pitchFamily="18" charset="0"/>
              </a:rPr>
              <a:t>ROL = Чистая прибыль/Среднесписочная численность * 100 %</a:t>
            </a:r>
          </a:p>
          <a:p>
            <a:pPr marL="0" indent="544513">
              <a:lnSpc>
                <a:spcPct val="110000"/>
              </a:lnSpc>
              <a:buNone/>
            </a:pPr>
            <a:r>
              <a:rPr lang="ru-RU" dirty="0">
                <a:latin typeface="Times New Roman" pitchFamily="18" charset="0"/>
                <a:cs typeface="Times New Roman" pitchFamily="18" charset="0"/>
              </a:rPr>
              <a:t>Поскольку оплата труда является самой главной составляющей непроцентных расходов, то производительность труда сотрудников, которую измеряют с учетом численности штата и расходов на его содержание, может свидетельствовать об эффективности работы самого учреждения. Однако производительность работы следует оценивать, принимая во внимание тот факт, что в текущий период времени экономия на зарплате (за счет ее значительного снижения или сокращения численности работающих) может привести к ухудшению качества и послаблению мотивации к работе, а со временем и к снижению эффективности работы организации.</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44513">
              <a:lnSpc>
                <a:spcPct val="120000"/>
              </a:lnSpc>
              <a:buNone/>
            </a:pPr>
            <a:r>
              <a:rPr lang="ru-RU" sz="2300" dirty="0">
                <a:latin typeface="Times New Roman" pitchFamily="18" charset="0"/>
                <a:cs typeface="Times New Roman" pitchFamily="18" charset="0"/>
              </a:rPr>
              <a:t>Производительность труда (ПП) показывает, сколько чистой прибыли (ЧП), получено в исследуемом периоде в расчете на одного работника (П)</a:t>
            </a:r>
          </a:p>
          <a:p>
            <a:pPr marL="0" indent="544513">
              <a:lnSpc>
                <a:spcPct val="120000"/>
              </a:lnSpc>
              <a:buNone/>
            </a:pPr>
            <a:r>
              <a:rPr lang="ru-RU" sz="2300" dirty="0">
                <a:latin typeface="Times New Roman" pitchFamily="18" charset="0"/>
                <a:cs typeface="Times New Roman" pitchFamily="18" charset="0"/>
              </a:rPr>
              <a:t>ПП=ЧП/П</a:t>
            </a:r>
          </a:p>
          <a:p>
            <a:pPr marL="0" indent="544513">
              <a:lnSpc>
                <a:spcPct val="120000"/>
              </a:lnSpc>
              <a:buNone/>
            </a:pPr>
            <a:r>
              <a:rPr lang="ru-RU" sz="2300" dirty="0">
                <a:latin typeface="Times New Roman" pitchFamily="18" charset="0"/>
                <a:cs typeface="Times New Roman" pitchFamily="18" charset="0"/>
              </a:rPr>
              <a:t>Рентабельность расходов на персонал (</a:t>
            </a:r>
            <a:r>
              <a:rPr lang="ru-RU" sz="2300" dirty="0" err="1">
                <a:latin typeface="Times New Roman" pitchFamily="18" charset="0"/>
                <a:cs typeface="Times New Roman" pitchFamily="18" charset="0"/>
              </a:rPr>
              <a:t>Rв.п</a:t>
            </a:r>
            <a:r>
              <a:rPr lang="ru-RU" sz="2300" dirty="0">
                <a:latin typeface="Times New Roman" pitchFamily="18" charset="0"/>
                <a:cs typeface="Times New Roman" pitchFamily="18" charset="0"/>
              </a:rPr>
              <a:t>) измеряет окупаемость расходов на содержание работников, демонстрирует чистый эффект от решений относительно мотивации труда сотрудников независимо от того, направлены эти решения на низкую квалификацию и низкую заработную плату или на высокие расходы для высококвалифицированных работников. Он определяется отношением чистой прибыли (ЧП) к расходам на персонал (ВП)</a:t>
            </a:r>
          </a:p>
          <a:p>
            <a:pPr marL="0" indent="544513">
              <a:lnSpc>
                <a:spcPct val="120000"/>
              </a:lnSpc>
              <a:buNone/>
            </a:pPr>
            <a:r>
              <a:rPr lang="en-US" sz="2300" dirty="0">
                <a:latin typeface="Times New Roman" pitchFamily="18" charset="0"/>
                <a:cs typeface="Times New Roman" pitchFamily="18" charset="0"/>
              </a:rPr>
              <a:t>R</a:t>
            </a:r>
            <a:r>
              <a:rPr lang="ru-RU" sz="2300" baseline="-25000" dirty="0" err="1">
                <a:latin typeface="Times New Roman" pitchFamily="18" charset="0"/>
                <a:cs typeface="Times New Roman" pitchFamily="18" charset="0"/>
              </a:rPr>
              <a:t>в.п.</a:t>
            </a:r>
            <a:r>
              <a:rPr lang="ru-RU" sz="2300" dirty="0" err="1">
                <a:latin typeface="Times New Roman" pitchFamily="18" charset="0"/>
                <a:cs typeface="Times New Roman" pitchFamily="18" charset="0"/>
              </a:rPr>
              <a:t>=ЧП</a:t>
            </a:r>
            <a:r>
              <a:rPr lang="ru-RU" sz="2300" dirty="0">
                <a:latin typeface="Times New Roman" pitchFamily="18" charset="0"/>
                <a:cs typeface="Times New Roman" pitchFamily="18" charset="0"/>
              </a:rPr>
              <a:t>/ВП</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lnSpcReduction="10000"/>
          </a:bodyPr>
          <a:lstStyle/>
          <a:p>
            <a:pPr marL="0" indent="544513">
              <a:buNone/>
            </a:pPr>
            <a:r>
              <a:rPr lang="ru-RU" dirty="0">
                <a:latin typeface="Times New Roman" pitchFamily="18" charset="0"/>
                <a:cs typeface="Times New Roman" pitchFamily="18" charset="0"/>
              </a:rPr>
              <a:t>В анализе приведенных коэффициентов предусматриваются такие этапы:</a:t>
            </a:r>
          </a:p>
          <a:p>
            <a:pPr marL="0" indent="544513">
              <a:buNone/>
            </a:pPr>
            <a:r>
              <a:rPr lang="ru-RU" dirty="0">
                <a:latin typeface="Times New Roman" pitchFamily="18" charset="0"/>
                <a:cs typeface="Times New Roman" pitchFamily="18" charset="0"/>
              </a:rPr>
              <a:t>1) построение системы коэффициентов эффективности деятельности организации;</a:t>
            </a:r>
          </a:p>
          <a:p>
            <a:pPr marL="0" indent="544513">
              <a:buNone/>
            </a:pPr>
            <a:r>
              <a:rPr lang="ru-RU" dirty="0">
                <a:latin typeface="Times New Roman" pitchFamily="18" charset="0"/>
                <a:cs typeface="Times New Roman" pitchFamily="18" charset="0"/>
              </a:rPr>
              <a:t>2) вычисления отчетного и базисного показателей по каждому коэффициенту, который вошел в созданную систему показателей;</a:t>
            </a:r>
          </a:p>
          <a:p>
            <a:pPr marL="0" indent="544513">
              <a:buNone/>
            </a:pPr>
            <a:r>
              <a:rPr lang="ru-RU" dirty="0">
                <a:latin typeface="Times New Roman" pitchFamily="18" charset="0"/>
                <a:cs typeface="Times New Roman" pitchFamily="18" charset="0"/>
              </a:rPr>
              <a:t>3) определения абсолютного и относительного изменений коэффициентов в отчетном году;</a:t>
            </a:r>
          </a:p>
          <a:p>
            <a:pPr marL="0" indent="544513">
              <a:buNone/>
            </a:pPr>
            <a:r>
              <a:rPr lang="ru-RU" dirty="0">
                <a:latin typeface="Times New Roman" pitchFamily="18" charset="0"/>
                <a:cs typeface="Times New Roman" pitchFamily="18" charset="0"/>
              </a:rPr>
              <a:t>4) оценивания изменения показателей эффективности деятельности организации в отчетном периоде;</a:t>
            </a:r>
          </a:p>
          <a:p>
            <a:pPr marL="0" indent="544513">
              <a:buNone/>
            </a:pPr>
            <a:r>
              <a:rPr lang="ru-RU" dirty="0">
                <a:latin typeface="Times New Roman" pitchFamily="18" charset="0"/>
                <a:cs typeface="Times New Roman" pitchFamily="18" charset="0"/>
              </a:rPr>
              <a:t>5) общая оценка эффективности деятельности организации по совокупности показателей.</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62500" lnSpcReduction="20000"/>
          </a:bodyPr>
          <a:lstStyle/>
          <a:p>
            <a:pPr marL="0" indent="544513">
              <a:lnSpc>
                <a:spcPct val="120000"/>
              </a:lnSpc>
              <a:buNone/>
            </a:pPr>
            <a:r>
              <a:rPr lang="ru-RU" dirty="0">
                <a:latin typeface="Times New Roman" pitchFamily="18" charset="0"/>
                <a:cs typeface="Times New Roman" pitchFamily="18" charset="0"/>
              </a:rPr>
              <a:t>Источники возмещения затрат на воспроизводство рабочей силы и соотношение между ними в каждой стране имеют свои специфические черты, обусловленные составом и структурой расходов на воспроизводство рабочей силы, а также особенностями функционирования экономики, определяемыми социально-экономической политикой государства. Затраты на рабочую силу формируются на постоянной законодательно закрепленной основе. В этом процессе присутствует и рыночная составляющая.</a:t>
            </a:r>
          </a:p>
          <a:p>
            <a:pPr marL="0" indent="544513">
              <a:lnSpc>
                <a:spcPct val="120000"/>
              </a:lnSpc>
              <a:buNone/>
            </a:pPr>
            <a:r>
              <a:rPr lang="ru-RU" dirty="0">
                <a:latin typeface="Times New Roman" pitchFamily="18" charset="0"/>
                <a:cs typeface="Times New Roman" pitchFamily="18" charset="0"/>
              </a:rPr>
              <a:t>Общими затратами на рабочую силу являются расходы на протяжении жизни человека, обеспечивающие нормальную жизнедеятельность работников и членов их семей. </a:t>
            </a:r>
          </a:p>
          <a:p>
            <a:pPr marL="0" indent="544513">
              <a:lnSpc>
                <a:spcPct val="120000"/>
              </a:lnSpc>
              <a:buNone/>
            </a:pPr>
            <a:r>
              <a:rPr lang="ru-RU" dirty="0">
                <a:latin typeface="Times New Roman" pitchFamily="18" charset="0"/>
                <a:cs typeface="Times New Roman" pitchFamily="18" charset="0"/>
              </a:rPr>
              <a:t>Формирование затрат на рабочую силу и их возмещение базируется на системном подходе и определяет: субъекты отношений, основные уровни регулирования, органы управления, принципы взаимодействия, правовую основу, что должно приводить к согласованию интересов всех субъектов отношений.</a:t>
            </a:r>
          </a:p>
          <a:p>
            <a:pPr marL="0" indent="544513">
              <a:lnSpc>
                <a:spcPct val="120000"/>
              </a:lnSpc>
              <a:buNone/>
            </a:pPr>
            <a:r>
              <a:rPr lang="ru-RU" dirty="0">
                <a:latin typeface="Times New Roman" pitchFamily="18" charset="0"/>
                <a:cs typeface="Times New Roman" pitchFamily="18" charset="0"/>
              </a:rPr>
              <a:t>Субъектами формирования и возмещения затрат на рабочую силу выступают социальные партнеры: Международная организация труда, государство, работодатели, работник.</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rmAutofit fontScale="70000" lnSpcReduction="20000"/>
          </a:bodyPr>
          <a:lstStyle/>
          <a:p>
            <a:pPr marL="0" indent="544513">
              <a:lnSpc>
                <a:spcPct val="120000"/>
              </a:lnSpc>
              <a:buNone/>
            </a:pPr>
            <a:r>
              <a:rPr lang="ru-RU" dirty="0">
                <a:latin typeface="Times New Roman" pitchFamily="18" charset="0"/>
                <a:cs typeface="Times New Roman" pitchFamily="18" charset="0"/>
              </a:rPr>
              <a:t>Общее определение статей затрат на рабочую силу и их типовая классификация базируются на Конвенции Международной организации труда (МОТ) «Об основных целях и нормах социальной политики» № 117, в статье 25 которой провозглашается право человека на жизненный уровень, который необходим для поддержания здоровья и благосостояния его самого и членов его семьи, а также право на социальное обеспечение в случае безработицы, из-за инвалидности, вдовства или в ином случае утраты средств к существованию по не зависящим от него обстоятельствам. Перечень статей затрат на рабочую силу утвержден МОТ в Резолюции XI Международной конференции статистиков по труду. С 1985 г. Конвенцией МОТ № 160 в статистику труда включен специальный раздел по затратам на рабочую силу. Конвенция устанавливает общие принципы создания национальных классификаций затрат работодателей на персонал организации и проведения выборочных периодических статистических обследований в целях оценки уровня и структуры этих затрат.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576064"/>
          </a:xfrm>
        </p:spPr>
        <p:txBody>
          <a:bodyPr>
            <a:normAutofit/>
          </a:bodyPr>
          <a:lstStyle/>
          <a:p>
            <a:r>
              <a:rPr lang="ru-RU" sz="2800" b="1" dirty="0">
                <a:latin typeface="Times New Roman" pitchFamily="18" charset="0"/>
                <a:cs typeface="Times New Roman" pitchFamily="18" charset="0"/>
              </a:rPr>
              <a:t>Учет и нормирование расходов на персонал</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340768"/>
            <a:ext cx="8229600" cy="5233768"/>
          </a:xfrm>
        </p:spPr>
        <p:txBody>
          <a:bodyPr>
            <a:noAutofit/>
          </a:bodyPr>
          <a:lstStyle/>
          <a:p>
            <a:pPr marL="0" indent="544513">
              <a:lnSpc>
                <a:spcPct val="120000"/>
              </a:lnSpc>
              <a:buNone/>
            </a:pPr>
            <a:r>
              <a:rPr lang="ru-RU" sz="1800" dirty="0">
                <a:latin typeface="Times New Roman" pitchFamily="18" charset="0"/>
                <a:cs typeface="Times New Roman" pitchFamily="18" charset="0"/>
              </a:rPr>
              <a:t>Для расчета и выплаты заработной платы применяются следующие формы ведомостей:</a:t>
            </a:r>
          </a:p>
          <a:p>
            <a:pPr marL="0" indent="544513">
              <a:lnSpc>
                <a:spcPct val="120000"/>
              </a:lnSpc>
              <a:buNone/>
            </a:pPr>
            <a:r>
              <a:rPr lang="ru-RU" sz="1800" dirty="0">
                <a:latin typeface="Times New Roman" pitchFamily="18" charset="0"/>
                <a:cs typeface="Times New Roman" pitchFamily="18" charset="0"/>
              </a:rPr>
              <a:t>- расчетно-платежная ведомость (форма № Т-49), которая рекомендована для средних и малых организаций При составлении этой формы допустимо не заполнять другие расчетные и платежные ведомости;</a:t>
            </a:r>
          </a:p>
          <a:p>
            <a:pPr marL="0" indent="544513">
              <a:lnSpc>
                <a:spcPct val="120000"/>
              </a:lnSpc>
              <a:buNone/>
            </a:pPr>
            <a:r>
              <a:rPr lang="ru-RU" sz="1800" dirty="0">
                <a:latin typeface="Times New Roman" pitchFamily="18" charset="0"/>
                <a:cs typeface="Times New Roman" pitchFamily="18" charset="0"/>
              </a:rPr>
              <a:t>- расчетная ведомость (форма №Т-51), которая применяется для расчета заработной платы всем категориям работающих. Рекомендована для применения в крупных организациях;</a:t>
            </a:r>
          </a:p>
          <a:p>
            <a:pPr marL="0" indent="544513">
              <a:lnSpc>
                <a:spcPct val="120000"/>
              </a:lnSpc>
              <a:buNone/>
            </a:pPr>
            <a:r>
              <a:rPr lang="ru-RU" sz="1800" dirty="0">
                <a:latin typeface="Times New Roman" pitchFamily="18" charset="0"/>
                <a:cs typeface="Times New Roman" pitchFamily="18" charset="0"/>
              </a:rPr>
              <a:t>- платежная ведомость (форма № Т-53), которая применяется для учета выплат заработной платы;</a:t>
            </a:r>
          </a:p>
          <a:p>
            <a:pPr marL="0" indent="544513">
              <a:lnSpc>
                <a:spcPct val="120000"/>
              </a:lnSpc>
              <a:buNone/>
            </a:pPr>
            <a:r>
              <a:rPr lang="ru-RU" sz="1800" dirty="0">
                <a:latin typeface="Times New Roman" pitchFamily="18" charset="0"/>
                <a:cs typeface="Times New Roman" pitchFamily="18" charset="0"/>
              </a:rPr>
              <a:t>- лицевой счет (формы № Т-54и № Т-54а), который заполняется бухгалтером на каждого работника на основании первичных документов о приеме на работу и в котором указывается необходимая информация: фамилия, имя, отчество; цех, отдел организации; категория персонала; табельный номер работника; количество детей (для определения вычетов при расчете налога на доходы физических лиц); дата поступления на работу.</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631825">
              <a:lnSpc>
                <a:spcPct val="120000"/>
              </a:lnSpc>
              <a:buNone/>
            </a:pPr>
            <a:r>
              <a:rPr lang="ru-RU" sz="1700" dirty="0">
                <a:latin typeface="Times New Roman" pitchFamily="18" charset="0"/>
                <a:cs typeface="Times New Roman" pitchFamily="18" charset="0"/>
              </a:rPr>
              <a:t>Лицевой счет заполняется в течение года, в нем помесячно отражаются все виды произведенных начислений и удержаний. Данные, содержащиеся в лицевом счете, являются основанием для расчета среднего заработка при оплате отпуска, начислений по больничным листкам и т.д. На следующий год на каждого работника открывается новый лицевой счет.</a:t>
            </a:r>
          </a:p>
          <a:p>
            <a:pPr marL="0" indent="631825">
              <a:lnSpc>
                <a:spcPct val="120000"/>
              </a:lnSpc>
              <a:buNone/>
            </a:pPr>
            <a:r>
              <a:rPr lang="ru-RU" sz="1700" dirty="0">
                <a:latin typeface="Times New Roman" pitchFamily="18" charset="0"/>
                <a:cs typeface="Times New Roman" pitchFamily="18" charset="0"/>
              </a:rPr>
              <a:t>Расходы могут нормироваться по количественным и качественным показателям.</a:t>
            </a:r>
          </a:p>
          <a:p>
            <a:pPr marL="0" indent="631825">
              <a:lnSpc>
                <a:spcPct val="120000"/>
              </a:lnSpc>
              <a:buNone/>
            </a:pPr>
            <a:r>
              <a:rPr lang="ru-RU" sz="1700" dirty="0">
                <a:latin typeface="Times New Roman" pitchFamily="18" charset="0"/>
                <a:cs typeface="Times New Roman" pitchFamily="18" charset="0"/>
              </a:rPr>
              <a:t>1.Количественные показатели:</a:t>
            </a:r>
          </a:p>
          <a:p>
            <a:pPr marL="347663" indent="284163">
              <a:lnSpc>
                <a:spcPct val="120000"/>
              </a:lnSpc>
            </a:pPr>
            <a:r>
              <a:rPr lang="ru-RU" sz="1700" dirty="0">
                <a:latin typeface="Times New Roman" pitchFamily="18" charset="0"/>
                <a:cs typeface="Times New Roman" pitchFamily="18" charset="0"/>
              </a:rPr>
              <a:t>Оплата труда</a:t>
            </a:r>
          </a:p>
          <a:p>
            <a:pPr marL="347663" indent="284163">
              <a:lnSpc>
                <a:spcPct val="120000"/>
              </a:lnSpc>
            </a:pPr>
            <a:r>
              <a:rPr lang="ru-RU" sz="1700" dirty="0">
                <a:latin typeface="Times New Roman" pitchFamily="18" charset="0"/>
                <a:cs typeface="Times New Roman" pitchFamily="18" charset="0"/>
              </a:rPr>
              <a:t>Выплаты компенсаций и премий</a:t>
            </a:r>
          </a:p>
          <a:p>
            <a:pPr marL="347663" indent="284163">
              <a:lnSpc>
                <a:spcPct val="120000"/>
              </a:lnSpc>
            </a:pPr>
            <a:r>
              <a:rPr lang="ru-RU" sz="1700" dirty="0">
                <a:latin typeface="Times New Roman" pitchFamily="18" charset="0"/>
                <a:cs typeface="Times New Roman" pitchFamily="18" charset="0"/>
              </a:rPr>
              <a:t>Численность сотрудников</a:t>
            </a:r>
          </a:p>
          <a:p>
            <a:pPr marL="347663" indent="284163">
              <a:lnSpc>
                <a:spcPct val="120000"/>
              </a:lnSpc>
            </a:pPr>
            <a:r>
              <a:rPr lang="ru-RU" sz="1700" dirty="0">
                <a:latin typeface="Times New Roman" pitchFamily="18" charset="0"/>
                <a:cs typeface="Times New Roman" pitchFamily="18" charset="0"/>
              </a:rPr>
              <a:t>Представительские расходы ( </a:t>
            </a:r>
            <a:r>
              <a:rPr lang="ru-RU" sz="1700" dirty="0" err="1">
                <a:latin typeface="Times New Roman" pitchFamily="18" charset="0"/>
                <a:cs typeface="Times New Roman" pitchFamily="18" charset="0"/>
              </a:rPr>
              <a:t>расходы</a:t>
            </a:r>
            <a:r>
              <a:rPr lang="ru-RU" sz="1700" dirty="0">
                <a:latin typeface="Times New Roman" pitchFamily="18" charset="0"/>
                <a:cs typeface="Times New Roman" pitchFamily="18" charset="0"/>
              </a:rPr>
              <a:t> на отдых, профилактику или лечение заболеваний и </a:t>
            </a:r>
            <a:r>
              <a:rPr lang="ru-RU" sz="1700" dirty="0" err="1">
                <a:latin typeface="Times New Roman" pitchFamily="18" charset="0"/>
                <a:cs typeface="Times New Roman" pitchFamily="18" charset="0"/>
              </a:rPr>
              <a:t>т.п</a:t>
            </a:r>
            <a:r>
              <a:rPr lang="ru-RU" sz="1700" dirty="0">
                <a:latin typeface="Times New Roman" pitchFamily="18" charset="0"/>
                <a:cs typeface="Times New Roman" pitchFamily="18" charset="0"/>
              </a:rPr>
              <a:t>)</a:t>
            </a:r>
          </a:p>
          <a:p>
            <a:pPr marL="0" indent="631825">
              <a:lnSpc>
                <a:spcPct val="120000"/>
              </a:lnSpc>
              <a:buNone/>
            </a:pPr>
            <a:r>
              <a:rPr lang="ru-RU" sz="1700" dirty="0">
                <a:latin typeface="Times New Roman" pitchFamily="18" charset="0"/>
                <a:cs typeface="Times New Roman" pitchFamily="18" charset="0"/>
              </a:rPr>
              <a:t>2. Качественные показатели (Связанны с условиями труда):</a:t>
            </a:r>
          </a:p>
          <a:p>
            <a:pPr marL="347663" indent="284163">
              <a:lnSpc>
                <a:spcPct val="120000"/>
              </a:lnSpc>
            </a:pPr>
            <a:r>
              <a:rPr lang="ru-RU" sz="1700" dirty="0">
                <a:latin typeface="Times New Roman" pitchFamily="18" charset="0"/>
                <a:cs typeface="Times New Roman" pitchFamily="18" charset="0"/>
              </a:rPr>
              <a:t>расходы на лечение профессиональных заболеваний работников, занятых на работах с вредными или тяжелыми условиями труда</a:t>
            </a:r>
          </a:p>
          <a:p>
            <a:pPr marL="347663" indent="284163">
              <a:lnSpc>
                <a:spcPct val="120000"/>
              </a:lnSpc>
            </a:pPr>
            <a:r>
              <a:rPr lang="ru-RU" sz="1700" dirty="0">
                <a:latin typeface="Times New Roman" pitchFamily="18" charset="0"/>
                <a:cs typeface="Times New Roman" pitchFamily="18" charset="0"/>
              </a:rPr>
              <a:t>расходы, связанные с содержанием помещений и инвентаря здравпунктов, находящихся непосредственно на территории организации</a:t>
            </a:r>
          </a:p>
          <a:p>
            <a:pPr marL="347663" indent="284163">
              <a:lnSpc>
                <a:spcPct val="120000"/>
              </a:lnSpc>
            </a:pPr>
            <a:r>
              <a:rPr lang="ru-RU" sz="1700" dirty="0">
                <a:latin typeface="Times New Roman" pitchFamily="18" charset="0"/>
                <a:cs typeface="Times New Roman" pitchFamily="18" charset="0"/>
              </a:rPr>
              <a:t>расходы на спецодежду и т.д.</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485800"/>
          </a:xfrm>
        </p:spPr>
        <p:txBody>
          <a:bodyPr>
            <a:normAutofit fontScale="90000"/>
          </a:bodyPr>
          <a:lstStyle/>
          <a:p>
            <a:r>
              <a:rPr lang="ru-RU" sz="2800" b="1" dirty="0">
                <a:latin typeface="Times New Roman" pitchFamily="18" charset="0"/>
                <a:cs typeface="Times New Roman" pitchFamily="18" charset="0"/>
              </a:rPr>
              <a:t>Анализ и планирование расходов на персонал</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124744"/>
            <a:ext cx="8229600" cy="5449792"/>
          </a:xfrm>
        </p:spPr>
        <p:txBody>
          <a:bodyPr>
            <a:normAutofit fontScale="70000" lnSpcReduction="20000"/>
          </a:bodyPr>
          <a:lstStyle/>
          <a:p>
            <a:pPr marL="0" indent="544513">
              <a:lnSpc>
                <a:spcPct val="120000"/>
              </a:lnSpc>
              <a:buNone/>
            </a:pPr>
            <a:r>
              <a:rPr lang="ru-RU" dirty="0">
                <a:latin typeface="Times New Roman" pitchFamily="18" charset="0"/>
                <a:cs typeface="Times New Roman" pitchFamily="18" charset="0"/>
              </a:rPr>
              <a:t>В наше время рынок принципиально меняет свою обстановку с планированием, выдвигает новые жесткие требования. Меняются цели, задачи планирования.</a:t>
            </a:r>
          </a:p>
          <a:p>
            <a:pPr marL="0" indent="544513">
              <a:lnSpc>
                <a:spcPct val="120000"/>
              </a:lnSpc>
              <a:buNone/>
            </a:pPr>
            <a:r>
              <a:rPr lang="ru-RU" dirty="0">
                <a:latin typeface="Times New Roman" pitchFamily="18" charset="0"/>
                <a:cs typeface="Times New Roman" pitchFamily="18" charset="0"/>
              </a:rPr>
              <a:t>Так как, организации получили полную самостоятельность, они так же получили и полную ответственность на планирование своей деятельности.</a:t>
            </a:r>
          </a:p>
          <a:p>
            <a:pPr marL="0" indent="544513">
              <a:lnSpc>
                <a:spcPct val="120000"/>
              </a:lnSpc>
              <a:buNone/>
            </a:pPr>
            <a:r>
              <a:rPr lang="ru-RU" dirty="0">
                <a:latin typeface="Times New Roman" pitchFamily="18" charset="0"/>
                <a:cs typeface="Times New Roman" pitchFamily="18" charset="0"/>
              </a:rPr>
              <a:t>В рыночной экономике установление допустимой величины расходов на персонал становится отправной точкой для планирования всех других показателей по труду. Если в организации величина расходов на персонал превышает установившуюся у конкурентов, то дальнейшая деятельность такой организации становится проблематичной. В зарубежной практике в годовых отчетах организаций в обязательном порядке публикуются сведения о численности и структуре персонала, о затратах на заработную плату, расходах на обеспечение по старости, отчислениях на социальные нужды, видах добровольных услуг социального характера и размерах расходов на их осуществление, об участии рабочих и служащих в прибылях предприятия.</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953848"/>
          </a:xfrm>
        </p:spPr>
        <p:txBody>
          <a:bodyPr>
            <a:noAutofit/>
          </a:bodyPr>
          <a:lstStyle/>
          <a:p>
            <a:pPr marL="0" indent="544513">
              <a:lnSpc>
                <a:spcPct val="120000"/>
              </a:lnSpc>
              <a:buNone/>
            </a:pPr>
            <a:r>
              <a:rPr lang="ru-RU" sz="1900" dirty="0">
                <a:latin typeface="Times New Roman" pitchFamily="18" charset="0"/>
                <a:cs typeface="Times New Roman" pitchFamily="18" charset="0"/>
              </a:rPr>
              <a:t>Особую значимость планирование расходов на персонал приобретает еще и потому, что в условиях рынка единственным товаром, 'который будет неуклонно дорожать, является рабочая сила.</a:t>
            </a:r>
          </a:p>
          <a:p>
            <a:pPr marL="0" indent="544513">
              <a:lnSpc>
                <a:spcPct val="120000"/>
              </a:lnSpc>
              <a:buNone/>
            </a:pPr>
            <a:r>
              <a:rPr lang="ru-RU" sz="1900" dirty="0">
                <a:latin typeface="Times New Roman" pitchFamily="18" charset="0"/>
                <a:cs typeface="Times New Roman" pitchFamily="18" charset="0"/>
              </a:rPr>
              <a:t>Планирование производительности труда и численности персонала становится необходимым инструментом поиска резервов, использование которых позволило бы организации снизить расходы на персонал. В качестве нормативной базы при расчетах численности персонала надо учитывать удельные расходы на персонал, отнесенные к единице продукции, которые сложились в отрасли в результате конкуренции у аналогичных организаций -конкурентов, следует исходить из предельно допустимых расходов на заработную плату и расходов на персонал, а затем уже определять необходимый уровень производительности труда и допустимую численность персонала.</a:t>
            </a:r>
          </a:p>
          <a:p>
            <a:pPr marL="0" indent="544513">
              <a:lnSpc>
                <a:spcPct val="120000"/>
              </a:lnSpc>
              <a:buNone/>
            </a:pPr>
            <a:r>
              <a:rPr lang="ru-RU" sz="1900" dirty="0">
                <a:latin typeface="Times New Roman" pitchFamily="18" charset="0"/>
                <a:cs typeface="Times New Roman" pitchFamily="18" charset="0"/>
              </a:rPr>
              <a:t>В нашей стране в условиях рынка и конкуренции должна создаваться соответствующая система показателей по труду, опирающаяся на зарубежный опыт и учитывающая особенности переходного периода отечественной экономики.</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27</TotalTime>
  <Words>4093</Words>
  <Application>Microsoft Office PowerPoint</Application>
  <PresentationFormat>Экран (4:3)</PresentationFormat>
  <Paragraphs>169</Paragraphs>
  <Slides>32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32</vt:i4>
      </vt:variant>
    </vt:vector>
  </HeadingPairs>
  <TitlesOfParts>
    <vt:vector size="37" baseType="lpstr">
      <vt:lpstr>Georgia</vt:lpstr>
      <vt:lpstr>Times New Roman</vt:lpstr>
      <vt:lpstr>Trebuchet MS</vt:lpstr>
      <vt:lpstr>Wingdings 2</vt:lpstr>
      <vt:lpstr>Городская</vt:lpstr>
      <vt:lpstr>Управление расходами на персонал </vt:lpstr>
      <vt:lpstr> Сущность и классификация расходов на персонал</vt:lpstr>
      <vt:lpstr>Презентация PowerPoint</vt:lpstr>
      <vt:lpstr>Презентация PowerPoint</vt:lpstr>
      <vt:lpstr>Презентация PowerPoint</vt:lpstr>
      <vt:lpstr>Учет и нормирование расходов на персонал</vt:lpstr>
      <vt:lpstr>Презентация PowerPoint</vt:lpstr>
      <vt:lpstr>Анализ и планирование расходов на персонал</vt:lpstr>
      <vt:lpstr>Презентация PowerPoint</vt:lpstr>
      <vt:lpstr>Презентация PowerPoint</vt:lpstr>
      <vt:lpstr>Система показателей по труду, необходимая организациям для анализа и планирования</vt:lpstr>
      <vt:lpstr>Презентация PowerPoint</vt:lpstr>
      <vt:lpstr>Презентация PowerPoint</vt:lpstr>
      <vt:lpstr>Презентация PowerPoint</vt:lpstr>
      <vt:lpstr>Презентация PowerPoint</vt:lpstr>
      <vt:lpstr>Презентация PowerPoint</vt:lpstr>
      <vt:lpstr>Бюджетирование расходов на персонал</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Оценка окупаемости и рентабельности расходов на персонал</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6. Управление расходами на персонал</dc:title>
  <dc:creator>User</dc:creator>
  <cp:lastModifiedBy>Сметанин Александр</cp:lastModifiedBy>
  <cp:revision>13</cp:revision>
  <dcterms:created xsi:type="dcterms:W3CDTF">2016-01-17T18:59:06Z</dcterms:created>
  <dcterms:modified xsi:type="dcterms:W3CDTF">2025-12-06T15:16:23Z</dcterms:modified>
</cp:coreProperties>
</file>