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691A5AC6-6DCE-4BA8-9C31-34531713B5C2}" type="datetimeFigureOut">
              <a:rPr lang="ru-RU" smtClean="0"/>
              <a:t>04.12.2025</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187899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20599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423656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defRPr sz="1800"/>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80254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691A5AC6-6DCE-4BA8-9C31-34531713B5C2}" type="datetimeFigureOut">
              <a:rPr lang="ru-RU" smtClean="0"/>
              <a:t>04.12.2025</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306982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37859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ru-RU"/>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21166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ru-RU"/>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34992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ru-RU"/>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216212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tx2"/>
                </a:solidFill>
              </a:defRPr>
            </a:lvl1pPr>
          </a:lstStyle>
          <a:p>
            <a:fld id="{691A5AC6-6DCE-4BA8-9C31-34531713B5C2}" type="datetimeFigureOut">
              <a:rPr lang="ru-RU" smtClean="0"/>
              <a:t>04.12.2025</a:t>
            </a:fld>
            <a:endParaRPr lang="ru-RU"/>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F89C52E6-ABAB-461E-B86C-2A93F840AE33}" type="slidenum">
              <a:rPr lang="ru-RU" smtClean="0"/>
              <a:t>‹#›</a:t>
            </a:fld>
            <a:endParaRPr lang="ru-RU"/>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60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91A5AC6-6DCE-4BA8-9C31-34531713B5C2}" type="datetimeFigureOut">
              <a:rPr lang="ru-RU" smtClean="0"/>
              <a:t>04.12.2025</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426044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691A5AC6-6DCE-4BA8-9C31-34531713B5C2}" type="datetimeFigureOut">
              <a:rPr lang="ru-RU" smtClean="0"/>
              <a:t>04.12.2025</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F89C52E6-ABAB-461E-B86C-2A93F840AE33}" type="slidenum">
              <a:rPr lang="ru-RU" smtClean="0"/>
              <a:t>‹#›</a:t>
            </a:fld>
            <a:endParaRPr lang="ru-RU"/>
          </a:p>
        </p:txBody>
      </p:sp>
    </p:spTree>
    <p:extLst>
      <p:ext uri="{BB962C8B-B14F-4D97-AF65-F5344CB8AC3E}">
        <p14:creationId xmlns:p14="http://schemas.microsoft.com/office/powerpoint/2010/main" val="21170591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068B35-6F71-41E2-825F-F4A644410F27}"/>
              </a:ext>
            </a:extLst>
          </p:cNvPr>
          <p:cNvSpPr>
            <a:spLocks noGrp="1"/>
          </p:cNvSpPr>
          <p:nvPr>
            <p:ph type="ctrTitle"/>
          </p:nvPr>
        </p:nvSpPr>
        <p:spPr/>
        <p:txBody>
          <a:bodyPr/>
          <a:lstStyle/>
          <a:p>
            <a:r>
              <a:rPr lang="ru-RU" sz="6000" dirty="0">
                <a:effectLst/>
                <a:latin typeface="Times New Roman" panose="02020603050405020304" pitchFamily="18" charset="0"/>
                <a:cs typeface="Times New Roman" panose="02020603050405020304" pitchFamily="18" charset="0"/>
              </a:rPr>
              <a:t>Права и обязанности работника в области охраны труда</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59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AE75B8-35ED-495D-A93B-980AEA5DCDB6}"/>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Санкции</a:t>
            </a:r>
          </a:p>
        </p:txBody>
      </p:sp>
      <p:sp>
        <p:nvSpPr>
          <p:cNvPr id="3" name="Объект 2">
            <a:extLst>
              <a:ext uri="{FF2B5EF4-FFF2-40B4-BE49-F238E27FC236}">
                <a16:creationId xmlns:a16="http://schemas.microsoft.com/office/drawing/2014/main" xmlns="" id="{967C9FC3-353A-452C-A790-E1DDB6A11B7D}"/>
              </a:ext>
            </a:extLst>
          </p:cNvPr>
          <p:cNvSpPr>
            <a:spLocks noGrp="1"/>
          </p:cNvSpPr>
          <p:nvPr>
            <p:ph idx="1"/>
          </p:nvPr>
        </p:nvSpPr>
        <p:spPr>
          <a:xfrm>
            <a:off x="528918" y="2014194"/>
            <a:ext cx="5737411" cy="3931920"/>
          </a:xfrm>
        </p:spPr>
        <p:txBody>
          <a:bodyPr/>
          <a:lstStyle/>
          <a:p>
            <a:r>
              <a:rPr lang="ru-RU" dirty="0">
                <a:latin typeface="Times New Roman" panose="02020603050405020304" pitchFamily="18" charset="0"/>
                <a:cs typeface="Times New Roman" panose="02020603050405020304" pitchFamily="18" charset="0"/>
              </a:rPr>
              <a:t>Неисполнение данных обязанностей считается нарушением трудовой дисциплины и может повлечь привлечение работника к дисциплинарной ответственности. Нарушение работником требований по охране труда, если это нарушение повлекло за собой тяжкие последствия (несчастный случай на производстве, авария, катастрофа) либо заведомо создавало реальную угрозу наступления таких последствий, отнесено к основаниям расторжения трудового договора по инициативе работодателя (подп. «д» п. 6 ст. 81 ТК).</a:t>
            </a:r>
          </a:p>
        </p:txBody>
      </p:sp>
      <p:pic>
        <p:nvPicPr>
          <p:cNvPr id="5" name="Рисунок 4">
            <a:extLst>
              <a:ext uri="{FF2B5EF4-FFF2-40B4-BE49-F238E27FC236}">
                <a16:creationId xmlns:a16="http://schemas.microsoft.com/office/drawing/2014/main" xmlns="" id="{D0BADD30-ECAD-4E0E-A08B-D7C7ABC72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329" y="1265170"/>
            <a:ext cx="5404696" cy="5105872"/>
          </a:xfrm>
          <a:prstGeom prst="rect">
            <a:avLst/>
          </a:prstGeom>
        </p:spPr>
      </p:pic>
    </p:spTree>
    <p:extLst>
      <p:ext uri="{BB962C8B-B14F-4D97-AF65-F5344CB8AC3E}">
        <p14:creationId xmlns:p14="http://schemas.microsoft.com/office/powerpoint/2010/main" val="287504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7113DB-4489-48F8-AAE6-3421281D35DF}"/>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Общие правила проведения инструктажей</a:t>
            </a:r>
          </a:p>
        </p:txBody>
      </p:sp>
      <p:sp>
        <p:nvSpPr>
          <p:cNvPr id="3" name="Объект 2">
            <a:extLst>
              <a:ext uri="{FF2B5EF4-FFF2-40B4-BE49-F238E27FC236}">
                <a16:creationId xmlns:a16="http://schemas.microsoft.com/office/drawing/2014/main" xmlns="" id="{3D2FB690-050A-4C67-8A63-3997C480BCB7}"/>
              </a:ext>
            </a:extLst>
          </p:cNvPr>
          <p:cNvSpPr>
            <a:spLocks noGrp="1"/>
          </p:cNvSpPr>
          <p:nvPr>
            <p:ph idx="1"/>
          </p:nvPr>
        </p:nvSpPr>
        <p:spPr>
          <a:xfrm>
            <a:off x="1066801" y="2130015"/>
            <a:ext cx="5136776" cy="3931920"/>
          </a:xfrm>
        </p:spPr>
        <p:txBody>
          <a:bodyPr/>
          <a:lstStyle/>
          <a:p>
            <a:r>
              <a:rPr lang="ru-RU" dirty="0">
                <a:latin typeface="Times New Roman" panose="02020603050405020304" pitchFamily="18" charset="0"/>
                <a:cs typeface="Times New Roman" panose="02020603050405020304" pitchFamily="18" charset="0"/>
              </a:rPr>
              <a:t>Инструктажи и стажировки проводятся по заранее подготовленным программам для каждой должности. Все этапы проведения инструктажей оформляются документально в журналах и приказах, подразумевают проверку полученных знаний. </a:t>
            </a:r>
          </a:p>
        </p:txBody>
      </p:sp>
      <p:pic>
        <p:nvPicPr>
          <p:cNvPr id="5" name="Рисунок 4">
            <a:extLst>
              <a:ext uri="{FF2B5EF4-FFF2-40B4-BE49-F238E27FC236}">
                <a16:creationId xmlns:a16="http://schemas.microsoft.com/office/drawing/2014/main" xmlns="" id="{A8612E1D-0832-4DE7-99EE-D4118A43CF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929" y="2300878"/>
            <a:ext cx="4171282" cy="3401697"/>
          </a:xfrm>
          <a:prstGeom prst="rect">
            <a:avLst/>
          </a:prstGeom>
        </p:spPr>
      </p:pic>
    </p:spTree>
    <p:extLst>
      <p:ext uri="{BB962C8B-B14F-4D97-AF65-F5344CB8AC3E}">
        <p14:creationId xmlns:p14="http://schemas.microsoft.com/office/powerpoint/2010/main" val="176053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C05DB0-757A-490B-957E-BD29EC9D0C19}"/>
              </a:ext>
            </a:extLst>
          </p:cNvPr>
          <p:cNvSpPr>
            <a:spLocks noGrp="1"/>
          </p:cNvSpPr>
          <p:nvPr>
            <p:ph type="title"/>
          </p:nvPr>
        </p:nvSpPr>
        <p:spPr/>
        <p:txBody>
          <a:bodyPr>
            <a:noAutofit/>
          </a:bodyPr>
          <a:lstStyle/>
          <a:p>
            <a:pPr algn="ctr"/>
            <a:r>
              <a:rPr lang="ru-RU" sz="3600" dirty="0">
                <a:latin typeface="Times New Roman" panose="02020603050405020304" pitchFamily="18" charset="0"/>
                <a:cs typeface="Times New Roman" panose="02020603050405020304" pitchFamily="18" charset="0"/>
              </a:rPr>
              <a:t>Работник обязан обучаться методам и приемам безопасного проведения работ, способам оказания первой помощи </a:t>
            </a:r>
          </a:p>
        </p:txBody>
      </p:sp>
      <p:sp>
        <p:nvSpPr>
          <p:cNvPr id="3" name="Объект 2">
            <a:extLst>
              <a:ext uri="{FF2B5EF4-FFF2-40B4-BE49-F238E27FC236}">
                <a16:creationId xmlns:a16="http://schemas.microsoft.com/office/drawing/2014/main" xmlns="" id="{39635EB4-A3FB-4D1B-AD01-872261B1CFDB}"/>
              </a:ext>
            </a:extLst>
          </p:cNvPr>
          <p:cNvSpPr>
            <a:spLocks noGrp="1"/>
          </p:cNvSpPr>
          <p:nvPr>
            <p:ph idx="1"/>
          </p:nvPr>
        </p:nvSpPr>
        <p:spPr>
          <a:xfrm>
            <a:off x="609600" y="2226833"/>
            <a:ext cx="5029200" cy="3931920"/>
          </a:xfrm>
        </p:spPr>
        <p:txBody>
          <a:bodyPr/>
          <a:lstStyle/>
          <a:p>
            <a:r>
              <a:rPr lang="ru-RU" dirty="0">
                <a:latin typeface="Times New Roman" panose="02020603050405020304" pitchFamily="18" charset="0"/>
                <a:cs typeface="Times New Roman" panose="02020603050405020304" pitchFamily="18" charset="0"/>
              </a:rPr>
              <a:t>Речь идет об обучениях, не входящих в стандартные инструктажи. Например, методам оказания первой помощи часто обучает привлеченный специалист. В пожарных учениях также должны участвовать все сотрудники организации, сотрудники всех организаций, арендующих помещения в одном офисном здании. В последнем случае обучение проводит сотрудник арендодателя, ответственный за пожарную безопасность в здании. </a:t>
            </a:r>
          </a:p>
        </p:txBody>
      </p:sp>
      <p:pic>
        <p:nvPicPr>
          <p:cNvPr id="11" name="Рисунок 10">
            <a:extLst>
              <a:ext uri="{FF2B5EF4-FFF2-40B4-BE49-F238E27FC236}">
                <a16:creationId xmlns:a16="http://schemas.microsoft.com/office/drawing/2014/main" xmlns="" id="{A7803E54-251C-44AF-9E51-305C6C1601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03173" y="2097742"/>
            <a:ext cx="5042515" cy="3727076"/>
          </a:xfrm>
          <a:prstGeom prst="rect">
            <a:avLst/>
          </a:prstGeom>
        </p:spPr>
      </p:pic>
    </p:spTree>
    <p:extLst>
      <p:ext uri="{BB962C8B-B14F-4D97-AF65-F5344CB8AC3E}">
        <p14:creationId xmlns:p14="http://schemas.microsoft.com/office/powerpoint/2010/main" val="408168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0B75BA-D9D9-4B27-BA24-E1837487403E}"/>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Дополнительные обязанности для работников опасных производств</a:t>
            </a:r>
          </a:p>
        </p:txBody>
      </p:sp>
      <p:sp>
        <p:nvSpPr>
          <p:cNvPr id="3" name="Объект 2">
            <a:extLst>
              <a:ext uri="{FF2B5EF4-FFF2-40B4-BE49-F238E27FC236}">
                <a16:creationId xmlns:a16="http://schemas.microsoft.com/office/drawing/2014/main" xmlns="" id="{536EA15C-59C0-4E4A-902C-ECCB2E4658EA}"/>
              </a:ext>
            </a:extLst>
          </p:cNvPr>
          <p:cNvSpPr>
            <a:spLocks noGrp="1"/>
          </p:cNvSpPr>
          <p:nvPr>
            <p:ph idx="1"/>
          </p:nvPr>
        </p:nvSpPr>
        <p:spPr>
          <a:xfrm>
            <a:off x="1066800" y="2103120"/>
            <a:ext cx="5298141" cy="3931920"/>
          </a:xfrm>
        </p:spPr>
        <p:txBody>
          <a:bodyPr/>
          <a:lstStyle/>
          <a:p>
            <a:r>
              <a:rPr lang="ru-RU" dirty="0">
                <a:latin typeface="Times New Roman" panose="02020603050405020304" pitchFamily="18" charset="0"/>
                <a:cs typeface="Times New Roman" panose="02020603050405020304" pitchFamily="18" charset="0"/>
              </a:rPr>
              <a:t>Помимо всех перечисленных выше требований работники, занятые на опасных производствах, обязаны: </a:t>
            </a:r>
          </a:p>
          <a:p>
            <a:r>
              <a:rPr lang="ru-RU" dirty="0">
                <a:latin typeface="Times New Roman" panose="02020603050405020304" pitchFamily="18" charset="0"/>
                <a:cs typeface="Times New Roman" panose="02020603050405020304" pitchFamily="18" charset="0"/>
              </a:rPr>
              <a:t>соблюдать требования всей нормативной документации для своей отрасли;</a:t>
            </a:r>
          </a:p>
          <a:p>
            <a:r>
              <a:rPr lang="ru-RU" dirty="0">
                <a:latin typeface="Times New Roman" panose="02020603050405020304" pitchFamily="18" charset="0"/>
                <a:cs typeface="Times New Roman" panose="02020603050405020304" pitchFamily="18" charset="0"/>
              </a:rPr>
              <a:t>проходить обучение и аттестацию для своих профессий;</a:t>
            </a:r>
          </a:p>
          <a:p>
            <a:r>
              <a:rPr lang="ru-RU" dirty="0">
                <a:latin typeface="Times New Roman" panose="02020603050405020304" pitchFamily="18" charset="0"/>
                <a:cs typeface="Times New Roman" panose="02020603050405020304" pitchFamily="18" charset="0"/>
              </a:rPr>
              <a:t>участвовать в работах по ликвидации аварий и несчастных случаев, а также принимать меры по их предотвращению. </a:t>
            </a:r>
          </a:p>
        </p:txBody>
      </p:sp>
      <p:pic>
        <p:nvPicPr>
          <p:cNvPr id="5" name="Рисунок 4">
            <a:extLst>
              <a:ext uri="{FF2B5EF4-FFF2-40B4-BE49-F238E27FC236}">
                <a16:creationId xmlns:a16="http://schemas.microsoft.com/office/drawing/2014/main" xmlns="" id="{612A8898-89E8-4B23-9DD0-6396A4155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2470" y="2422845"/>
            <a:ext cx="4019147" cy="3054141"/>
          </a:xfrm>
          <a:prstGeom prst="rect">
            <a:avLst/>
          </a:prstGeom>
        </p:spPr>
      </p:pic>
    </p:spTree>
    <p:extLst>
      <p:ext uri="{BB962C8B-B14F-4D97-AF65-F5344CB8AC3E}">
        <p14:creationId xmlns:p14="http://schemas.microsoft.com/office/powerpoint/2010/main" val="6373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A4367E-4BF4-4701-8B4F-64773E6B171F}"/>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Общие положения</a:t>
            </a:r>
          </a:p>
        </p:txBody>
      </p:sp>
      <p:sp>
        <p:nvSpPr>
          <p:cNvPr id="3" name="Объект 2">
            <a:extLst>
              <a:ext uri="{FF2B5EF4-FFF2-40B4-BE49-F238E27FC236}">
                <a16:creationId xmlns:a16="http://schemas.microsoft.com/office/drawing/2014/main" xmlns="" id="{AD742C20-E9C2-4253-9B1B-A51C6587C5F0}"/>
              </a:ext>
            </a:extLst>
          </p:cNvPr>
          <p:cNvSpPr>
            <a:spLocks noGrp="1"/>
          </p:cNvSpPr>
          <p:nvPr>
            <p:ph idx="1"/>
          </p:nvPr>
        </p:nvSpPr>
        <p:spPr>
          <a:xfrm>
            <a:off x="779929" y="2014194"/>
            <a:ext cx="5029200" cy="3931920"/>
          </a:xfrm>
        </p:spPr>
        <p:txBody>
          <a:bodyPr/>
          <a:lstStyle/>
          <a:p>
            <a:r>
              <a:rPr lang="ru-RU" b="1" dirty="0">
                <a:latin typeface="Times New Roman" panose="02020603050405020304" pitchFamily="18" charset="0"/>
                <a:cs typeface="Times New Roman" panose="02020603050405020304" pitchFamily="18" charset="0"/>
              </a:rPr>
              <a:t>Охрана труда</a:t>
            </a:r>
            <a:r>
              <a:rPr lang="ru-RU" dirty="0">
                <a:latin typeface="Times New Roman" panose="02020603050405020304" pitchFamily="18" charset="0"/>
                <a:cs typeface="Times New Roman" panose="02020603050405020304" pitchFamily="18" charset="0"/>
              </a:rPr>
              <a:t> — система сохранения жизни и здоровья работников в процессе трудовой деятельности, включающая в себя правовые, социально-экономические, организационные, технические, санитарно-гигиенические, лечебно-профилактические, реабилитационные и иные мероприятия</a:t>
            </a:r>
          </a:p>
        </p:txBody>
      </p:sp>
      <p:pic>
        <p:nvPicPr>
          <p:cNvPr id="7" name="Рисунок 6">
            <a:extLst>
              <a:ext uri="{FF2B5EF4-FFF2-40B4-BE49-F238E27FC236}">
                <a16:creationId xmlns:a16="http://schemas.microsoft.com/office/drawing/2014/main" xmlns="" id="{97983B62-A5B7-471F-A934-CC316605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42565"/>
            <a:ext cx="5705324" cy="3803549"/>
          </a:xfrm>
          <a:prstGeom prst="rect">
            <a:avLst/>
          </a:prstGeom>
        </p:spPr>
      </p:pic>
    </p:spTree>
    <p:extLst>
      <p:ext uri="{BB962C8B-B14F-4D97-AF65-F5344CB8AC3E}">
        <p14:creationId xmlns:p14="http://schemas.microsoft.com/office/powerpoint/2010/main" val="196555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3FD40-1ACE-4FC0-9F8A-49D3C988A664}"/>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Общие положения</a:t>
            </a:r>
            <a:endParaRPr lang="ru-RU" dirty="0"/>
          </a:p>
        </p:txBody>
      </p:sp>
      <p:sp>
        <p:nvSpPr>
          <p:cNvPr id="3" name="Объект 2">
            <a:extLst>
              <a:ext uri="{FF2B5EF4-FFF2-40B4-BE49-F238E27FC236}">
                <a16:creationId xmlns:a16="http://schemas.microsoft.com/office/drawing/2014/main" xmlns="" id="{8E648493-DC64-4BA2-8D99-7F5207B6403A}"/>
              </a:ext>
            </a:extLst>
          </p:cNvPr>
          <p:cNvSpPr>
            <a:spLocks noGrp="1"/>
          </p:cNvSpPr>
          <p:nvPr>
            <p:ph idx="1"/>
          </p:nvPr>
        </p:nvSpPr>
        <p:spPr>
          <a:xfrm>
            <a:off x="1066800" y="2103120"/>
            <a:ext cx="4240306" cy="3931920"/>
          </a:xfrm>
        </p:spPr>
        <p:txBody>
          <a:bodyPr/>
          <a:lstStyle/>
          <a:p>
            <a:r>
              <a:rPr lang="ru-RU" dirty="0">
                <a:latin typeface="Times New Roman" panose="02020603050405020304" pitchFamily="18" charset="0"/>
                <a:cs typeface="Times New Roman" panose="02020603050405020304" pitchFamily="18" charset="0"/>
              </a:rPr>
              <a:t>В широком смысле охрана труда представляет собой комплекс мер, направленных на создание здоровых и безопасных условий работы.</a:t>
            </a:r>
          </a:p>
        </p:txBody>
      </p:sp>
      <p:pic>
        <p:nvPicPr>
          <p:cNvPr id="5" name="Рисунок 4">
            <a:extLst>
              <a:ext uri="{FF2B5EF4-FFF2-40B4-BE49-F238E27FC236}">
                <a16:creationId xmlns:a16="http://schemas.microsoft.com/office/drawing/2014/main" xmlns="" id="{92DDC89F-6BFE-459B-865C-D8FCA503D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7106" y="3021800"/>
            <a:ext cx="6508376" cy="3644013"/>
          </a:xfrm>
          <a:prstGeom prst="rect">
            <a:avLst/>
          </a:prstGeom>
        </p:spPr>
      </p:pic>
    </p:spTree>
    <p:extLst>
      <p:ext uri="{BB962C8B-B14F-4D97-AF65-F5344CB8AC3E}">
        <p14:creationId xmlns:p14="http://schemas.microsoft.com/office/powerpoint/2010/main" val="51264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388EB9-2471-485B-9C55-6CD75A3FDDEA}"/>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Права и обязанности </a:t>
            </a:r>
          </a:p>
        </p:txBody>
      </p:sp>
      <p:sp>
        <p:nvSpPr>
          <p:cNvPr id="3" name="Объект 2">
            <a:extLst>
              <a:ext uri="{FF2B5EF4-FFF2-40B4-BE49-F238E27FC236}">
                <a16:creationId xmlns:a16="http://schemas.microsoft.com/office/drawing/2014/main" xmlns="" id="{9F515282-2602-4CC9-89CB-049049C84498}"/>
              </a:ext>
            </a:extLst>
          </p:cNvPr>
          <p:cNvSpPr>
            <a:spLocks noGrp="1"/>
          </p:cNvSpPr>
          <p:nvPr>
            <p:ph idx="1"/>
          </p:nvPr>
        </p:nvSpPr>
        <p:spPr>
          <a:xfrm>
            <a:off x="564777" y="2121050"/>
            <a:ext cx="5289176" cy="3931920"/>
          </a:xfrm>
        </p:spPr>
        <p:txBody>
          <a:bodyPr/>
          <a:lstStyle/>
          <a:p>
            <a:r>
              <a:rPr lang="ru-RU" dirty="0">
                <a:latin typeface="Times New Roman" panose="02020603050405020304" pitchFamily="18" charset="0"/>
                <a:cs typeface="Times New Roman" panose="02020603050405020304" pitchFamily="18" charset="0"/>
              </a:rPr>
              <a:t>Значительная часть этих прав носит конституционно-правовой характер. Так, ст. 37 Конституции гарантирует каждому право на труд в условиях, отвечающих требованиям безопасности и гигиены. Статья 42 Конституции предусматривает возможность привлечения к ответственности в соответствии с федеральным законом должностных лиц, скрывающих факты и обстоятельства, создающие угрозу для жизни и здоровья людей.</a:t>
            </a:r>
          </a:p>
        </p:txBody>
      </p:sp>
      <p:pic>
        <p:nvPicPr>
          <p:cNvPr id="7" name="Рисунок 6">
            <a:extLst>
              <a:ext uri="{FF2B5EF4-FFF2-40B4-BE49-F238E27FC236}">
                <a16:creationId xmlns:a16="http://schemas.microsoft.com/office/drawing/2014/main" xmlns="" id="{DA64554C-751C-4DD8-B9E9-097ACCE8E2F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57366" y="1719606"/>
            <a:ext cx="5289176" cy="4495800"/>
          </a:xfrm>
          <a:prstGeom prst="rect">
            <a:avLst/>
          </a:prstGeom>
        </p:spPr>
      </p:pic>
    </p:spTree>
    <p:extLst>
      <p:ext uri="{BB962C8B-B14F-4D97-AF65-F5344CB8AC3E}">
        <p14:creationId xmlns:p14="http://schemas.microsoft.com/office/powerpoint/2010/main" val="118115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2208DD-CAD2-42B6-829A-8F5E1A6B546F}"/>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Правовое регулирование прав</a:t>
            </a:r>
          </a:p>
        </p:txBody>
      </p:sp>
      <p:sp>
        <p:nvSpPr>
          <p:cNvPr id="3" name="Объект 2">
            <a:extLst>
              <a:ext uri="{FF2B5EF4-FFF2-40B4-BE49-F238E27FC236}">
                <a16:creationId xmlns:a16="http://schemas.microsoft.com/office/drawing/2014/main" xmlns="" id="{0123C618-8C22-4EE5-B18E-6977B560AA26}"/>
              </a:ext>
            </a:extLst>
          </p:cNvPr>
          <p:cNvSpPr>
            <a:spLocks noGrp="1"/>
          </p:cNvSpPr>
          <p:nvPr>
            <p:ph idx="1"/>
          </p:nvPr>
        </p:nvSpPr>
        <p:spPr>
          <a:xfrm>
            <a:off x="1066800" y="2103120"/>
            <a:ext cx="5181600" cy="3931920"/>
          </a:xfrm>
        </p:spPr>
        <p:txBody>
          <a:bodyPr/>
          <a:lstStyle/>
          <a:p>
            <a:r>
              <a:rPr lang="ru-RU" dirty="0">
                <a:latin typeface="Times New Roman" panose="02020603050405020304" pitchFamily="18" charset="0"/>
                <a:cs typeface="Times New Roman" panose="02020603050405020304" pitchFamily="18" charset="0"/>
              </a:rPr>
              <a:t>Права работников в сфере охраны труда предусматриваются и актами международного права. В частности, Конвенция МОТ № 155 «О безопасности и гигиене труда и производственной среде» устанавливает необходимость получения работником надлежащей подготовки в области безопасности и гигиены труда, а также предусматривает, что работники не несут никаких расходов в связи с мерами по технике безопасности и гигиене труда.</a:t>
            </a:r>
          </a:p>
        </p:txBody>
      </p:sp>
      <p:pic>
        <p:nvPicPr>
          <p:cNvPr id="9" name="Рисунок 8">
            <a:extLst>
              <a:ext uri="{FF2B5EF4-FFF2-40B4-BE49-F238E27FC236}">
                <a16:creationId xmlns:a16="http://schemas.microsoft.com/office/drawing/2014/main" xmlns="" id="{F6308F47-1445-4553-9C0F-9E3544BAB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4112" y="1808006"/>
            <a:ext cx="3501088" cy="4340314"/>
          </a:xfrm>
          <a:prstGeom prst="rect">
            <a:avLst/>
          </a:prstGeom>
        </p:spPr>
      </p:pic>
    </p:spTree>
    <p:extLst>
      <p:ext uri="{BB962C8B-B14F-4D97-AF65-F5344CB8AC3E}">
        <p14:creationId xmlns:p14="http://schemas.microsoft.com/office/powerpoint/2010/main" val="181638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C30497-C878-4D82-B670-A429790ED111}"/>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Права работников</a:t>
            </a:r>
          </a:p>
        </p:txBody>
      </p:sp>
      <p:sp>
        <p:nvSpPr>
          <p:cNvPr id="3" name="Объект 2">
            <a:extLst>
              <a:ext uri="{FF2B5EF4-FFF2-40B4-BE49-F238E27FC236}">
                <a16:creationId xmlns:a16="http://schemas.microsoft.com/office/drawing/2014/main" xmlns="" id="{81CEAF49-F70F-45DC-B484-A0DDBA1E72CD}"/>
              </a:ext>
            </a:extLst>
          </p:cNvPr>
          <p:cNvSpPr>
            <a:spLocks noGrp="1"/>
          </p:cNvSpPr>
          <p:nvPr>
            <p:ph idx="1"/>
          </p:nvPr>
        </p:nvSpPr>
        <p:spPr>
          <a:xfrm>
            <a:off x="582706" y="2097741"/>
            <a:ext cx="5773270" cy="3937299"/>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Конкретизация конституционного права на труд в условиях безопасности и гигиены осуществляется законодательством о труде. Так , ст. 21 ТК относит </a:t>
            </a:r>
            <a:r>
              <a:rPr lang="ru-RU" i="1" dirty="0">
                <a:latin typeface="Times New Roman" panose="02020603050405020304" pitchFamily="18" charset="0"/>
                <a:cs typeface="Times New Roman" panose="02020603050405020304" pitchFamily="18" charset="0"/>
              </a:rPr>
              <a:t>к числу основных прав </a:t>
            </a:r>
            <a:r>
              <a:rPr lang="ru-RU" dirty="0">
                <a:latin typeface="Times New Roman" panose="02020603050405020304" pitchFamily="18" charset="0"/>
                <a:cs typeface="Times New Roman" panose="02020603050405020304" pitchFamily="18" charset="0"/>
              </a:rPr>
              <a:t>работника права:</a:t>
            </a:r>
          </a:p>
          <a:p>
            <a:r>
              <a:rPr lang="ru-RU" dirty="0">
                <a:latin typeface="Times New Roman" panose="02020603050405020304" pitchFamily="18" charset="0"/>
                <a:cs typeface="Times New Roman" panose="02020603050405020304" pitchFamily="18" charset="0"/>
              </a:rPr>
              <a:t>- на рабочее место, соответствующее условиям, предусмотренным государственными стандартами организации и безопасности труда и коллективным договором;</a:t>
            </a:r>
          </a:p>
          <a:p>
            <a:r>
              <a:rPr lang="ru-RU" dirty="0">
                <a:latin typeface="Times New Roman" panose="02020603050405020304" pitchFamily="18" charset="0"/>
                <a:cs typeface="Times New Roman" panose="02020603050405020304" pitchFamily="18" charset="0"/>
              </a:rPr>
              <a:t>- отдых, обеспечиваемый установлением нормальной продолжительности рабочего времени, сокращённого рабочего времени, сокращённого рабочего времени для отдельных профессий и категорий работников, предоставлением еженедельных выходных дней, нерабочих праздничных дней, оплачиваемых ежегодных отпусков;</a:t>
            </a:r>
          </a:p>
          <a:p>
            <a:r>
              <a:rPr lang="ru-RU" dirty="0">
                <a:latin typeface="Times New Roman" panose="02020603050405020304" pitchFamily="18" charset="0"/>
                <a:cs typeface="Times New Roman" panose="02020603050405020304" pitchFamily="18" charset="0"/>
              </a:rPr>
              <a:t>- полную достоверную информацию об условиях труда и требованиях охраны труда на рабочем месте;</a:t>
            </a:r>
          </a:p>
          <a:p>
            <a:r>
              <a:rPr lang="ru-RU" dirty="0">
                <a:latin typeface="Times New Roman" panose="02020603050405020304" pitchFamily="18" charset="0"/>
                <a:cs typeface="Times New Roman" panose="02020603050405020304" pitchFamily="18" charset="0"/>
              </a:rPr>
              <a:t>- возмещение вреда, причинённого работнику в связи с исполнением им трудовых обязанностей, и компенсацию морального вреда;</a:t>
            </a:r>
          </a:p>
          <a:p>
            <a:r>
              <a:rPr lang="ru-RU" dirty="0">
                <a:latin typeface="Times New Roman" panose="02020603050405020304" pitchFamily="18" charset="0"/>
                <a:cs typeface="Times New Roman" panose="02020603050405020304" pitchFamily="18" charset="0"/>
              </a:rPr>
              <a:t>- обязательное социальное страхование.</a:t>
            </a: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FF7FB99D-9CF8-446C-8BF0-2F4827D92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972" y="3065030"/>
            <a:ext cx="4678690" cy="2377445"/>
          </a:xfrm>
          <a:prstGeom prst="rect">
            <a:avLst/>
          </a:prstGeom>
        </p:spPr>
      </p:pic>
    </p:spTree>
    <p:extLst>
      <p:ext uri="{BB962C8B-B14F-4D97-AF65-F5344CB8AC3E}">
        <p14:creationId xmlns:p14="http://schemas.microsoft.com/office/powerpoint/2010/main" val="146334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4183A1-5224-4E4E-B0AA-D03ED52155D8}"/>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Перечень прав работника</a:t>
            </a:r>
          </a:p>
        </p:txBody>
      </p:sp>
      <p:sp>
        <p:nvSpPr>
          <p:cNvPr id="3" name="Объект 2">
            <a:extLst>
              <a:ext uri="{FF2B5EF4-FFF2-40B4-BE49-F238E27FC236}">
                <a16:creationId xmlns:a16="http://schemas.microsoft.com/office/drawing/2014/main" xmlns="" id="{497FCF25-860E-448D-A687-1F0F8F0654C9}"/>
              </a:ext>
            </a:extLst>
          </p:cNvPr>
          <p:cNvSpPr>
            <a:spLocks noGrp="1"/>
          </p:cNvSpPr>
          <p:nvPr>
            <p:ph idx="1"/>
          </p:nvPr>
        </p:nvSpPr>
        <p:spPr>
          <a:xfrm>
            <a:off x="645459" y="2103120"/>
            <a:ext cx="5262282" cy="3931920"/>
          </a:xfrm>
        </p:spPr>
        <p:txBody>
          <a:bodyPr/>
          <a:lstStyle/>
          <a:p>
            <a:r>
              <a:rPr lang="ru-RU" dirty="0">
                <a:latin typeface="Times New Roman" panose="02020603050405020304" pitchFamily="18" charset="0"/>
                <a:cs typeface="Times New Roman" panose="02020603050405020304" pitchFamily="18" charset="0"/>
              </a:rPr>
              <a:t>Перечень прав работника в области охраны труда закреплён в ст. 219 ТК. В этот перечень включены: право на обеспечение здоровых и безопасных условий труда; право на защиту жизни и здоровья в процессе трудовой деятельности; право на минимизацию неблагоприятных последствий, вызванных необеспечением здоровых и безопасных условий труда, и на компенсацию причинённого ущерба.</a:t>
            </a:r>
          </a:p>
        </p:txBody>
      </p:sp>
      <p:pic>
        <p:nvPicPr>
          <p:cNvPr id="9" name="Рисунок 8">
            <a:extLst>
              <a:ext uri="{FF2B5EF4-FFF2-40B4-BE49-F238E27FC236}">
                <a16:creationId xmlns:a16="http://schemas.microsoft.com/office/drawing/2014/main" xmlns="" id="{CB27F257-5E1E-4590-9015-0A95A9120F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07741" y="2166945"/>
            <a:ext cx="5735170" cy="3939812"/>
          </a:xfrm>
          <a:prstGeom prst="rect">
            <a:avLst/>
          </a:prstGeom>
        </p:spPr>
      </p:pic>
    </p:spTree>
    <p:extLst>
      <p:ext uri="{BB962C8B-B14F-4D97-AF65-F5344CB8AC3E}">
        <p14:creationId xmlns:p14="http://schemas.microsoft.com/office/powerpoint/2010/main" val="36773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3CDA38-D4A1-4B77-81B2-4FD06F4AD3CC}"/>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Особенности ответственности</a:t>
            </a:r>
          </a:p>
        </p:txBody>
      </p:sp>
      <p:sp>
        <p:nvSpPr>
          <p:cNvPr id="3" name="Объект 2">
            <a:extLst>
              <a:ext uri="{FF2B5EF4-FFF2-40B4-BE49-F238E27FC236}">
                <a16:creationId xmlns:a16="http://schemas.microsoft.com/office/drawing/2014/main" xmlns="" id="{310B8B5A-1044-4360-AFA4-9F8807637917}"/>
              </a:ext>
            </a:extLst>
          </p:cNvPr>
          <p:cNvSpPr>
            <a:spLocks noGrp="1"/>
          </p:cNvSpPr>
          <p:nvPr>
            <p:ph idx="1"/>
          </p:nvPr>
        </p:nvSpPr>
        <p:spPr>
          <a:xfrm>
            <a:off x="1066800" y="2103120"/>
            <a:ext cx="4778188" cy="3931920"/>
          </a:xfrm>
        </p:spPr>
        <p:txBody>
          <a:bodyPr/>
          <a:lstStyle/>
          <a:p>
            <a:r>
              <a:rPr lang="ru-RU" dirty="0">
                <a:latin typeface="Times New Roman" panose="02020603050405020304" pitchFamily="18" charset="0"/>
                <a:cs typeface="Times New Roman" panose="02020603050405020304" pitchFamily="18" charset="0"/>
              </a:rPr>
              <a:t>При возникновении опасности для жизни и здоровья работника вследствие нарушения требований охраны труда работник вправе отказаться от выполнения работ до устранения такой опасности. В этом случае работодатель обязан предоставить работнику другую работу на время устранения такой опасности. </a:t>
            </a:r>
          </a:p>
        </p:txBody>
      </p:sp>
      <p:pic>
        <p:nvPicPr>
          <p:cNvPr id="5" name="Рисунок 4">
            <a:extLst>
              <a:ext uri="{FF2B5EF4-FFF2-40B4-BE49-F238E27FC236}">
                <a16:creationId xmlns:a16="http://schemas.microsoft.com/office/drawing/2014/main" xmlns="" id="{F8EBF027-3483-43A9-856F-1BC5FCAE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6966" y="1949823"/>
            <a:ext cx="3939988" cy="3939988"/>
          </a:xfrm>
          <a:prstGeom prst="rect">
            <a:avLst/>
          </a:prstGeom>
        </p:spPr>
      </p:pic>
    </p:spTree>
    <p:extLst>
      <p:ext uri="{BB962C8B-B14F-4D97-AF65-F5344CB8AC3E}">
        <p14:creationId xmlns:p14="http://schemas.microsoft.com/office/powerpoint/2010/main" val="179662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A5220E-8F25-41F9-9EB6-170EDE89E22C}"/>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Обязанности</a:t>
            </a:r>
          </a:p>
        </p:txBody>
      </p:sp>
      <p:sp>
        <p:nvSpPr>
          <p:cNvPr id="3" name="Объект 2">
            <a:extLst>
              <a:ext uri="{FF2B5EF4-FFF2-40B4-BE49-F238E27FC236}">
                <a16:creationId xmlns:a16="http://schemas.microsoft.com/office/drawing/2014/main" xmlns="" id="{C04EF94C-6AAC-4FC4-8C85-B6361A2D0EAE}"/>
              </a:ext>
            </a:extLst>
          </p:cNvPr>
          <p:cNvSpPr>
            <a:spLocks noGrp="1"/>
          </p:cNvSpPr>
          <p:nvPr>
            <p:ph idx="1"/>
          </p:nvPr>
        </p:nvSpPr>
        <p:spPr>
          <a:xfrm>
            <a:off x="466165" y="1887967"/>
            <a:ext cx="4939553" cy="3931920"/>
          </a:xfrm>
        </p:spPr>
        <p:txBody>
          <a:bodyPr/>
          <a:lstStyle/>
          <a:p>
            <a:r>
              <a:rPr lang="ru-RU" dirty="0">
                <a:latin typeface="Times New Roman" panose="02020603050405020304" pitchFamily="18" charset="0"/>
                <a:cs typeface="Times New Roman" panose="02020603050405020304" pitchFamily="18" charset="0"/>
              </a:rPr>
              <a:t>В области охраны труда наряду со значительным комплексом прав на работников налагаются и определённые обязанности.</a:t>
            </a:r>
          </a:p>
          <a:p>
            <a:r>
              <a:rPr lang="ru-RU" dirty="0">
                <a:latin typeface="Times New Roman" panose="02020603050405020304" pitchFamily="18" charset="0"/>
                <a:cs typeface="Times New Roman" panose="02020603050405020304" pitchFamily="18" charset="0"/>
              </a:rPr>
              <a:t>К </a:t>
            </a:r>
            <a:r>
              <a:rPr lang="ru-RU" i="1" dirty="0">
                <a:latin typeface="Times New Roman" panose="02020603050405020304" pitchFamily="18" charset="0"/>
                <a:cs typeface="Times New Roman" panose="02020603050405020304" pitchFamily="18" charset="0"/>
              </a:rPr>
              <a:t>основным обязанностям </a:t>
            </a:r>
            <a:r>
              <a:rPr lang="ru-RU" dirty="0">
                <a:latin typeface="Times New Roman" panose="02020603050405020304" pitchFamily="18" charset="0"/>
                <a:cs typeface="Times New Roman" panose="02020603050405020304" pitchFamily="18" charset="0"/>
              </a:rPr>
              <a:t>работников относятся обязанности соблюдать требования по охране труда и обеспечению безопасности труда; незамедлительно сообщить работодателю либо непосредственному руководителю о возникновении ситуации, представляющей угрозу жизни и здоровью людей, сохранности имущества работодателя</a:t>
            </a: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3BE0CB56-53F2-4867-805A-3775AEC602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636" y="1949391"/>
            <a:ext cx="5789974" cy="3952187"/>
          </a:xfrm>
          <a:prstGeom prst="rect">
            <a:avLst/>
          </a:prstGeom>
        </p:spPr>
      </p:pic>
    </p:spTree>
    <p:extLst>
      <p:ext uri="{BB962C8B-B14F-4D97-AF65-F5344CB8AC3E}">
        <p14:creationId xmlns:p14="http://schemas.microsoft.com/office/powerpoint/2010/main" val="4255267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Савон">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Савон</Template>
  <TotalTime>16</TotalTime>
  <Words>502</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Century Gothic</vt:lpstr>
      <vt:lpstr>Times New Roman</vt:lpstr>
      <vt:lpstr>Савон</vt:lpstr>
      <vt:lpstr>Права и обязанности работника в области охраны труда</vt:lpstr>
      <vt:lpstr>Общие положения</vt:lpstr>
      <vt:lpstr>Общие положения</vt:lpstr>
      <vt:lpstr>Права и обязанности </vt:lpstr>
      <vt:lpstr>Правовое регулирование прав</vt:lpstr>
      <vt:lpstr>Права работников</vt:lpstr>
      <vt:lpstr>Перечень прав работника</vt:lpstr>
      <vt:lpstr>Особенности ответственности</vt:lpstr>
      <vt:lpstr>Обязанности</vt:lpstr>
      <vt:lpstr>Санкции</vt:lpstr>
      <vt:lpstr>Общие правила проведения инструктажей</vt:lpstr>
      <vt:lpstr>Работник обязан обучаться методам и приемам безопасного проведения работ, способам оказания первой помощи </vt:lpstr>
      <vt:lpstr>Дополнительные обязанности для работников опасных производств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и обязанности работника в области охраны труда</dc:title>
  <dc:creator>User</dc:creator>
  <cp:lastModifiedBy>User</cp:lastModifiedBy>
  <cp:revision>2</cp:revision>
  <dcterms:created xsi:type="dcterms:W3CDTF">2023-02-07T08:28:30Z</dcterms:created>
  <dcterms:modified xsi:type="dcterms:W3CDTF">2025-12-04T08:37:34Z</dcterms:modified>
</cp:coreProperties>
</file>