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37"/>
  </p:notesMasterIdLst>
  <p:sldIdLst>
    <p:sldId id="256" r:id="rId2"/>
    <p:sldId id="273" r:id="rId3"/>
    <p:sldId id="257" r:id="rId4"/>
    <p:sldId id="271" r:id="rId5"/>
    <p:sldId id="286" r:id="rId6"/>
    <p:sldId id="258" r:id="rId7"/>
    <p:sldId id="272" r:id="rId8"/>
    <p:sldId id="259" r:id="rId9"/>
    <p:sldId id="260" r:id="rId10"/>
    <p:sldId id="261" r:id="rId11"/>
    <p:sldId id="263" r:id="rId12"/>
    <p:sldId id="264" r:id="rId13"/>
    <p:sldId id="280" r:id="rId14"/>
    <p:sldId id="265" r:id="rId15"/>
    <p:sldId id="266" r:id="rId16"/>
    <p:sldId id="267" r:id="rId17"/>
    <p:sldId id="268" r:id="rId18"/>
    <p:sldId id="269" r:id="rId19"/>
    <p:sldId id="270" r:id="rId20"/>
    <p:sldId id="274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7" r:id="rId31"/>
    <p:sldId id="288" r:id="rId32"/>
    <p:sldId id="289" r:id="rId33"/>
    <p:sldId id="290" r:id="rId34"/>
    <p:sldId id="291" r:id="rId35"/>
    <p:sldId id="29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333333"/>
    <a:srgbClr val="4D4D4D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E4A15-DA4D-456B-8738-333423565D23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20B13-59E1-4993-9297-1EB6A89889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33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20B13-59E1-4993-9297-1EB6A89889F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20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Card-tr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40030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27647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ru-RU" noProof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3860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/>
              <a:t>Образец подзаголовка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D0D3F-27A4-43DB-81C3-847DC9ED8A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83509-A3CD-41C6-AAD9-5BEBEC9D84A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95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7BF94-D7B4-4E6A-AF6B-F9792EF201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57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E7FA8-43E7-4E6D-AABE-1D36C3EC59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7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0CC1F-1A1E-436B-B062-733836E1BAA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8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88FB3-64B1-4F21-AC2B-0F76CEF851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7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9C842-D75A-4B5F-98D0-9AE6436184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17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B4C30-92C3-4CAF-91DF-A4B5B3E92EB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809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F5419-39F7-40BD-9AF4-122B6C3629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17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83676-A474-4DAF-B4B7-0503CBA98B2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79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F2C07-45DB-4007-8541-5AF28F1033A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3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0675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FAA6FB-9C6E-4F39-8DD5-63B6D5C73F71}" type="slidenum">
              <a:rPr lang="ru-RU"/>
              <a:pPr/>
              <a:t>‹#›</a:t>
            </a:fld>
            <a:endParaRPr lang="ru-RU"/>
          </a:p>
        </p:txBody>
      </p:sp>
      <p:pic>
        <p:nvPicPr>
          <p:cNvPr id="1031" name="Picture 7" descr="Card-trap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115888"/>
            <a:ext cx="1601787" cy="144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333333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333333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333333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33333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СОЦИАЛЬНОЕ ПАРТНЕРСТВО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643569" y="3860800"/>
            <a:ext cx="3313105" cy="2997200"/>
          </a:xfrm>
        </p:spPr>
        <p:txBody>
          <a:bodyPr/>
          <a:lstStyle/>
          <a:p>
            <a:pPr algn="l"/>
            <a:r>
              <a:rPr lang="ru-RU" dirty="0"/>
              <a:t>Сущность</a:t>
            </a:r>
          </a:p>
          <a:p>
            <a:pPr algn="l"/>
            <a:r>
              <a:rPr lang="ru-RU" dirty="0"/>
              <a:t>История</a:t>
            </a:r>
          </a:p>
          <a:p>
            <a:pPr algn="l"/>
            <a:r>
              <a:rPr lang="ru-RU" dirty="0"/>
              <a:t>Принципы</a:t>
            </a:r>
          </a:p>
          <a:p>
            <a:pPr algn="l"/>
            <a:r>
              <a:rPr lang="ru-RU" dirty="0"/>
              <a:t>Формы</a:t>
            </a:r>
          </a:p>
          <a:p>
            <a:pPr algn="l"/>
            <a:r>
              <a:rPr lang="ru-RU" dirty="0"/>
              <a:t>Опыт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939784"/>
          </a:xfrm>
        </p:spPr>
        <p:txBody>
          <a:bodyPr/>
          <a:lstStyle/>
          <a:p>
            <a:r>
              <a:rPr lang="ru-RU" sz="3200" b="1" dirty="0"/>
              <a:t>Принципы социального партнерства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86874" cy="5072098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сторонами и их представителями трудового законодательства и иных нормативных правовых актов, содержащих нормы трудового права (каждая из сторон, подписывающая договор или соглашение, обязана выполнять условия);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полномочность представителей сторон (представители работников избираются на собрании (конференции), их полномочия подтверждает протока собрания, представители работодателя назначаются — их полномочия подтверждает приказ);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свобода выбора при обсуждении вопросов, входящих в сферу труда (Трудовой кодекс позволяет сторонам выбирать любой круг вопросов, а не только рекомендуемый);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939784"/>
          </a:xfrm>
        </p:spPr>
        <p:txBody>
          <a:bodyPr/>
          <a:lstStyle/>
          <a:p>
            <a:r>
              <a:rPr lang="ru-RU" sz="3200" b="1" dirty="0"/>
              <a:t>Принципы социального партнерства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357850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добровольность принятия сторонами на себя обязательств без принуждения и угроз);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реальность обязательств, принимаемых на себя сторонами (принимаемые обязательства должны быть выполнимыми);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обязательность выполнения коллективных договоров, соглашений;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за выполнением принятых коллективных договоров, соглашений (осуществляют органы надзора);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сторон, их представителей за невыполнение по их вине коллективных договоров, соглашений (устанавливается административная ответственность).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939784"/>
          </a:xfrm>
        </p:spPr>
        <p:txBody>
          <a:bodyPr/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социального партнерства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1500174"/>
            <a:ext cx="250033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Субъекты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357430"/>
            <a:ext cx="2500330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Наемные работники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214686"/>
            <a:ext cx="2500330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Работодатели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214818"/>
            <a:ext cx="2500330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Государство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00760" y="2143116"/>
            <a:ext cx="250033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Институты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00760" y="3000372"/>
            <a:ext cx="2500330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Профсоюзы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00760" y="3857628"/>
            <a:ext cx="2500330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Объединения работодателей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000760" y="4857760"/>
            <a:ext cx="2500330" cy="11430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Государственные (муниципальные, региональные) органы власти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57554" y="3143248"/>
            <a:ext cx="2500330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Социально-трудовые отношения</a:t>
            </a:r>
            <a:endParaRPr lang="ru-RU" b="1" spc="50" dirty="0">
              <a:ln w="11430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067550" cy="1143000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Направления согласования интересов сторон СП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00174"/>
          <a:ext cx="9144000" cy="51190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2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7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8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57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614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Субъекты СП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Ответственность субъекта СП (естественная)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Ответственность заинтересованного субъекта СП через различные механизмы (искусственная)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Результат синтеза естественной и искусственной ответственности (заинтересованности)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49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Государство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Социальная и экономическая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Усиление социальной и экономической ответственности и заинтересованности (в росте заработной платы работников и доходов предприятий)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Рост заработной платы, рост ВВП, налогов и сборов, наполнение бюджетов, обеспечение социальной стабильности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42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Наёмные работники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Социальная (рост заработной платы, другие социальные показатели)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Экономическая (в росте доходов предприятия)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Социальная и экономическая ответственность и заинтересованность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42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Работодатели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Экономическая (рост прибыли и доходов предприятия)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 Социальная (в росте заработной платы работников)</a:t>
                      </a:r>
                      <a:endParaRPr lang="ru-RU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NewRomanPSMT"/>
                          <a:cs typeface="Times New Roman"/>
                        </a:rPr>
                        <a:t> Экономическая и социальная ответственность и заинтересованность</a:t>
                      </a:r>
                      <a:endParaRPr lang="ru-RU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социального партнерства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Представительными органами, выражающими интересы сторон в переговорном процессе, могут быть следующие: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имени работников – профессиональные союзы и иные уполномоченные работниками представительные органы;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имени работодателя на уровне организации – руководитель организации, собственник имущества, выполняющий функции работодателя либо уполномоченные им лица; на федеральном, отраслевом и территориальном уровнях – представительные органы соответствующего уровня объединений работодателей, наделенные определенными полномочиями;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 имени государства – органы исполнительной власти всех уровней (федеральный, субъект Российской Федерации).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соглашений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Генеральные соглашения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устанавливают общие принципы проведения экономической политики субъектами, их подписавшими. Они заключаются на федеральном, а также на республиканском уровнях. Федеральные генеральные соглашения являются трехсторонними и заключаются между общероссийскими объединениями профсоюзов, общероссийскими объединениями работодателей, правительством Российской Федерации. Генеральные соглашения определяют, как правило, общие принципы социально-экономической политики данного периода и охватывают совокупные интересы работников и работодателей. В них должны предусматриваться положения о принципах регулирования трудовых соглашений, в том числе заработной платы, и минимальных социально-экономических гарантиях исходя из роста цен и уровня инфляции.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соглашений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429684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Отраслевые  (тарифные)  соглашения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определяют  направления  социально-экономического развития отрасли. Участниками отраслевых соглашений могут являться также три стороны – соответствующие профсоюзы (иные представительные органы, уполномоченные работниками), работодатели (объединения работодателей), Министерство труда Российской Федерации. Данные соглашения включают правовые нормы, регулирующие содержание, начало и завершение трудовых отношений, действующие в обязательном порядке между сторонами, связанными тарифным соглашением, а также права и обязанности сторон, отклонения возможны только в пользу трудящихся. Отказ от имеющихся тарифных прав возможен только с одобрения сторон, заключивших тарифное соглашение.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067550" cy="714380"/>
          </a:xfrm>
        </p:spPr>
        <p:txBody>
          <a:bodyPr/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Примерная структура </a:t>
            </a:r>
            <a:b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тарифного соглашения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86874" cy="5500726"/>
          </a:xfrm>
        </p:spPr>
        <p:txBody>
          <a:bodyPr numCol="2"/>
          <a:lstStyle/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Сфера действия.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 на работу и испытательный срок.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Рабочее время, режим работы, рабочее место.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Увольнение и договор об аннулировании трудового соглашения.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Отпуск.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защита.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Изменение режима работы.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Надбавки к заработной плате при изменении условий труда.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Выплаты заработной платы.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оплаты времени болезни.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Простои, освобождение от работы с сохранением заработной платы.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Претензии по поводу условий и оплаты труда.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Оплата командировочных.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Ответственность за качество.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Методы оценки произведенной работы.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Урегулирование спорных вопросов.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Прочие положения.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Вступление соглашения в силу, прекращение действия соглашения.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Демократические нормы поведения – основные права персонала: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286412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Занятость и оплата труда. Каждый имеет право на свободный выбор и реализацию своей профессии согласно порядку, действующему в соответствующей области.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Любой труд должен быть оплачен в справедливом размере.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 свободного передвижения.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Профессиональное обучение.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Равноправие мужчины и женщины.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Охрана здоровья и безопасность условий трудового процесса.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Охрана труда детей и молодежи.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Пожилые люди.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142983"/>
          <a:ext cx="9144000" cy="56235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3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числу сторон социального диалога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Бипартизм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(США, Канада, Великобритания)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Трипартизм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(Франция, Германия, Швеция, Италия)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Тетрапартизм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(по методологии Международной организации труда – «</a:t>
                      </a:r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мультипартизм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») (Испания, Бельгия, Нидерланды, Индия, Португалия, Дания)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Двусторонняя модель социального партнерства (работодатели и наемные работники), преимущественно на отраслевом уровне и на уровне предприятий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Трехстороннее сотрудничество между трудящимися, предпринимателями и государством на федеральном, региональном, территориальном уровнях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Взаимоотношения объединений работодателей, профсоюзов, властных структур, а также независимых экспертов и ассоциаций: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фермеров (Испания, Бельгия, Индия);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владельцев предприятий малого бизнеса (Бельгия, Нидерланды);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участников кооперативного движения (Дания, Португалия);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союзов потребителей (Испания,;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экологических организаций (Португалия)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072494" cy="1143000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Идея социального партнерства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Бельгия – 1948 год;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ФРГ – 1952 год;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Австрия – 1957 год;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Франция – 1958 год;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страны Северной Европы – 1970-е годы.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142984"/>
          <a:ext cx="9144000" cy="5577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1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7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56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специфике взаимоотношений профсоюзов и объединений работодателей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0">
                <a:tc rowSpan="2"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Англосаксонская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(Великобритания, США, Ирландия)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Европейская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Централизованный уровень регулирования трудовых отношений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6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Германская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(Германия, Австрия, Голландия, Дания, Бельгия, Швейцария, Швеция)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Латинская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(Италия, Франция, Испания, Португалия)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Децентрализованный процесс коллективных переговоров, основанный на защите экономических интересов трудящихся, работодателей и предпринимателей при минимальном вовлечении в него органов государственной власти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Сеть отраслевых соглашений, условия которых устраивают как предпринимателей, так и профсоюзы. 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Обстановка взаимного доверия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Отраслевая, но доминирует заключение локальных или региональных коллективных договоров (возможность непосредственного влияния на процесс)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785925"/>
          <a:ext cx="9144000" cy="377097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56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зависимости от уровня ведения коллективных переговоров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Модель 1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(Финляндия, Швеция, Бельгия, Норвегия)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Модель 2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(США, Канада, большинство стран Азии, Латинской Америки)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Модель 3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(Германия, Австрия, Франция,  Великобритания)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2171"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Трехуровневость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партнерства: общенациональный, отраслевой, предприятие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Одноуровневость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(ограничение заключения коллективных договоров, в основном, на уровне предприятий)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Усредненный вариант. Отраслевые соглашения служат лишь отправной точкой для локальных переговоров на уровне предприятия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785925"/>
          <a:ext cx="9144000" cy="493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56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форме представительства наемных работников на предприятии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Профсоюзное представительство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(США, Канада, Япония, Великобритания, Ирландия)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Чистое представительство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(Австрия, Греция, Испания, Португалия, Германия, Нидерланды)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Смешанное представительство</a:t>
                      </a:r>
                    </a:p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(Бельгия, Дания, Ирландия, Франция)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2171"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Профсоюзная организация на предприятии по закону считается представителем не только членов профсоюза, но и всех работников, не входящих в профсоюз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Производственные советы состоят исключительно из представителей работников и действуют в качестве контрагента администрации на уровне предприятия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Производственные советы представляют собой совместные органы работников (избираются трудовыми коллективами) и работодателей (назначаются администрацией)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571612"/>
          <a:ext cx="9144000" cy="51006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00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86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7197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форме профсоюзного лоббирования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Британская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(Великобритания, Ирландия, Мальта, Австралия)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Американская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(США, Канада, Мексика)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Континентальной Европы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(Швеция, Италия, Финляндия)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2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Прямое взаимодействие профсоюзов с политической партией и прочие формы давления: демонстрации, митинги, пикетирования, применяемые в относительно ограниченном объеме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Профсоюзы не поддерживают какой-то одной политической силы.  При профцентре существует комитет просвещения, в функции которого входит формирование и распространение среди общественности позиций профсоюзов по наиболее важным проблемам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Сотрудничество с политическими партиями и давление на парламентские фракции, стремление воздействовать на общественность в целом и с ее помощью добиваться поставленных целей. Политические партии не имеют органических связей с профсоюзами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7067550" cy="511156"/>
          </a:xfrm>
        </p:spPr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Классификация моделей СП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571612"/>
          <a:ext cx="9144000" cy="4754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86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7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197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характеру взаимодействия профсоюзов с институтами государственной власти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Ориентированные на сотрудничество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(Германия, Австрия, Швейцария, Швеция, Норвегия, Дания, Нидерланды)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Нацеленные на конфликт с государством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(Италия, Франция, Великобритания)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21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Профсоюзы, где рабочее движение имеет многолетний реформистский характер и конструктивные реформаторские традиции. Они тесно связаны с какой-либо реформаторской партией, с гибкой либерально-синдикалистской структурой, способной нейтрализовать «абсолютизм» лидеров и наиболее полно учитывать интересы работников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Политически независимое профсоюзное движение создано по производственному принципу, с жесткой иерархической структурой и всевластием руководящей верхушки. Такого рода профсоюзы характеризуются как оппозиционные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7643866" cy="868346"/>
          </a:xfrm>
        </p:spPr>
        <p:txBody>
          <a:bodyPr/>
          <a:lstStyle/>
          <a:p>
            <a:r>
              <a:rPr lang="ru-RU" sz="3600" dirty="0"/>
              <a:t>Российская модель социального партнерства – </a:t>
            </a:r>
            <a:r>
              <a:rPr lang="en-US" sz="3600" dirty="0"/>
              <a:t>I </a:t>
            </a:r>
            <a:r>
              <a:rPr lang="ru-RU" sz="3600" dirty="0"/>
              <a:t>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528641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60-80-е гг. XIX в. – формирование правовых основ в и подготовка соответствующего законодательства;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конец XIX - начало XX века – начало развития капитализма в России. Основная характеристика этого этапа – стремление приспособить политику государственного патернализма к новому экономическому этапу развития страны;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революция 1905-1907 гг., которая внесла качественные изменения в развитие социально-трудовых отношений и способствовала формированию профсоюзов, а во время Первой мировой войны были апробированы «цивилизованные формы и механизмы их регулирования».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7643866" cy="868346"/>
          </a:xfrm>
        </p:spPr>
        <p:txBody>
          <a:bodyPr/>
          <a:lstStyle/>
          <a:p>
            <a:r>
              <a:rPr lang="ru-RU" sz="3600" dirty="0"/>
              <a:t>Российская модель социального партнерства </a:t>
            </a:r>
            <a:r>
              <a:rPr lang="en-US" sz="3600" dirty="0"/>
              <a:t>– II </a:t>
            </a:r>
            <a:r>
              <a:rPr lang="ru-RU" sz="3600" dirty="0"/>
              <a:t>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528641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1917-1921 гг. – характеризуется упразднением объединений работодателей, национализацией предприятий и введением военного коммунизма и, как итог, прекращение цивилизованной практики заключения коллективных договоров;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1922-1929 гг. – переход к </a:t>
            </a:r>
            <a:r>
              <a:rPr lang="ru-RU" sz="2400" dirty="0" err="1"/>
              <a:t>НЭПу</a:t>
            </a:r>
            <a:r>
              <a:rPr lang="ru-RU" sz="2400" dirty="0"/>
              <a:t> и возрождение коллективно-договорных отношений в трудовой сфере, принятие ряда законов и нормативно-правовых актов при доминирующей роли государства в решении трудовых споров;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/>
              <a:t>1930-1946 гг. – абсолютизация государственной власти в стране, что отразилось и на абсолютизации власти на производстве; 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7643866" cy="868346"/>
          </a:xfrm>
        </p:spPr>
        <p:txBody>
          <a:bodyPr/>
          <a:lstStyle/>
          <a:p>
            <a:r>
              <a:rPr lang="ru-RU" sz="3600" dirty="0"/>
              <a:t>Российская модель социального партнерства </a:t>
            </a:r>
            <a:r>
              <a:rPr lang="en-US" sz="3600" dirty="0"/>
              <a:t>– II </a:t>
            </a:r>
            <a:r>
              <a:rPr lang="ru-RU" sz="3600" dirty="0"/>
              <a:t>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715436" cy="5286412"/>
          </a:xfrm>
        </p:spPr>
        <p:txBody>
          <a:bodyPr/>
          <a:lstStyle/>
          <a:p>
            <a:pPr marL="457200" indent="-457200" algn="just">
              <a:buFont typeface="+mj-lt"/>
              <a:buAutoNum type="arabicPeriod" startAt="4"/>
            </a:pPr>
            <a:r>
              <a:rPr lang="ru-RU" sz="2400" dirty="0"/>
              <a:t>1947-1964 гг. – для этого этапа характерной особенностью является возрождение практики заключения и реализации коллективных договоров, использование принципа материальной заинтересованности работников; 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ru-RU" sz="2400" dirty="0"/>
              <a:t>1964-1984 гг. – были созданы системы коллективно-договорных отношений на общесоюзном, республиканском, территориальном, отраслевом и производственном уровнях. Распространилась практика подведения итогов реализации коллективных договоров и соглашений; </a:t>
            </a:r>
          </a:p>
          <a:p>
            <a:pPr marL="457200" indent="-457200" algn="just">
              <a:buFont typeface="+mj-lt"/>
              <a:buAutoNum type="arabicPeriod" startAt="4"/>
            </a:pPr>
            <a:r>
              <a:rPr lang="ru-RU" sz="2400" dirty="0"/>
              <a:t>1985-1991 гг. характеризуется кризисом системы социально-трудовых отношений и поиском новых подходов к заключению договоров и соглашений.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7643866" cy="868346"/>
          </a:xfrm>
        </p:spPr>
        <p:txBody>
          <a:bodyPr/>
          <a:lstStyle/>
          <a:p>
            <a:r>
              <a:rPr lang="ru-RU" sz="3600" dirty="0"/>
              <a:t>Российская модель социального партнерства </a:t>
            </a:r>
            <a:r>
              <a:rPr lang="en-US" sz="3600" dirty="0"/>
              <a:t>– III </a:t>
            </a:r>
            <a:r>
              <a:rPr lang="ru-RU" sz="3600" dirty="0"/>
              <a:t>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9001156" cy="5286412"/>
          </a:xfrm>
        </p:spPr>
        <p:txBody>
          <a:bodyPr/>
          <a:lstStyle/>
          <a:p>
            <a:pPr algn="just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вступление в силу ряда законодательных актов (Указ Президента РФ «О социальном партнёрстве и разрешении трудовых споров (конфликтов)» - 1991 г., Закон «О коллективных договорах и соглашениях» (1992 г.), Закон «О профессиональных союзах, их правах и гарантиях деятельности» (1992 г.). </a:t>
            </a:r>
          </a:p>
          <a:p>
            <a:pPr algn="just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Трудовой кодекс РФ, вступивший в силу 1 февраля 2002 г., - закрепил общие принципы и структуру системы СП как «системы взаимоотношений между работниками (представителями работников), работодателями (представителями работодателей), органами государственной власти, органами местного самоуправления, направленными на обеспечение согласования интересов работников и работодателей по вопросам регулирования трудовых отношений и иных, непосредственно связанных с ними отношений».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725470"/>
          </a:xfrm>
        </p:spPr>
        <p:txBody>
          <a:bodyPr/>
          <a:lstStyle/>
          <a:p>
            <a:r>
              <a:rPr lang="ru-RU" sz="3600" dirty="0"/>
              <a:t>ограничения на систему СП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643998" cy="5286412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/>
              <a:t>Особенности менталитета и культуры (низкая социальная и политическая активность населения, патернализм, низкие социальные стандарты жизни).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/>
              <a:t>Особенности экономической системы (высокий уровень монополизации экономики, преобладание ориентации на торговлю природными ресурсами, крайне высокий уровень социального неравенства между территориями, а также специальностями).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/>
              <a:t>Особенности развития профдвижения (политизация советских профсоюзов, влияние советского периода).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/>
              <a:t>Особенности политической и правовой системы государства (неразвитость правовых механизмов, неразвитость форм и механизмов общественного контроля над государством, правовой нигилизм).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Социальное партнерство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5214974"/>
          </a:xfrm>
        </p:spPr>
        <p:txBody>
          <a:bodyPr/>
          <a:lstStyle/>
          <a:p>
            <a:pPr algn="just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согласование экономической и социальной политики (особенно доходов и налогов) между правительством, предпринимателями и профсоюзами;</a:t>
            </a:r>
          </a:p>
          <a:p>
            <a:pPr algn="just"/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отношений между представителями работников, работодателей и органов государственной власти, направленная на согласование интересов сторон трудового договора по вопросам регулирования трудовых отношений, а также по вопросам установления более высокого уровня социальных гарантий для трудящихся.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429652" cy="868346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социального партнерства в Российской Федерации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714488"/>
          <a:ext cx="8715436" cy="35661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7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Уровни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Субъекты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Органы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Формы принятых правовых актов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Федеральный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Общероссийские профсоюзы, иные уполномоченные работниками представительные органы; Общероссийское объединение работодателей; Правительство РФ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Российская трехстороння комиссия по регулированию социально-трудовых отношений (РТК)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Генеральное соглашение между общероссийскими объединениями профсоюзов, общероссийскими объединениями работодателей и Правительством РФ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429652" cy="868346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социального партнерства в Российской Федерации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212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788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8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Уровни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Субъекты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Органы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Формы принятых правовых актов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Республиканский (республики в составе РФ)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Республиканские объединения профсоюзов, иные уполномоченные работниками представительные органы; республиканские объединения работодателей; правительство республики в составе РФ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Республиканская ТК по регулированию СТО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Республиканские соглашения между республиканскими профсоюзами, иными республиканскими уполномоченными работниками представительными органами, республиканскими объединениями работодателей, правительством республики в составе РФ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429652" cy="868346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социального партнерства в Российской Федерации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214422"/>
          <a:ext cx="9001156" cy="5455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50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5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4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Уровни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Субъекты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Органы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Формы принятых правовых актов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Отраслевой (профессиональный)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Соответствующие профсоюзы, иные уполномоченные работниками представительные органы; работодатели (объединения работодателей); Министерство здравоохранения и социального развития РФ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>
                          <a:latin typeface="+mn-lt"/>
                          <a:ea typeface="Calibri"/>
                          <a:cs typeface="Times New Roman"/>
                        </a:rPr>
                        <a:t>Отраслевая ТК регулированию СТО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+mn-lt"/>
                          <a:ea typeface="Calibri"/>
                          <a:cs typeface="Times New Roman"/>
                        </a:rPr>
                        <a:t>Отраслевое (тарифное) соглашение между общероссийскими отраслевыми профсоюзами, иными уполномоченными работниками органами, работодателями (объединениями работодателей), которым делегированы права на ведение переговоров и заключение отраслевых соглашений, и Министерством здравоохранения и социального развития РФ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429652" cy="868346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социального партнерства в Российской Федерации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85926"/>
          <a:ext cx="9001156" cy="466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3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4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Уровни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Субъекты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Органы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Формы принятых правовых актов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Территориальный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Соответствующие профсоюзы (объединения профсоюзов), иные уполномоченные работниками представительные органы; работодатели (объединения работодателей); администрации краев, областей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Областная (краевая) ТК по регулированию СТО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Социальное соглашение между профсоюзами областей, краев, иными уполномоченными работниками представительными органами, работодателями (объединениями работодателей), администрациями областей, краев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429652" cy="868346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 социального партнерства в Российской Федерации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85926"/>
          <a:ext cx="9001156" cy="4114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3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4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Уровни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Субъекты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Органы социального партнерства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Формы принятых правовых актов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Предприятия и их структурные единицы, наделенные правами юр. лица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Профком или иной уполномоченный работниками представительный орган или непосредственно общее собрание трудового коллектива; работодатель, его представитель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Комиссия по ведению коллективных переговоров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Коллективный договор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7524750" cy="725470"/>
          </a:xfrm>
        </p:spPr>
        <p:txBody>
          <a:bodyPr/>
          <a:lstStyle/>
          <a:p>
            <a:r>
              <a:rPr lang="ru-RU" dirty="0"/>
              <a:t>Уровни и виды соглашений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4033" name="Object 1"/>
          <p:cNvGraphicFramePr>
            <a:graphicFrameLocks noChangeAspect="1"/>
          </p:cNvGraphicFramePr>
          <p:nvPr/>
        </p:nvGraphicFramePr>
        <p:xfrm>
          <a:off x="297796" y="2071678"/>
          <a:ext cx="8846204" cy="2786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3" name="Visio" r:id="rId2" imgW="5794637" imgH="2374821" progId="Visio.Drawing.11">
                  <p:embed/>
                </p:oleObj>
              </mc:Choice>
              <mc:Fallback>
                <p:oleObj name="Visio" r:id="rId2" imgW="5794637" imgH="2374821" progId="Visio.Drawing.11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96" y="2071678"/>
                        <a:ext cx="8846204" cy="27860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социального партнерства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согласование и защита интересов различных социальных слоев, групп и классов,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содействие решению актуальных экономических политических задач,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укрепление демократии,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социальная стабильность,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формирование социального правового государства, гражданского общества.</a:t>
            </a:r>
          </a:p>
          <a:p>
            <a:pPr algn="just"/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654032"/>
          </a:xfrm>
        </p:spPr>
        <p:txBody>
          <a:bodyPr/>
          <a:lstStyle/>
          <a:p>
            <a:r>
              <a:rPr lang="ru-RU" dirty="0"/>
              <a:t>Уровни СП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8929718" cy="585789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федеральный</a:t>
            </a:r>
            <a:r>
              <a:rPr lang="ru-RU" sz="2200" dirty="0"/>
              <a:t>, на котором устанавливаются основы регулирования отношений в сфере труда в Российской Федерации;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межрегиональный</a:t>
            </a:r>
            <a:r>
              <a:rPr lang="ru-RU" sz="2200" dirty="0"/>
              <a:t>, на нем устанавливаются основы регулирования отношений в сфере труда в двух и более субъектах Российской Федерации;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региональный</a:t>
            </a:r>
            <a:r>
              <a:rPr lang="ru-RU" sz="2200" dirty="0"/>
              <a:t>, на котором устанавливаются основы регулирования отношений в сфере труда в субъекте Российской Федерации;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отраслевой</a:t>
            </a:r>
            <a:r>
              <a:rPr lang="ru-RU" sz="2200" dirty="0"/>
              <a:t>, устанавливаются основы регулирования отношений в сфере труда в отрасли (отраслях);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территориальный</a:t>
            </a:r>
            <a:r>
              <a:rPr lang="ru-RU" sz="2200" dirty="0"/>
              <a:t>, на котором устанавливаются основы регулирования отношений в сфере труда в муниципальном образовании;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200" dirty="0">
                <a:solidFill>
                  <a:srgbClr val="C00000"/>
                </a:solidFill>
              </a:rPr>
              <a:t>локальный</a:t>
            </a:r>
            <a:r>
              <a:rPr lang="ru-RU" sz="2200" dirty="0"/>
              <a:t>, на котором устанавливаются обязательства работников и работодателя в сфере труда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939784"/>
          </a:xfrm>
        </p:spPr>
        <p:txBody>
          <a:bodyPr/>
          <a:lstStyle/>
          <a:p>
            <a:r>
              <a:rPr lang="ru-RU" sz="3200" b="1" dirty="0"/>
              <a:t>Формы социального партнерства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5000660"/>
          </a:xfrm>
        </p:spPr>
        <p:txBody>
          <a:bodyPr/>
          <a:lstStyle/>
          <a:p>
            <a:pPr lvl="0"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Коллективные переговоры при заключении коллективных договоров и соглашений.</a:t>
            </a:r>
          </a:p>
          <a:p>
            <a:pPr lvl="0"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Взаимные консультации (переговоры) — в установленных законодательством случаях (например, при увольнении работника состоящего в профсоюзе, когда профсоюз не согласен (ст. 372 ТК РФ).</a:t>
            </a:r>
          </a:p>
          <a:p>
            <a:pPr lvl="0"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работников и их представителей в управлении организацией.</a:t>
            </a:r>
          </a:p>
          <a:p>
            <a:pPr lvl="0" algn="just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 представителей работников и работодателей в досудебном разрешении трудовых споров.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725470"/>
          </a:xfrm>
        </p:spPr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Законодательство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4911741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b="1" dirty="0"/>
              <a:t>Трудовой кодекс ( ТК РФ ), N 197-ФЗ от 30.12.2001 (Часть </a:t>
            </a:r>
            <a:r>
              <a:rPr lang="en-US" sz="2400" b="1" dirty="0"/>
              <a:t>II)</a:t>
            </a:r>
            <a:endParaRPr lang="ru-RU" sz="2400" b="1" dirty="0"/>
          </a:p>
          <a:p>
            <a:pPr algn="just">
              <a:buFont typeface="Wingdings" pitchFamily="2" charset="2"/>
              <a:buChar char="Ø"/>
            </a:pPr>
            <a:r>
              <a:rPr lang="ru-RU" sz="2400" b="1" dirty="0"/>
              <a:t>Указ Президента РСФСР от 15.11.1991 N 212 «О социальном партнерстве и разрешении трудовых споров (конфликтов)»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b="1" dirty="0"/>
              <a:t>Федеральный закон от 01.05.1999 N 92-ФЗ «О Российской трехсторонней комиссии по регулированию социально - трудовых отношений»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/>
              <a:t> </a:t>
            </a:r>
            <a:r>
              <a:rPr lang="ru-RU" sz="2400" b="1" dirty="0"/>
              <a:t>Федеральный закон от 12.01.1996 N 10-ФЗ (ред. от 22.12.2014) «О профессиональных союзах, их правах и гарантиях деятельности»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429684" cy="939784"/>
          </a:xfrm>
        </p:spPr>
        <p:txBody>
          <a:bodyPr/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социального партнерства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1142984"/>
            <a:ext cx="364333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Функции социального партнерства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2143116"/>
            <a:ext cx="2143140" cy="2786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Прямые - </a:t>
            </a:r>
            <a:r>
              <a:rPr lang="ru-RU" dirty="0">
                <a:solidFill>
                  <a:srgbClr val="002060"/>
                </a:solidFill>
              </a:rPr>
              <a:t>обеспечение социального мира в обществе</a:t>
            </a:r>
            <a:endParaRPr lang="ru-RU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86182" y="2143116"/>
            <a:ext cx="4500594" cy="2786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Косвенные -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воздействие социального партнерства на формирование гражданского общества и на развитие экономической демократии, обеспечение социальной стабильности, социально- экономической безопасности и социальной справедливости</a:t>
            </a:r>
            <a:endParaRPr lang="ru-RU" b="1" spc="50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Shape 8"/>
          <p:cNvCxnSpPr>
            <a:stCxn id="5" idx="1"/>
          </p:cNvCxnSpPr>
          <p:nvPr/>
        </p:nvCxnSpPr>
        <p:spPr>
          <a:xfrm rot="10800000" flipV="1">
            <a:off x="1500166" y="1464454"/>
            <a:ext cx="500066" cy="821537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hape 10"/>
          <p:cNvCxnSpPr>
            <a:stCxn id="5" idx="3"/>
            <a:endCxn id="7" idx="0"/>
          </p:cNvCxnSpPr>
          <p:nvPr/>
        </p:nvCxnSpPr>
        <p:spPr>
          <a:xfrm>
            <a:off x="5643570" y="1464455"/>
            <a:ext cx="392909" cy="67866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550" cy="939784"/>
          </a:xfrm>
        </p:spPr>
        <p:txBody>
          <a:bodyPr/>
          <a:lstStyle/>
          <a:p>
            <a:r>
              <a:rPr lang="ru-RU" sz="3200" b="1" dirty="0"/>
              <a:t>Принципы социального партнерства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43050"/>
            <a:ext cx="8572560" cy="5000660"/>
          </a:xfrm>
        </p:spPr>
        <p:txBody>
          <a:bodyPr/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равноправие сторон (каждая из сторон может быть инициатором переговоров);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уважение и учет интересов сторон (интересы сторон согласовываются в холе переговоров);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заинтересованность сторон в участии в договорных отношениях (законодатель все больше вопросов отдает на усмотрение сторон, и им придется договариваться);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содействие государства в укреплении и развитии социального партнерства на демократической основе (создаются специальные органы по содействию в урегулировании социально-трудовых отношений);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7_Cardtrap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37_Cardtrap</Template>
  <TotalTime>2016</TotalTime>
  <Words>2683</Words>
  <Application>Microsoft Office PowerPoint</Application>
  <PresentationFormat>Экран (4:3)</PresentationFormat>
  <Paragraphs>259</Paragraphs>
  <Slides>35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0" baseType="lpstr">
      <vt:lpstr>Arial</vt:lpstr>
      <vt:lpstr>Calibri</vt:lpstr>
      <vt:lpstr>Wingdings</vt:lpstr>
      <vt:lpstr>37_Cardtrap</vt:lpstr>
      <vt:lpstr>Visio</vt:lpstr>
      <vt:lpstr>СОЦИАЛЬНОЕ ПАРТНЕРСТВО</vt:lpstr>
      <vt:lpstr>Идея социального партнерства</vt:lpstr>
      <vt:lpstr>Социальное партнерство </vt:lpstr>
      <vt:lpstr>Цели социального партнерства</vt:lpstr>
      <vt:lpstr>Уровни СП</vt:lpstr>
      <vt:lpstr>Формы социального партнерства</vt:lpstr>
      <vt:lpstr>Законодательство</vt:lpstr>
      <vt:lpstr>Функции социального партнерства </vt:lpstr>
      <vt:lpstr>Принципы социального партнерства</vt:lpstr>
      <vt:lpstr>Принципы социального партнерства</vt:lpstr>
      <vt:lpstr>Принципы социального партнерства</vt:lpstr>
      <vt:lpstr>Система социального партнерства</vt:lpstr>
      <vt:lpstr>Направления согласования интересов сторон СП</vt:lpstr>
      <vt:lpstr>Система социального партнерства</vt:lpstr>
      <vt:lpstr>Система соглашений</vt:lpstr>
      <vt:lpstr>Система соглашений</vt:lpstr>
      <vt:lpstr>Примерная структура  тарифного соглашения</vt:lpstr>
      <vt:lpstr>Демократические нормы поведения – основные права персонала:</vt:lpstr>
      <vt:lpstr>Классификация моделей СП</vt:lpstr>
      <vt:lpstr>Классификация моделей СП</vt:lpstr>
      <vt:lpstr>Классификация моделей СП</vt:lpstr>
      <vt:lpstr>Классификация моделей СП</vt:lpstr>
      <vt:lpstr>Классификация моделей СП</vt:lpstr>
      <vt:lpstr>Классификация моделей СП</vt:lpstr>
      <vt:lpstr>Российская модель социального партнерства – I этап</vt:lpstr>
      <vt:lpstr>Российская модель социального партнерства – II этап</vt:lpstr>
      <vt:lpstr>Российская модель социального партнерства – II этап</vt:lpstr>
      <vt:lpstr>Российская модель социального партнерства – III этап</vt:lpstr>
      <vt:lpstr>ограничения на систему СП</vt:lpstr>
      <vt:lpstr>Механизм социального партнерства в Российской Федерации</vt:lpstr>
      <vt:lpstr>Механизм социального партнерства в Российской Федерации</vt:lpstr>
      <vt:lpstr>Механизм социального партнерства в Российской Федерации</vt:lpstr>
      <vt:lpstr>Механизм социального партнерства в Российской Федерации</vt:lpstr>
      <vt:lpstr>Механизм социального партнерства в Российской Федерации</vt:lpstr>
      <vt:lpstr>Уровни и виды соглашений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Гриненко</dc:creator>
  <cp:lastModifiedBy>Сметанин Александр</cp:lastModifiedBy>
  <cp:revision>89</cp:revision>
  <dcterms:created xsi:type="dcterms:W3CDTF">2012-01-14T07:08:56Z</dcterms:created>
  <dcterms:modified xsi:type="dcterms:W3CDTF">2025-12-07T01:59:25Z</dcterms:modified>
</cp:coreProperties>
</file>