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304" r:id="rId2"/>
    <p:sldId id="305" r:id="rId3"/>
    <p:sldId id="314" r:id="rId4"/>
    <p:sldId id="325" r:id="rId5"/>
    <p:sldId id="316" r:id="rId6"/>
    <p:sldId id="322" r:id="rId7"/>
    <p:sldId id="348" r:id="rId8"/>
    <p:sldId id="317" r:id="rId9"/>
    <p:sldId id="328" r:id="rId10"/>
    <p:sldId id="347" r:id="rId11"/>
    <p:sldId id="345" r:id="rId12"/>
    <p:sldId id="346" r:id="rId13"/>
    <p:sldId id="329" r:id="rId14"/>
    <p:sldId id="330" r:id="rId15"/>
    <p:sldId id="338" r:id="rId16"/>
    <p:sldId id="331" r:id="rId17"/>
    <p:sldId id="318" r:id="rId18"/>
    <p:sldId id="350" r:id="rId19"/>
    <p:sldId id="351" r:id="rId20"/>
    <p:sldId id="352" r:id="rId21"/>
    <p:sldId id="353" r:id="rId22"/>
    <p:sldId id="354" r:id="rId23"/>
    <p:sldId id="321" r:id="rId24"/>
    <p:sldId id="339" r:id="rId25"/>
    <p:sldId id="340" r:id="rId26"/>
    <p:sldId id="341" r:id="rId27"/>
    <p:sldId id="342" r:id="rId28"/>
    <p:sldId id="343" r:id="rId29"/>
    <p:sldId id="344" r:id="rId30"/>
    <p:sldId id="349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D8466-39B8-4AD1-BFD9-49BD267DFE01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83447-50FE-4CFF-B436-8702C5236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3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оценки личного вклада сотрудников, измерения эффективности их трудовой деятельности: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3447-50FE-4CFF-B436-8702C523621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21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Собеседование по целям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3447-50FE-4CFF-B436-8702C523621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540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оценки, которая помогает организации определить достижение стратегических и тактических (операционных) целей. </a:t>
            </a:r>
            <a:endParaRPr lang="en-US" dirty="0"/>
          </a:p>
          <a:p>
            <a:r>
              <a:rPr lang="ru-RU" dirty="0"/>
              <a:t>КПЭ позволяют производить контроль деловой активности сотрудников и компании в целом в реальном времени. </a:t>
            </a:r>
            <a:endParaRPr lang="en-US" dirty="0"/>
          </a:p>
          <a:p>
            <a:r>
              <a:rPr lang="ru-RU" dirty="0"/>
              <a:t>Для термина «</a:t>
            </a:r>
            <a:r>
              <a:rPr lang="ru-RU" dirty="0" err="1"/>
              <a:t>key</a:t>
            </a:r>
            <a:r>
              <a:rPr lang="ru-RU" dirty="0"/>
              <a:t> </a:t>
            </a:r>
            <a:r>
              <a:rPr lang="ru-RU" dirty="0" err="1"/>
              <a:t>performance</a:t>
            </a:r>
            <a:r>
              <a:rPr lang="ru-RU" dirty="0"/>
              <a:t> </a:t>
            </a:r>
            <a:r>
              <a:rPr lang="ru-RU" dirty="0" err="1"/>
              <a:t>indicators</a:t>
            </a:r>
            <a:r>
              <a:rPr lang="ru-RU" dirty="0"/>
              <a:t> (KPI)» используется русский перевод "ключевые показатели эффективности" (КПЭ).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3447-50FE-4CFF-B436-8702C523621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5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8%D1%82%D0%B5%D1%80_%D0%94%D1%80%D1%83%D0%BA%D0%B5%D1%8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B%D1%8E%D1%87%D0%B5%D0%B2%D1%8B%D0%B5_%D0%BF%D0%BE%D0%BA%D0%B0%D0%B7%D0%B0%D1%82%D0%B5%D0%BB%D0%B8_%D1%8D%D1%84%D1%84%D0%B5%D0%BA%D1%82%D0%B8%D0%B2%D0%BD%D0%BE%D1%81%D1%82%D0%B8" TargetMode="External"/><Relationship Id="rId2" Type="http://schemas.openxmlformats.org/officeDocument/2006/relationships/hyperlink" Target="https://ru.wikipedia.org/wiki/SMAR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xecutive.ru/wiki/index.php/%D0%9A%D0%BE%D1%80%D0%BF%D0%BE%D1%80%D0%B0%D1%82%D0%B8%D0%B2%D0%BD%D0%B0%D1%8F_%D1%81%D1%82%D1%80%D1%83%D0%BA%D1%82%D1%83%D1%80%D0%B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2286000"/>
            <a:ext cx="6172200" cy="137160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2">
                    <a:lumMod val="10000"/>
                  </a:schemeClr>
                </a:solidFill>
              </a:rPr>
              <a:t>Система мотивации персонала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ru-RU" b="1" dirty="0"/>
              <a:t>Управление</a:t>
            </a:r>
            <a:r>
              <a:rPr lang="ru-RU" dirty="0"/>
              <a:t> </a:t>
            </a:r>
            <a:r>
              <a:rPr lang="ru-RU" b="1" dirty="0"/>
              <a:t>по</a:t>
            </a:r>
            <a:r>
              <a:rPr lang="ru-RU" dirty="0"/>
              <a:t> </a:t>
            </a:r>
            <a:r>
              <a:rPr lang="ru-RU" b="1" dirty="0"/>
              <a:t>целям</a:t>
            </a:r>
            <a:r>
              <a:rPr lang="ru-RU" dirty="0"/>
              <a:t>, </a:t>
            </a:r>
            <a:r>
              <a:rPr lang="ru-RU" b="1" dirty="0" err="1"/>
              <a:t>Management</a:t>
            </a:r>
            <a:r>
              <a:rPr lang="ru-RU" dirty="0"/>
              <a:t> </a:t>
            </a:r>
            <a:r>
              <a:rPr lang="ru-RU" b="1" dirty="0" err="1"/>
              <a:t>by</a:t>
            </a:r>
            <a:r>
              <a:rPr lang="ru-RU" b="1" dirty="0"/>
              <a:t> </a:t>
            </a:r>
            <a:r>
              <a:rPr lang="ru-RU" b="1" dirty="0" err="1"/>
              <a:t>objectives</a:t>
            </a:r>
            <a:endParaRPr lang="ru-RU" dirty="0"/>
          </a:p>
        </p:txBody>
      </p:sp>
      <p:pic>
        <p:nvPicPr>
          <p:cNvPr id="4" name="Picture 4" descr="http://www.zhyvoedelo.com/upload/news/4h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00352"/>
            <a:ext cx="8138845" cy="48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00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ru-RU" b="1" dirty="0"/>
              <a:t>Управление по целям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212975"/>
            <a:ext cx="8001000" cy="42609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Термин «Управление по целям» впервые был введён и популяризирован </a:t>
            </a:r>
            <a:r>
              <a:rPr lang="ru-RU" dirty="0">
                <a:hlinkClick r:id="rId3" tooltip="Питер Друкер"/>
              </a:rPr>
              <a:t>Питером </a:t>
            </a:r>
            <a:r>
              <a:rPr lang="ru-RU" dirty="0" err="1">
                <a:hlinkClick r:id="rId3" tooltip="Питер Друкер"/>
              </a:rPr>
              <a:t>Друкером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Суть управления по целям заключается в кооперативном процессе определения целей, выбора направления действий и принятии решений.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Важной частью управления по целям является измерение и сравнение текущей эффективности деятельности сотрудников между собой и с набором установленных стандартов.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идеале, когда сотрудники сами вовлекаются в процесс постановки целей и определения направления действий, необходимых для их достижения, в этом случае сотрудники более мотивированы на выполнение их обязанностей.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890516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— это процесс согласования целей внутри организации таким образом, что руководство компании и сотрудники разделяют цели и понимают, что они означают для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171215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2086" y="609600"/>
            <a:ext cx="7580313" cy="609295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начале определенного периода времени подразделениям и сотрудникам компании устанавливаются цели, от достижения которых, в частности, может зависеть переменная часть зарплаты.</a:t>
            </a:r>
          </a:p>
          <a:p>
            <a:r>
              <a:rPr lang="ru-RU" dirty="0"/>
              <a:t>Эти цели должны отвечать условиям </a:t>
            </a:r>
            <a:r>
              <a:rPr lang="ru-RU" dirty="0">
                <a:hlinkClick r:id="rId2" tooltip="SMART"/>
              </a:rPr>
              <a:t>SMART</a:t>
            </a:r>
            <a:endParaRPr lang="ru-RU" dirty="0"/>
          </a:p>
          <a:p>
            <a:r>
              <a:rPr lang="ru-RU" dirty="0"/>
              <a:t>Сверху вниз устанавливаются цели для всех уровней компании, причем цели даже на самых нижних уровнях должны соответствовать целям и стратегии организации в целом.</a:t>
            </a:r>
          </a:p>
          <a:p>
            <a:r>
              <a:rPr lang="ru-RU" dirty="0"/>
              <a:t>Целей не должно быть слишком много (3-5 — оптимально).</a:t>
            </a:r>
          </a:p>
          <a:p>
            <a:r>
              <a:rPr lang="ru-RU" dirty="0"/>
              <a:t>Устанавливать цели (задачи) может как непосредственный руководитель, так и сами сотрудники с последующим обсуждением и согласованием.</a:t>
            </a:r>
          </a:p>
          <a:p>
            <a:r>
              <a:rPr lang="ru-RU" dirty="0"/>
              <a:t>Для оценки достижения целей определяются </a:t>
            </a:r>
            <a:r>
              <a:rPr lang="ru-RU" dirty="0">
                <a:hlinkClick r:id="rId3" tooltip="Ключевые показатели эффективности"/>
              </a:rPr>
              <a:t>ключевые показатели эффективности</a:t>
            </a:r>
            <a:r>
              <a:rPr lang="ru-RU" dirty="0"/>
              <a:t> (KPI).</a:t>
            </a:r>
          </a:p>
          <a:p>
            <a:r>
              <a:rPr lang="ru-RU" dirty="0"/>
              <a:t>Сотрудник/подразделение должен быть обеспечен ресурсами для достижения поставленных задач.</a:t>
            </a:r>
          </a:p>
          <a:p>
            <a:r>
              <a:rPr lang="ru-RU" dirty="0"/>
              <a:t>Регулярно проводится оценка результатов деятельности, во время которой оценивается достигнутое и ставятся следующие цели.</a:t>
            </a:r>
          </a:p>
          <a:p>
            <a:endParaRPr lang="ru-RU" dirty="0"/>
          </a:p>
        </p:txBody>
      </p:sp>
      <p:pic>
        <p:nvPicPr>
          <p:cNvPr id="4" name="Picture 2" descr="http://oportal.biz/images/1/goa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961"/>
            <a:ext cx="1298575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99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KPI, Key Performance Indicators</a:t>
            </a:r>
            <a:br>
              <a:rPr lang="ru-RU" dirty="0"/>
            </a:b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371599"/>
            <a:ext cx="2209800" cy="229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09600" y="4026113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- это показатель, поддающийся количественному измерению и считающийся наиболее важным для оценки эффективности деятельности фирмы, отдела или сотрудника</a:t>
            </a:r>
          </a:p>
        </p:txBody>
      </p:sp>
    </p:spTree>
    <p:extLst>
      <p:ext uri="{BB962C8B-B14F-4D97-AF65-F5344CB8AC3E}">
        <p14:creationId xmlns:p14="http://schemas.microsoft.com/office/powerpoint/2010/main" val="150024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467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cap="none" dirty="0">
                <a:solidFill>
                  <a:schemeClr val="tx1"/>
                </a:solidFill>
                <a:latin typeface="Verdana" pitchFamily="34" charset="0"/>
              </a:rPr>
              <a:t>Плюсы и минусы работы в системе KPI</a:t>
            </a:r>
            <a:r>
              <a:rPr lang="ru-RU" sz="3200" cap="none" dirty="0">
                <a:solidFill>
                  <a:schemeClr val="tx1"/>
                </a:solidFill>
                <a:latin typeface="Arial" pitchFamily="34" charset="0"/>
              </a:rPr>
              <a:t> </a:t>
            </a:r>
            <a:br>
              <a:rPr lang="en-US" sz="3200" cap="none" dirty="0">
                <a:solidFill>
                  <a:schemeClr val="tx1"/>
                </a:solidFill>
                <a:latin typeface="Arial" pitchFamily="34" charset="0"/>
              </a:rPr>
            </a:br>
            <a:br>
              <a:rPr lang="ru-RU" sz="3200" cap="none" dirty="0">
                <a:solidFill>
                  <a:schemeClr val="tx1"/>
                </a:solidFill>
                <a:latin typeface="Arial" pitchFamily="34" charset="0"/>
              </a:rPr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1066800"/>
            <a:ext cx="7467600" cy="5257800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Verdana" pitchFamily="34" charset="0"/>
              </a:rPr>
              <a:t>ЗА KPI:</a:t>
            </a:r>
            <a:r>
              <a:rPr lang="ru-RU" sz="3200" dirty="0">
                <a:latin typeface="Arial" pitchFamily="34" charset="0"/>
              </a:rPr>
              <a:t>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Verdana" pitchFamily="34" charset="0"/>
              </a:rPr>
              <a:t>Размер бонуса сотрудника напрямую зависит от выполнения его персональных KPI.</a:t>
            </a:r>
            <a:r>
              <a:rPr lang="ru-RU" sz="3200" dirty="0">
                <a:latin typeface="Arial" pitchFamily="34" charset="0"/>
              </a:rPr>
              <a:t>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Verdana" pitchFamily="34" charset="0"/>
              </a:rPr>
              <a:t>За каждым закреплена ответственность за определенный участок работы.</a:t>
            </a:r>
            <a:r>
              <a:rPr lang="ru-RU" sz="3200" dirty="0">
                <a:latin typeface="Arial" pitchFamily="34" charset="0"/>
              </a:rPr>
              <a:t>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Verdana" pitchFamily="34" charset="0"/>
              </a:rPr>
              <a:t>Сотрудник видит свой вклад в достижении общей цели компании.</a:t>
            </a:r>
            <a:r>
              <a:rPr lang="ru-RU" sz="3200" dirty="0">
                <a:latin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Verdana" pitchFamily="34" charset="0"/>
              </a:rPr>
              <a:t>ПРОТИВ KPI:</a:t>
            </a:r>
            <a:r>
              <a:rPr lang="ru-RU" sz="3200" dirty="0">
                <a:latin typeface="Arial" pitchFamily="34" charset="0"/>
              </a:rPr>
              <a:t>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Verdana" pitchFamily="34" charset="0"/>
              </a:rPr>
              <a:t>Из-за слишком большого количества KPI в общем бонусе доля каждого из них мала.</a:t>
            </a:r>
            <a:r>
              <a:rPr lang="ru-RU" sz="3200" dirty="0">
                <a:latin typeface="Arial" pitchFamily="34" charset="0"/>
              </a:rPr>
              <a:t>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Verdana" pitchFamily="34" charset="0"/>
              </a:rPr>
              <a:t>Слишком большой вес одного из показателей ведет к перекосам в работе.</a:t>
            </a:r>
            <a:r>
              <a:rPr lang="ru-RU" sz="3200" dirty="0">
                <a:latin typeface="Arial" pitchFamily="34" charset="0"/>
              </a:rPr>
              <a:t>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Verdana" pitchFamily="34" charset="0"/>
              </a:rPr>
              <a:t>Реально недостижимые KPI </a:t>
            </a:r>
            <a:r>
              <a:rPr lang="ru-RU" sz="3200" dirty="0" err="1">
                <a:latin typeface="Verdana" pitchFamily="34" charset="0"/>
              </a:rPr>
              <a:t>демотивируют</a:t>
            </a:r>
            <a:r>
              <a:rPr lang="ru-RU" sz="3200" dirty="0">
                <a:latin typeface="Verdana" pitchFamily="34" charset="0"/>
              </a:rPr>
              <a:t> работу сотрудников.</a:t>
            </a:r>
            <a:r>
              <a:rPr lang="ru-RU" sz="3200" dirty="0">
                <a:latin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latin typeface="Verdan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Verdana" pitchFamily="34" charset="0"/>
              </a:rPr>
              <a:t>Итого: </a:t>
            </a:r>
            <a:r>
              <a:rPr lang="ru-RU" sz="3200" dirty="0">
                <a:latin typeface="Verdana" pitchFamily="34" charset="0"/>
              </a:rPr>
              <a:t>Система KPI дает специалистам четкие цели работы и прозрачные бонусы. Но показатели могут оказаться недостижимыми, а переход на такую систему — болезненным.</a:t>
            </a:r>
            <a:r>
              <a:rPr lang="ru-RU" sz="3200" dirty="0">
                <a:latin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33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Система сбалансированных показателей (ССП)</a:t>
            </a:r>
            <a:br>
              <a:rPr lang="ru-RU" b="1" dirty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56727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1934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Грейдинг</a:t>
            </a:r>
            <a:r>
              <a:rPr lang="ru-RU" dirty="0"/>
              <a:t> </a:t>
            </a:r>
            <a:r>
              <a:rPr lang="ru-RU" i="1" dirty="0"/>
              <a:t>(англ. </a:t>
            </a:r>
            <a:r>
              <a:rPr lang="ru-RU" i="1" dirty="0" err="1"/>
              <a:t>grading</a:t>
            </a:r>
            <a:r>
              <a:rPr lang="ru-RU" i="1" dirty="0"/>
              <a:t>)</a:t>
            </a:r>
            <a:r>
              <a:rPr lang="ru-RU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077200" cy="2590800"/>
          </a:xfrm>
        </p:spPr>
        <p:txBody>
          <a:bodyPr>
            <a:normAutofit fontScale="92500"/>
          </a:bodyPr>
          <a:lstStyle/>
          <a:p>
            <a:r>
              <a:rPr lang="ru-RU" dirty="0"/>
              <a:t>– это создание системы рангов, </a:t>
            </a:r>
            <a:r>
              <a:rPr lang="ru-RU" dirty="0">
                <a:hlinkClick r:id="rId2" tooltip="Корпоративная структура"/>
              </a:rPr>
              <a:t>вертикальной структуры позиционных должностей</a:t>
            </a:r>
            <a:r>
              <a:rPr lang="ru-RU" dirty="0"/>
              <a:t>, универсальной для всего персонала компании. Эта процедура предусматривает распределение должностей по группам в соответствии с их ценностью для компании. </a:t>
            </a:r>
          </a:p>
          <a:p>
            <a:r>
              <a:rPr lang="ru-RU" dirty="0"/>
              <a:t>Для формирования системы оплаты труда применяется следующая дифференциация персонала: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090838"/>
              </p:ext>
            </p:extLst>
          </p:nvPr>
        </p:nvGraphicFramePr>
        <p:xfrm>
          <a:off x="1143000" y="3505200"/>
          <a:ext cx="64008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Менеджмент – управленческий персонал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Высший менеджмент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Средний менеджмент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Младший менеджмент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Сотрудники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Основной персонал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Администра-тивный</a:t>
                      </a:r>
                      <a:r>
                        <a:rPr lang="ru-RU" dirty="0"/>
                        <a:t> персонал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Вспомогатель-ный</a:t>
                      </a:r>
                      <a:r>
                        <a:rPr lang="ru-RU" dirty="0"/>
                        <a:t> персонал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625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Неденежная</a:t>
            </a:r>
            <a:r>
              <a:rPr lang="ru-RU" dirty="0"/>
              <a:t> мотивация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599" y="1752600"/>
            <a:ext cx="574803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Важным инструментом дополнительной мотивации являются </a:t>
            </a:r>
            <a:r>
              <a:rPr lang="ru-RU" sz="2400" i="1" dirty="0"/>
              <a:t>социальные льготы.</a:t>
            </a: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077200" cy="57150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При реформировании социальных программ следует учиты­вать следующие правила:</a:t>
            </a:r>
          </a:p>
          <a:p>
            <a:r>
              <a:rPr lang="ru-RU" dirty="0"/>
              <a:t>предоставлять льготы, установ­ленные законодательством;</a:t>
            </a:r>
          </a:p>
          <a:p>
            <a:r>
              <a:rPr lang="ru-RU" dirty="0"/>
              <a:t>формировать более привлекательный пакет социальных льгот, чем у компаний-конкурентов, </a:t>
            </a:r>
          </a:p>
          <a:p>
            <a:r>
              <a:rPr lang="ru-RU" dirty="0"/>
              <a:t>учитывать мотивационные предпочтения персонала на основе проведенной диагностики потребностей сотрудников;</a:t>
            </a:r>
          </a:p>
          <a:p>
            <a:r>
              <a:rPr lang="ru-RU" dirty="0"/>
              <a:t>важно придерживаться определенной идеологии при установ­лении социальных льгот: </a:t>
            </a:r>
          </a:p>
          <a:p>
            <a:r>
              <a:rPr lang="ru-RU" dirty="0"/>
              <a:t>следует помнить, что льготы легко предоставить, но очень труд­но отменить, </a:t>
            </a:r>
          </a:p>
          <a:p>
            <a:r>
              <a:rPr lang="ru-RU" dirty="0"/>
              <a:t>необходимо придерживаться принципа экономической целесо­образности. </a:t>
            </a:r>
          </a:p>
          <a:p>
            <a:r>
              <a:rPr lang="ru-RU" dirty="0"/>
              <a:t>проводить активную политику информирования всех работников о механизмах, правилах и выгодах, предоставляемых соци­альными программами, чтобы повысить объективность оценки всего предоставляемого пакета и сделать мотивационную сис­тему более прозрачной внутри и вне компании.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421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731838"/>
          </a:xfrm>
        </p:spPr>
        <p:txBody>
          <a:bodyPr>
            <a:normAutofit fontScale="90000"/>
          </a:bodyPr>
          <a:lstStyle/>
          <a:p>
            <a:r>
              <a:rPr lang="ru-RU" dirty="0"/>
              <a:t>В корпоративной социальной программе  выделяют два самостоятельных блока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4873752"/>
          </a:xfrm>
        </p:spPr>
        <p:txBody>
          <a:bodyPr>
            <a:normAutofit/>
          </a:bodyPr>
          <a:lstStyle/>
          <a:p>
            <a:r>
              <a:rPr lang="ru-RU" i="1" dirty="0"/>
              <a:t>Пакет общих льгот</a:t>
            </a:r>
            <a:r>
              <a:rPr lang="ru-RU" dirty="0"/>
              <a:t> распространяется на всех сотрудников ком­пании (медицинское страхование, страхование жизни, пенсионное обеспечение, страхование от несчастных случаев) </a:t>
            </a:r>
          </a:p>
          <a:p>
            <a:r>
              <a:rPr lang="ru-RU" i="1" dirty="0"/>
              <a:t>Набор переменных дополнительных льгот по дифференцирован­ной системе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5397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762000"/>
          </a:xfrm>
        </p:spPr>
        <p:txBody>
          <a:bodyPr/>
          <a:lstStyle/>
          <a:p>
            <a:r>
              <a:rPr lang="ru-RU" dirty="0"/>
              <a:t>Вопросы: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7467600" cy="38100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dirty="0"/>
              <a:t>Система мотивации труда персонала в организации: сущность, правила, этапы создания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Наиболее популярные системы матери­альной мотивации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err="1"/>
              <a:t>Неденежная</a:t>
            </a:r>
            <a:r>
              <a:rPr lang="ru-RU" dirty="0"/>
              <a:t> мотивация</a:t>
            </a:r>
          </a:p>
        </p:txBody>
      </p:sp>
      <p:pic>
        <p:nvPicPr>
          <p:cNvPr id="23554" name="Picture 2" descr="http://hr-portal.ru/files/styles/500px/public/mini/coins-1015125_960_720.jpg?itok=3t3g5-6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454400"/>
            <a:ext cx="5105400" cy="340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ru-RU" dirty="0"/>
              <a:t>Льготы зависят от условий: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001000" cy="540715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категория персонала, его должностной уровень, характер дея­тельности;</a:t>
            </a:r>
          </a:p>
          <a:p>
            <a:r>
              <a:rPr lang="ru-RU" dirty="0"/>
              <a:t>результат аттестации, оценка личного вклада сотрудника в дела организации;</a:t>
            </a:r>
          </a:p>
          <a:p>
            <a:r>
              <a:rPr lang="ru-RU" dirty="0"/>
              <a:t>стаж работы в компании;</a:t>
            </a:r>
          </a:p>
          <a:p>
            <a:r>
              <a:rPr lang="ru-RU" dirty="0"/>
              <a:t>принадлежность к определенным защищаемым группам персо­нала.</a:t>
            </a:r>
          </a:p>
          <a:p>
            <a:pPr marL="0" indent="0">
              <a:buNone/>
            </a:pPr>
            <a:r>
              <a:rPr lang="ru-RU" dirty="0"/>
              <a:t>Например, в организационной структуре компании выделяют­ся три группы подразделений по их роли в создании прибыли:</a:t>
            </a:r>
          </a:p>
          <a:p>
            <a:r>
              <a:rPr lang="ru-RU" i="1" dirty="0"/>
              <a:t>ключевые,</a:t>
            </a:r>
            <a:r>
              <a:rPr lang="ru-RU" dirty="0"/>
              <a:t> непосредственно участвующие в бизнес-процессе центры ответственности и прибыли;</a:t>
            </a:r>
          </a:p>
          <a:p>
            <a:r>
              <a:rPr lang="ru-RU" i="1" dirty="0"/>
              <a:t>обслуживающие,</a:t>
            </a:r>
            <a:r>
              <a:rPr lang="ru-RU" dirty="0"/>
              <a:t> участвующие в создании прибыли опосредо­ванно;</a:t>
            </a:r>
          </a:p>
          <a:p>
            <a:r>
              <a:rPr lang="ru-RU" i="1" dirty="0"/>
              <a:t>вспомогательные,</a:t>
            </a:r>
            <a:r>
              <a:rPr lang="ru-RU" dirty="0"/>
              <a:t> не участвующие в создании прибыли компа­нии.</a:t>
            </a:r>
          </a:p>
          <a:p>
            <a:pPr marL="0" indent="0">
              <a:buNone/>
            </a:pPr>
            <a:r>
              <a:rPr lang="ru-RU" dirty="0"/>
              <a:t>Каждой группе подразделений соответствует возможный пакет социальных программ.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2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077200" cy="152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Структура персонала включает следующие категории сотруд­ников: топ-менеджмент, менеджмент среднего уровня, специалис­ты, обслуживающий персонал.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798093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43434"/>
                </a:solidFill>
                <a:latin typeface="Tahoma" panose="020B0604030504040204" pitchFamily="34" charset="0"/>
              </a:rPr>
              <a:t>дифференциация льгот в зависимости от категории (статуса) сотрудников в компании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2590800"/>
            <a:ext cx="807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  <a:latin typeface="Tahoma" panose="020B0604030504040204" pitchFamily="34" charset="0"/>
              </a:rPr>
              <a:t>Топ-менеджмент:</a:t>
            </a:r>
            <a:r>
              <a:rPr lang="ru-RU" dirty="0">
                <a:solidFill>
                  <a:srgbClr val="343434"/>
                </a:solidFill>
                <a:latin typeface="Tahoma" panose="020B0604030504040204" pitchFamily="34" charset="0"/>
              </a:rPr>
              <a:t> медицинское страхование + страхование для членов семей (стра­ховая программа VIР); оплата питания (обеды, ужины, буфет) категории VIP; оплата расходов по использованию служебного автомобиля с водителем; предоставление мобильных аппаратов и оплата мобильных пе­реговоров в пределах сумм для категории VIP; отдельный просторный кабинет; гибкий рабочий график; аренда квартиры; организация отпуска (бесплатное проживание в 5-звездочном отеле); дополнительный отпуск; оплата абонементов для занятий в фитнес-клубе, бассейне; оплата транспортных расходов (авиаперелеты 1 -м классом, СВ на железнодорожном транспорте); оплата зарубежных стажировок, программ MBA, курсов повы­шения квалификации.</a:t>
            </a:r>
            <a:endParaRPr lang="ru-RU" b="0" i="0" dirty="0">
              <a:solidFill>
                <a:srgbClr val="343434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84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63215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rgbClr val="C00000"/>
                </a:solidFill>
                <a:latin typeface="Tahoma" panose="020B0604030504040204" pitchFamily="34" charset="0"/>
              </a:rPr>
              <a:t>Средний управленческий персонал: </a:t>
            </a:r>
            <a:r>
              <a:rPr lang="ru-RU" sz="2600" dirty="0">
                <a:solidFill>
                  <a:srgbClr val="343434"/>
                </a:solidFill>
                <a:latin typeface="Tahoma" panose="020B0604030504040204" pitchFamily="34" charset="0"/>
              </a:rPr>
              <a:t>медицинское страхование + страхование для членов семей (стра­ховая программ 2-й категории); оплата питания (обеды) обычной категории; оплата мобильных телефонных переговоров (телефонные аппа­раты приобретаются сотрудниками за свой счет); оплата расходов по использованию служебной машины в слу­чае производственной необходимости; некоторым категориям (по решению руководства компании) полная или частичная оплата обучения (программ MBA, курсов повышения квалификации) при условии заключения допол­нительного договора, некоторым категориям менеджеров данного уровня предостав­ление отдельного кабинета; оплата участия в корпоративных спортивно-досуговых мероп­риятиях, частичные льготы при организации отпуска.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C00000"/>
                </a:solidFill>
                <a:latin typeface="Tahoma" panose="020B0604030504040204" pitchFamily="34" charset="0"/>
              </a:rPr>
              <a:t>Специалисты: </a:t>
            </a:r>
            <a:r>
              <a:rPr lang="ru-RU" sz="2600" dirty="0">
                <a:solidFill>
                  <a:srgbClr val="343434"/>
                </a:solidFill>
                <a:latin typeface="Tahoma" panose="020B0604030504040204" pitchFamily="34" charset="0"/>
              </a:rPr>
              <a:t>медицинское страхование сотрудника; оплата питания (обеды) обычной категории; некоторым категориям сотрудников, чья работа носит разъезд­ной характер, оплата мобильных телефонных переговоров (те­лефонные аппараты приобретаются за свой счет); оплата транспортных расходов (проездные, автомобиль) только в случае служебной необходимости; некоторым категориям специалистов (по решению руководства) оплата обучения на курсах повышения квалификации, ценные подарки к праздникам и юбилеям сотрудника, оплата спортивно-досуговых мероприятий, частичные льготы при организации отпуска.</a:t>
            </a:r>
          </a:p>
        </p:txBody>
      </p:sp>
    </p:spTree>
    <p:extLst>
      <p:ext uri="{BB962C8B-B14F-4D97-AF65-F5344CB8AC3E}">
        <p14:creationId xmlns:p14="http://schemas.microsoft.com/office/powerpoint/2010/main" val="1138395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ru-RU" dirty="0"/>
              <a:t>Нематериальная мотивация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 	1.  Возможности использовать свой интеллектуальный потенциал </a:t>
            </a:r>
            <a:br>
              <a:rPr lang="ru-RU" dirty="0"/>
            </a:br>
            <a:r>
              <a:rPr lang="ru-RU" dirty="0"/>
              <a:t>3. Возможности профессионального обучения и повышения квалификации </a:t>
            </a:r>
            <a:br>
              <a:rPr lang="ru-RU" dirty="0"/>
            </a:br>
            <a:r>
              <a:rPr lang="ru-RU" dirty="0"/>
              <a:t>4. Перспективы карьерного роста. Система формирования резерва кадров </a:t>
            </a:r>
            <a:br>
              <a:rPr lang="ru-RU" dirty="0"/>
            </a:br>
            <a:r>
              <a:rPr lang="ru-RU" dirty="0"/>
              <a:t>5. Социальная защищенность работников. Профсоюзный комитет, коллективный договор. Социальная инфраструктура: стадион, детский оздоровительный лагерь, база отдыха, социальная помощь неработающим пенсионерам </a:t>
            </a:r>
            <a:br>
              <a:rPr lang="ru-RU" dirty="0"/>
            </a:br>
            <a:r>
              <a:rPr lang="ru-RU" dirty="0"/>
              <a:t>6. Создание безопасных и комфортных условий труда. </a:t>
            </a:r>
            <a:br>
              <a:rPr lang="ru-RU" dirty="0"/>
            </a:br>
            <a:r>
              <a:rPr lang="ru-RU" dirty="0"/>
              <a:t>7. Моральное вознаграждение: звания "Лучший по профессии", "Заслуженный ветеран" и т.д. </a:t>
            </a:r>
            <a:br>
              <a:rPr lang="ru-RU" dirty="0"/>
            </a:br>
            <a:r>
              <a:rPr lang="ru-RU" dirty="0"/>
              <a:t>8. Благоприятный психологический климат в коллективе. Система адаптации </a:t>
            </a:r>
            <a:br>
              <a:rPr lang="ru-RU" dirty="0"/>
            </a:br>
            <a:r>
              <a:rPr lang="ru-RU" dirty="0"/>
              <a:t>9. Система обратной связи и транслирование ценностей </a:t>
            </a:r>
            <a:br>
              <a:rPr lang="ru-RU" dirty="0"/>
            </a:br>
            <a:r>
              <a:rPr lang="ru-RU" dirty="0"/>
              <a:t>корпоративной культуры. Регулярные встречи рядовых работников с руководством.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0"/>
            <a:ext cx="753550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1406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747987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3023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457200"/>
            <a:ext cx="854601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2182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685800"/>
            <a:ext cx="825315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6643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705600" cy="675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8728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801800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716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cap="none" dirty="0">
                <a:solidFill>
                  <a:schemeClr val="tx1"/>
                </a:solidFill>
                <a:latin typeface="Verdana" pitchFamily="34" charset="0"/>
              </a:rPr>
              <a:t>Исследования показывают, что:</a:t>
            </a:r>
            <a:r>
              <a:rPr lang="ru-RU" sz="3200" cap="none" dirty="0">
                <a:solidFill>
                  <a:schemeClr val="tx1"/>
                </a:solidFill>
                <a:latin typeface="Arial" pitchFamily="34" charset="0"/>
              </a:rPr>
              <a:t> </a:t>
            </a:r>
            <a:br>
              <a:rPr lang="ru-RU" sz="3200" cap="none" dirty="0">
                <a:solidFill>
                  <a:schemeClr val="tx1"/>
                </a:solidFill>
                <a:latin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66800" y="1295400"/>
          <a:ext cx="6934200" cy="4495799"/>
        </p:xfrm>
        <a:graphic>
          <a:graphicData uri="http://schemas.openxmlformats.org/drawingml/2006/table">
            <a:tbl>
              <a:tblPr/>
              <a:tblGrid>
                <a:gridCol w="2212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1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r>
                        <a:rPr lang="ru-RU" dirty="0"/>
                        <a:t>20,0 % людей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если есть деньги, работать не будут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428">
                <a:tc>
                  <a:txBody>
                    <a:bodyPr/>
                    <a:lstStyle/>
                    <a:p>
                      <a:r>
                        <a:rPr lang="ru-RU"/>
                        <a:t>28,8 %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если есть деньги, будут работать в случае интересной работы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r>
                        <a:rPr lang="ru-RU"/>
                        <a:t>28,8 %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если есть деньги, чтобы избежать скуки и одиночества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r>
                        <a:rPr lang="ru-RU"/>
                        <a:t>11,2 %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если есть деньги, из боязни "потерять себя"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r>
                        <a:rPr lang="ru-RU"/>
                        <a:t>7,2 %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если есть деньги, потому что работа приносит радость.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171">
                <a:tc>
                  <a:txBody>
                    <a:bodyPr/>
                    <a:lstStyle/>
                    <a:p>
                      <a:r>
                        <a:rPr lang="ru-RU"/>
                        <a:t>4,0 %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другое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1912" y="1600200"/>
            <a:ext cx="711817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0"/>
            <a:ext cx="7010400" cy="37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105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Механизм мотивации требует соблюдения определенных правил: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51054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Похвала эффективнее порицания и неконструктивной критики.</a:t>
            </a:r>
          </a:p>
          <a:p>
            <a:r>
              <a:rPr lang="ru-RU" dirty="0"/>
              <a:t>Поощрение должно быть осязаемым и желательно незамедлительным (минимизировать разрыв между результатом труда и поощрением).</a:t>
            </a:r>
          </a:p>
          <a:p>
            <a:r>
              <a:rPr lang="ru-RU" dirty="0"/>
              <a:t>Непредсказуемые и нерегулярные поощрения мотивируют лучше, чем ожидаемые и прогнозируемые.</a:t>
            </a:r>
          </a:p>
          <a:p>
            <a:r>
              <a:rPr lang="ru-RU" dirty="0"/>
              <a:t>Постоянное внимание к работнику и членам его семьи.</a:t>
            </a:r>
          </a:p>
          <a:p>
            <a:r>
              <a:rPr lang="ru-RU" dirty="0"/>
              <a:t>Поощрение за достижение промежуточных целей.</a:t>
            </a:r>
          </a:p>
          <a:p>
            <a:r>
              <a:rPr lang="ru-RU" dirty="0"/>
              <a:t>Предоставление работникам чувства самостоятельности, возможности контролировать ситуацию.</a:t>
            </a:r>
          </a:p>
          <a:p>
            <a:r>
              <a:rPr lang="ru-RU" dirty="0"/>
              <a:t>Не ущемлять самоуважение работников, давать им возможность «сохранить лицо».</a:t>
            </a:r>
          </a:p>
          <a:p>
            <a:r>
              <a:rPr lang="ru-RU" dirty="0"/>
              <a:t>Лучше награждать небольшими и частыми поощрениями возможно большее количество работников.</a:t>
            </a:r>
          </a:p>
          <a:p>
            <a:r>
              <a:rPr lang="ru-RU" dirty="0"/>
              <a:t>Разумная внутренняя конкуренция — дух соревнования, способствует прогрессу.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Требования к созданию системы стимулирования: 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447800"/>
            <a:ext cx="350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предсказуемость;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адекватность;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своевременность;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значимость;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справедливость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четкость,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адресность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581400"/>
            <a:ext cx="46958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400" y="914400"/>
            <a:ext cx="38100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Система мотивации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81000" y="2362200"/>
            <a:ext cx="1544138" cy="772069"/>
            <a:chOff x="114201" y="1117576"/>
            <a:chExt cx="1544138" cy="77206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dirty="0"/>
                <a:t>Постоянная часть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655" tIns="33655" rIns="33655" bIns="3365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300" kern="120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457744" y="2362200"/>
            <a:ext cx="1753394" cy="772069"/>
            <a:chOff x="114201" y="1117576"/>
            <a:chExt cx="1544138" cy="77206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dirty="0"/>
                <a:t>Переменная часть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655" tIns="33655" rIns="33655" bIns="3365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300" kern="120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648200" y="2362200"/>
            <a:ext cx="1752600" cy="772069"/>
            <a:chOff x="114201" y="1117576"/>
            <a:chExt cx="1544138" cy="77206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dirty="0"/>
                <a:t>Компенсационный пакет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655" tIns="33655" rIns="33655" bIns="3365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300" kern="120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477000" y="2362200"/>
            <a:ext cx="2209800" cy="772069"/>
            <a:chOff x="114201" y="1117576"/>
            <a:chExt cx="1722308" cy="77206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14201" y="1117576"/>
              <a:ext cx="1722308" cy="7720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dirty="0"/>
                <a:t>Нематериальная составляющая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655" tIns="33655" rIns="33655" bIns="3365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300" kern="120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28600" y="3962400"/>
            <a:ext cx="990600" cy="772069"/>
            <a:chOff x="114201" y="1117576"/>
            <a:chExt cx="1544138" cy="77206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dirty="0"/>
                <a:t>Оклад 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655" tIns="33655" rIns="33655" bIns="3365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300" kern="120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295400" y="3962400"/>
            <a:ext cx="1143000" cy="838200"/>
            <a:chOff x="-368342" y="1117576"/>
            <a:chExt cx="2171444" cy="8382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-368342" y="1117576"/>
              <a:ext cx="2171444" cy="838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dirty="0" err="1"/>
                <a:t>Над-бавка</a:t>
              </a:r>
              <a:r>
                <a:rPr lang="ru-RU" dirty="0"/>
                <a:t> 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-368342" y="1117576"/>
              <a:ext cx="2026681" cy="772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655" tIns="33655" rIns="33655" bIns="3365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300" kern="120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667000" y="3962400"/>
            <a:ext cx="685800" cy="1143000"/>
            <a:chOff x="114201" y="1117576"/>
            <a:chExt cx="1544138" cy="1143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14201" y="1117576"/>
              <a:ext cx="1544138" cy="1143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dirty="0" err="1"/>
                <a:t>Пре-мия</a:t>
              </a:r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655" tIns="33655" rIns="33655" bIns="3365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300" kern="120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05200" y="3962400"/>
            <a:ext cx="685800" cy="1143000"/>
            <a:chOff x="114201" y="1117576"/>
            <a:chExt cx="1544138" cy="772069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dirty="0" err="1"/>
                <a:t>Бо-нус</a:t>
              </a:r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655" tIns="33655" rIns="33655" bIns="3365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300" kern="120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267200" y="3962400"/>
            <a:ext cx="838200" cy="1143000"/>
            <a:chOff x="114201" y="1117576"/>
            <a:chExt cx="1544138" cy="77206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sz="1400" dirty="0"/>
                <a:t>Оплата </a:t>
              </a:r>
              <a:r>
                <a:rPr lang="ru-RU" sz="1400" dirty="0" err="1"/>
                <a:t>проект-ной</a:t>
              </a:r>
              <a:r>
                <a:rPr lang="ru-RU" sz="1400" dirty="0"/>
                <a:t> работы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655" tIns="33655" rIns="33655" bIns="3365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300" kern="120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334000" y="3733800"/>
            <a:ext cx="1752600" cy="457200"/>
            <a:chOff x="114201" y="1117576"/>
            <a:chExt cx="1544138" cy="772069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dirty="0" err="1"/>
                <a:t>Медстраховка</a:t>
              </a:r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655" tIns="33655" rIns="33655" bIns="3365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300" kern="120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334000" y="4343400"/>
            <a:ext cx="1219200" cy="457200"/>
            <a:chOff x="114201" y="1117576"/>
            <a:chExt cx="1544138" cy="772069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dirty="0"/>
                <a:t>Ссуды 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655" tIns="33655" rIns="33655" bIns="3365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300" kern="120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334000" y="4876800"/>
            <a:ext cx="1981200" cy="685800"/>
            <a:chOff x="114201" y="1117576"/>
            <a:chExt cx="1544138" cy="772069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dirty="0"/>
                <a:t>Служебный авто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655" tIns="33655" rIns="33655" bIns="3365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300" kern="120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7315200" y="3657600"/>
            <a:ext cx="1447800" cy="609600"/>
            <a:chOff x="114201" y="1117576"/>
            <a:chExt cx="1544138" cy="772069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dirty="0"/>
                <a:t>Доска почета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655" tIns="33655" rIns="33655" bIns="3365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300" kern="120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315200" y="4343400"/>
            <a:ext cx="1219200" cy="457200"/>
            <a:chOff x="114201" y="1117576"/>
            <a:chExt cx="1544138" cy="772069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dirty="0"/>
                <a:t>Грамоты 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14201" y="1117576"/>
              <a:ext cx="1544138" cy="772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655" tIns="33655" rIns="33655" bIns="3365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300" kern="1200"/>
            </a:p>
          </p:txBody>
        </p:sp>
      </p:grpSp>
      <p:cxnSp>
        <p:nvCxnSpPr>
          <p:cNvPr id="49" name="Прямая со стрелкой 48"/>
          <p:cNvCxnSpPr>
            <a:stCxn id="5" idx="2"/>
          </p:cNvCxnSpPr>
          <p:nvPr/>
        </p:nvCxnSpPr>
        <p:spPr>
          <a:xfrm rot="5400000">
            <a:off x="2781300" y="800100"/>
            <a:ext cx="5334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5" idx="2"/>
            <a:endCxn id="11" idx="0"/>
          </p:cNvCxnSpPr>
          <p:nvPr/>
        </p:nvCxnSpPr>
        <p:spPr>
          <a:xfrm flipH="1">
            <a:off x="3334441" y="1828800"/>
            <a:ext cx="1008959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5" idx="2"/>
            <a:endCxn id="14" idx="0"/>
          </p:cNvCxnSpPr>
          <p:nvPr/>
        </p:nvCxnSpPr>
        <p:spPr>
          <a:xfrm rot="16200000" flipH="1">
            <a:off x="4667250" y="1504950"/>
            <a:ext cx="53340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" idx="2"/>
            <a:endCxn id="17" idx="0"/>
          </p:cNvCxnSpPr>
          <p:nvPr/>
        </p:nvCxnSpPr>
        <p:spPr>
          <a:xfrm rot="16200000" flipH="1">
            <a:off x="5638800" y="533400"/>
            <a:ext cx="533400" cy="3124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8" idx="2"/>
            <a:endCxn id="19" idx="0"/>
          </p:cNvCxnSpPr>
          <p:nvPr/>
        </p:nvCxnSpPr>
        <p:spPr>
          <a:xfrm rot="5400000">
            <a:off x="524420" y="3333750"/>
            <a:ext cx="828131" cy="429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8" idx="2"/>
            <a:endCxn id="22" idx="0"/>
          </p:cNvCxnSpPr>
          <p:nvPr/>
        </p:nvCxnSpPr>
        <p:spPr>
          <a:xfrm rot="16200000" flipH="1">
            <a:off x="1095919" y="3191418"/>
            <a:ext cx="828131" cy="713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11" idx="2"/>
            <a:endCxn id="25" idx="0"/>
          </p:cNvCxnSpPr>
          <p:nvPr/>
        </p:nvCxnSpPr>
        <p:spPr>
          <a:xfrm flipH="1">
            <a:off x="3009900" y="3134269"/>
            <a:ext cx="324541" cy="828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11" idx="2"/>
            <a:endCxn id="29" idx="0"/>
          </p:cNvCxnSpPr>
          <p:nvPr/>
        </p:nvCxnSpPr>
        <p:spPr>
          <a:xfrm>
            <a:off x="3334441" y="3134269"/>
            <a:ext cx="513659" cy="828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11" idx="2"/>
            <a:endCxn id="32" idx="0"/>
          </p:cNvCxnSpPr>
          <p:nvPr/>
        </p:nvCxnSpPr>
        <p:spPr>
          <a:xfrm>
            <a:off x="3334441" y="3134269"/>
            <a:ext cx="1351859" cy="828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4114800" y="4191000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35" idx="1"/>
          </p:cNvCxnSpPr>
          <p:nvPr/>
        </p:nvCxnSpPr>
        <p:spPr>
          <a:xfrm>
            <a:off x="5181600" y="39624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38" idx="1"/>
          </p:cNvCxnSpPr>
          <p:nvPr/>
        </p:nvCxnSpPr>
        <p:spPr>
          <a:xfrm>
            <a:off x="5181600" y="45720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5181600" y="52578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6439694" y="3848100"/>
            <a:ext cx="14470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endCxn id="46" idx="1"/>
          </p:cNvCxnSpPr>
          <p:nvPr/>
        </p:nvCxnSpPr>
        <p:spPr>
          <a:xfrm>
            <a:off x="7162800" y="45720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endCxn id="44" idx="1"/>
          </p:cNvCxnSpPr>
          <p:nvPr/>
        </p:nvCxnSpPr>
        <p:spPr>
          <a:xfrm>
            <a:off x="7162800" y="39624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Системы оплаты труда в РФ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876821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834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этапы создания системы мотивации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143000"/>
            <a:ext cx="6400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/>
              <a:t>Формирование структуры персонала компании (выделение однородных групп) и определение размера постоянной части заработной платы.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Декомпозиция стратегических целей на уровень подразделений и отдельных сотрудников (выделение ключевых показателей эффективности деятельности для расчета переменной части заработной платы).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Разработка механизмов стимулирования (определение правил расчета переменной части вознаграждения сотрудников).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2972" y="4620874"/>
            <a:ext cx="3273378" cy="20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/>
              <a:t>Наиболее популярные системы матери­альной мотивации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7467600" cy="30449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управление по целям (МВО -</a:t>
            </a:r>
            <a:r>
              <a:rPr lang="ru-RU" dirty="0" err="1"/>
              <a:t>Management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Objectives</a:t>
            </a:r>
            <a:r>
              <a:rPr lang="ru-RU" dirty="0"/>
              <a:t>);</a:t>
            </a:r>
          </a:p>
          <a:p>
            <a:r>
              <a:rPr lang="ru-RU" dirty="0"/>
              <a:t>система сбалансированных показателей (BSC - </a:t>
            </a:r>
            <a:r>
              <a:rPr lang="ru-RU" dirty="0" err="1"/>
              <a:t>Balanced</a:t>
            </a:r>
            <a:r>
              <a:rPr lang="ru-RU" dirty="0"/>
              <a:t> </a:t>
            </a:r>
            <a:r>
              <a:rPr lang="ru-RU" dirty="0" err="1"/>
              <a:t>Scorecard</a:t>
            </a:r>
            <a:r>
              <a:rPr lang="ru-RU" dirty="0"/>
              <a:t>);</a:t>
            </a:r>
          </a:p>
          <a:p>
            <a:r>
              <a:rPr lang="ru-RU" dirty="0"/>
              <a:t>ключевые показатели эффективности деятельности (KPI - </a:t>
            </a:r>
            <a:r>
              <a:rPr lang="ru-RU" dirty="0" err="1"/>
              <a:t>Key</a:t>
            </a:r>
            <a:r>
              <a:rPr lang="ru-RU" dirty="0"/>
              <a:t> </a:t>
            </a:r>
            <a:r>
              <a:rPr lang="ru-RU" dirty="0" err="1"/>
              <a:t>Performance</a:t>
            </a:r>
            <a:r>
              <a:rPr lang="ru-RU" dirty="0"/>
              <a:t> </a:t>
            </a:r>
            <a:r>
              <a:rPr lang="ru-RU" dirty="0" err="1"/>
              <a:t>Indicators</a:t>
            </a:r>
            <a:r>
              <a:rPr lang="ru-RU" dirty="0"/>
              <a:t>)</a:t>
            </a:r>
          </a:p>
          <a:p>
            <a:r>
              <a:rPr lang="ru-RU" dirty="0" err="1"/>
              <a:t>грейдирование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169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1059</TotalTime>
  <Words>1589</Words>
  <Application>Microsoft Office PowerPoint</Application>
  <PresentationFormat>Экран (4:3)</PresentationFormat>
  <Paragraphs>145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Century Schoolbook</vt:lpstr>
      <vt:lpstr>Tahoma</vt:lpstr>
      <vt:lpstr>Verdana</vt:lpstr>
      <vt:lpstr>Wingdings</vt:lpstr>
      <vt:lpstr>Wingdings 2</vt:lpstr>
      <vt:lpstr>Эркер</vt:lpstr>
      <vt:lpstr>Презентация PowerPoint</vt:lpstr>
      <vt:lpstr>Вопросы:</vt:lpstr>
      <vt:lpstr>Исследования показывают, что:  </vt:lpstr>
      <vt:lpstr>Механизм мотивации требует соблюдения определенных правил:</vt:lpstr>
      <vt:lpstr>Требования к созданию системы стимулирования:  </vt:lpstr>
      <vt:lpstr>Презентация PowerPoint</vt:lpstr>
      <vt:lpstr>Системы оплаты труда в РФ</vt:lpstr>
      <vt:lpstr>Основные этапы создания системы мотивации  </vt:lpstr>
      <vt:lpstr>Наиболее популярные системы матери­альной мотивации</vt:lpstr>
      <vt:lpstr>Управление по целям, Management by objectives</vt:lpstr>
      <vt:lpstr>Управление по целям</vt:lpstr>
      <vt:lpstr>Презентация PowerPoint</vt:lpstr>
      <vt:lpstr>KPI, Key Performance Indicators </vt:lpstr>
      <vt:lpstr>Плюсы и минусы работы в системе KPI   </vt:lpstr>
      <vt:lpstr>Система сбалансированных показателей (ССП) </vt:lpstr>
      <vt:lpstr>Грейдинг (англ. grading) </vt:lpstr>
      <vt:lpstr>Неденежная мотивация</vt:lpstr>
      <vt:lpstr>Важным инструментом дополнительной мотивации являются социальные льготы.  </vt:lpstr>
      <vt:lpstr>В корпоративной социальной программе  выделяют два самостоятельных блока</vt:lpstr>
      <vt:lpstr>Льготы зависят от условий:</vt:lpstr>
      <vt:lpstr>Презентация PowerPoint</vt:lpstr>
      <vt:lpstr>Презентация PowerPoint</vt:lpstr>
      <vt:lpstr>Нематериальная мотивация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Служба управления персоналом</dc:title>
  <dc:creator>Shef</dc:creator>
  <cp:lastModifiedBy>Сметанин Александр</cp:lastModifiedBy>
  <cp:revision>209</cp:revision>
  <dcterms:modified xsi:type="dcterms:W3CDTF">2025-12-06T13:11:22Z</dcterms:modified>
</cp:coreProperties>
</file>