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01" r:id="rId16"/>
    <p:sldId id="26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48E"/>
    <a:srgbClr val="00BCBC"/>
    <a:srgbClr val="039EA5"/>
    <a:srgbClr val="096A7E"/>
    <a:srgbClr val="C6F0F0"/>
    <a:srgbClr val="284E94"/>
    <a:srgbClr val="4D4DB5"/>
    <a:srgbClr val="009ADE"/>
    <a:srgbClr val="008755"/>
    <a:srgbClr val="006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1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4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90414-13A5-447A-A40C-1A25F747D4FD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757F3-55D1-4D00-BBEE-CD4C5A18E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21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F7C18A-2F8C-4AE4-9D7A-AD848A443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4FC9BA-E3B6-4315-84B5-61B98C4A28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43BC46-3F9D-4CF9-8A1F-AA2311398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A71EF0-84C0-4F28-BFE5-86A85B75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308E39-11AC-4F2B-B55D-938A17B77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9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21B626-2FD8-4B35-AD75-9C4A9A71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9953EC-66FC-4FE7-A205-C0AC93B7CF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32A692-F710-415C-9823-05A47C1A7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06D45F-A676-4D3E-BE61-E18BD72BB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C8B60B-F54E-41D3-ACD5-CFDDE5D18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95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D324241-86B1-491D-ABF1-1445992AC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A4A3DFB-CF11-456C-8B40-63C14D912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07D8AF-2B4B-4397-AB1A-1CD701C4B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6B5B7F-50D9-422E-9F4A-EE1AE9017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2B224B-7875-4078-BE3E-72C952C1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56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DA795-10CB-437B-8052-BB0BE08CA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AF0FE2-C935-4B46-AD8B-29309A521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9F92BF-8099-49C9-8A42-1C1EA379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BE9BA7-CE5C-4876-9ACC-9F1F8886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7E6BB4-601D-416B-BBF8-0AC32E1C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69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4A93F0-CABB-42AC-84CE-97B5B3196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EF6A0C-3090-45C5-B555-668455010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45B77C-28E5-4092-93B1-CFFD26B6D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46D322-0D45-45B8-A7E8-B82C88F44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63172B-96DF-488B-959B-CC63B86E4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97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13B6C-CB9B-4A5F-99A7-6E9027EFC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43C3A5-9706-4114-AA45-D870C0E35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82222B-5C14-4756-BFF7-76EADAC2D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B947BE-439E-4B2D-A3D3-BC1912B0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BC7AB9-92F7-419A-B1F9-18400EA6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04BFE1-FD7E-42D0-A01D-3272B715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43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EFCCEB-1BA8-4549-A1AB-2D7DAA6E8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E36495-482B-4B2C-92EF-E684414F9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0C5EA2-3F47-4025-9231-71F398C23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0A6A12-D259-4FC7-A919-829D9BA67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3686FD3-3CC8-4F26-8AAA-F65D907FF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B85271-9B6B-4EDF-A774-5D17EE48A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AF317B-3F3D-416A-AB10-FEE68EB0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A3314E-E3C2-49B9-B921-85F8EA783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365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0410F-3169-498A-82E6-1EE6796F7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9D48A53-4C92-4810-B89B-3C08D082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3E7FAC-4E17-4EA2-BC1B-526524BCC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C36069-7FEE-4981-9849-85FB55BAA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05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626CCF-1158-4FC9-9FB9-A68F4E307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449070F-A678-48A6-8E41-4DEDB80A0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4885C2-61A7-4E71-AE38-27DFEC23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53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CB046-8889-4750-97EE-92FA49960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67B980-4942-4DF6-831B-E3D5DB065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FCC3ED-7119-4C7C-824D-C4AF8357C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37090D-AA1E-4844-92D4-FBB313CD5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8ED671-A8F2-4011-AD65-3D07D76DD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F249E2-1E51-4A13-85A4-FDD57F492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25909E-9A26-4384-BDA7-9B6B21879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EEA5224-E849-4855-906A-9FD3B8CE5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7D6143-26BF-47B2-BB3D-F00BD205F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AB686F-55C3-4A0B-91E9-1F4D12DC2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F91DE-AC79-4989-B51E-0AA5E11CB3D1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18A565-F983-4859-8ED8-7726F377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33EDF3-52F4-4AE6-9B43-B28A21419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01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32DE68-4D6C-496F-BBAE-88D098F87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BF3775-4F6C-4F45-AA14-9BDC03133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F35A96-F00A-4146-8EFB-8423BA6FE2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F91DE-AC79-4989-B51E-0AA5E11CB3D1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7F164D-7499-4009-8BC9-D2C57BE66F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415251-25DD-4979-8FCE-C3DFCF504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B6FEA-A664-4935-89DC-F6AF32DAD0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08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650139" y="2121204"/>
            <a:ext cx="87445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Тема: </a:t>
            </a:r>
          </a:p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«Понятия «трудовые ресурсы» и трудовой потенциал работника»»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11" name="Рисунок 10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E602AFED-D232-450C-84BA-526C21FF7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379" y="1118681"/>
            <a:ext cx="4113621" cy="579039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3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61885" y="1315718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Уровень образования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характеризуется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такими показателями, как процент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грамотности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среднее число лет обучения, распределение населения по группам в зависимости от полученного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образования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Приобретенные в процессе обучения знания поднимают средний уровень развития трудовых ресурсов на более высокую ступень.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Общественные 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группы разнообразны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Это профсоюзы, организации молодежи, спортивные организации,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культурные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технические и научные общества.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Профессиональная 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структура работников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организации представляет собой соотношение по профессиям и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квалификации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в рамках которого происходит непосредственное соединение средств производства и рабочей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силы.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55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61885" y="1315718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Кроме понятия «трудовые ресурсы», в науке и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практике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экономики, управления применяется термин 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трудовой 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потенциал»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общества, организации, отдельного работника. Это понятие является более объемным,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разносторонним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поскольку его основой является термин «потенциал» –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источник возможностей, средств, запаса, которые могут быть приведены в действие, использованы для решения какой-либо задачи или достижения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определенной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цели.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Трудовой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потенциал представляет собой обобщающую характеристику меры и качества совокупной способности к труду трудовых ресурсов, их динамизм как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непрерывный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развивающийся процесс, характеризующий скрытые, не проявившиеся еще возможности или способности в со ответствующих сферах жизнедеятельности.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94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61885" y="1315718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Трудовой потенциал отдельного работника является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исходной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единицей, образующей основу формирования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трудовых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потенциалов более высоких структурных уровней: организации, общества в целом.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Трудовой 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потенциал работника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это совокупность физических и интеллектуальных качеств человека,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определяющих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возможность и границы его участия в трудовой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деятельности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способность достигать в определенных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условиях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существенных результатов, а также совершенствоваться в процессе труда. Следует иметь в виду, что трудовой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потенциал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отдельного человека –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это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часть его индивидуального, человеческого потенциала, более широкого и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всестороннего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на масштабы и глубину которого влияют разнообразные факторы, такие как способности, воспитание, окружающая среда и др.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37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32389" y="1256725"/>
            <a:ext cx="1001415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Трудовой потенциал работника не является величиной постоянной, он может изменяться как в сторону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увеличения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так и уменьшения. В процессе трудовой деятельности способности работника повышаются по мере накопления новых знаний и навыков, улучшения условий труда. Также они могут уменьшаться при ужесточении режима работы, ухудшения здоровья и т.п.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Трудовой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потенциал работника включает: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психофизиологический потенциал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творческие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способности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 склонности человека, состояние его здоровья, работоспособность, выносливость, тип нервной системы и т.п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.;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квалификационный потенциал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объем, глубину и разносторонность общих и специальных знаний,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трудовых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навыков и умений, обусловливающих способность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работника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 труду определенного содержания и сложности, ресурсы рабочего времени, определяющие время занятости в течение года;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68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88143" y="1133356"/>
            <a:ext cx="1001415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личностный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потенциал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уровень гражданского со знания и социальной зрелости, степень усвоения работни ком норм отношения к труду, ценностные ориентации,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интересы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потребности в сфере труда.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Трудовой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потенциал работника зависит от степени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взаимного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согласования в развитии психофизиологического, квалификационного и личностного потенциалов.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Управление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трудовым потенциалом работника в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организации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должно осуществляться на следующих принципах: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соответствие трудового потенциала характеру,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объему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 сложности выполняемых трудовых функций 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видов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работ;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эффективное использование трудового потенциала;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создание условий для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профессионально-квалификационного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развития персонала, карьерного роста 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расширения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умений и навыков работников организации</a:t>
            </a:r>
            <a:r>
              <a:rPr lang="ru-RU" dirty="0">
                <a:latin typeface="Georgia" panose="02040502050405020303" pitchFamily="18" charset="0"/>
              </a:rPr>
              <a:t>.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98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6531025" y="805941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5408" y="1955716"/>
            <a:ext cx="102501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Список литературы: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Маслова В.М.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Управление персоналом : учебник и практикум для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вузов/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В. М.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Маслова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5-е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изд., перераб. и доп.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Москва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: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Издательство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Юрайт,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2025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—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451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2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EBA2DD4F-BF22-407D-BBD9-6D0007029EED}"/>
              </a:ext>
            </a:extLst>
          </p:cNvPr>
          <p:cNvSpPr txBox="1"/>
          <p:nvPr/>
        </p:nvSpPr>
        <p:spPr>
          <a:xfrm>
            <a:off x="1887569" y="3764183"/>
            <a:ext cx="84168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1C448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Спасибо за внимание!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184" y="587971"/>
            <a:ext cx="3419994" cy="113820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05"/>
          <a:stretch/>
        </p:blipFill>
        <p:spPr>
          <a:xfrm>
            <a:off x="1596609" y="0"/>
            <a:ext cx="8998781" cy="186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38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47136" y="1498516"/>
            <a:ext cx="10014154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Трудовые ресурсы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страны –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это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трудоспособная часть населения, которая обладает физическими и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интеллектуальными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возможностями для производства материальных благ и услуг. К трудовым ресурсам относятся граждане, как занятые в экономике, так и не занятые, но способные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трудиться. 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Необходимые для осуществления трудовой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деятельности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физические и интеллектуальные качества человека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зависят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от возраста, который выступает определенным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критерием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позволяющим выделить из всего населения трудовые ресурсы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Ведущую роль в трудовых ресурсах играет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трудоспособное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население в трудоспособном возрасте.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22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17640" y="1572259"/>
            <a:ext cx="10014154" cy="4652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Трудоспособное население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это совокупность лиц, преимущественно в трудоспособном возрасте, способных по своим психофизиологическим данным к участию в трудовой деятельности.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практике различают общую и профессиональную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трудоспособность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 Общая трудоспособность предполагает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наличие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 человека физических, психофизических, возрастных данных, определяющих способность к труду и не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обусловливающих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необходимость специальной подготовки.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Профессиональная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трудоспособность –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это способность к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конкретному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виду труда, приобретаемая в ходе специального обучения.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05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31471"/>
              </p:ext>
            </p:extLst>
          </p:nvPr>
        </p:nvGraphicFramePr>
        <p:xfrm>
          <a:off x="1481249" y="2153869"/>
          <a:ext cx="9291487" cy="34511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9442">
                  <a:extLst>
                    <a:ext uri="{9D8B030D-6E8A-4147-A177-3AD203B41FA5}">
                      <a16:colId xmlns:a16="http://schemas.microsoft.com/office/drawing/2014/main" val="663770764"/>
                    </a:ext>
                  </a:extLst>
                </a:gridCol>
                <a:gridCol w="1893097">
                  <a:extLst>
                    <a:ext uri="{9D8B030D-6E8A-4147-A177-3AD203B41FA5}">
                      <a16:colId xmlns:a16="http://schemas.microsoft.com/office/drawing/2014/main" val="2270902274"/>
                    </a:ext>
                  </a:extLst>
                </a:gridCol>
                <a:gridCol w="1434737">
                  <a:extLst>
                    <a:ext uri="{9D8B030D-6E8A-4147-A177-3AD203B41FA5}">
                      <a16:colId xmlns:a16="http://schemas.microsoft.com/office/drawing/2014/main" val="2139599123"/>
                    </a:ext>
                  </a:extLst>
                </a:gridCol>
                <a:gridCol w="1434737">
                  <a:extLst>
                    <a:ext uri="{9D8B030D-6E8A-4147-A177-3AD203B41FA5}">
                      <a16:colId xmlns:a16="http://schemas.microsoft.com/office/drawing/2014/main" val="1432322636"/>
                    </a:ext>
                  </a:extLst>
                </a:gridCol>
                <a:gridCol w="1434737">
                  <a:extLst>
                    <a:ext uri="{9D8B030D-6E8A-4147-A177-3AD203B41FA5}">
                      <a16:colId xmlns:a16="http://schemas.microsoft.com/office/drawing/2014/main" val="361184010"/>
                    </a:ext>
                  </a:extLst>
                </a:gridCol>
                <a:gridCol w="1434737">
                  <a:extLst>
                    <a:ext uri="{9D8B030D-6E8A-4147-A177-3AD203B41FA5}">
                      <a16:colId xmlns:a16="http://schemas.microsoft.com/office/drawing/2014/main" val="2634946142"/>
                    </a:ext>
                  </a:extLst>
                </a:gridCol>
              </a:tblGrid>
              <a:tr h="78061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Годы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Все население, млн. человек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В том числе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В общей численности населения, %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538612"/>
                  </a:ext>
                </a:extLst>
              </a:tr>
              <a:tr h="3815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городское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сельское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городское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сельское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7694074"/>
                  </a:ext>
                </a:extLst>
              </a:tr>
              <a:tr h="381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2017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146,8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109,0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37,8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74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26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4236171"/>
                  </a:ext>
                </a:extLst>
              </a:tr>
              <a:tr h="381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2018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146,9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109,3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37,6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74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26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9731530"/>
                  </a:ext>
                </a:extLst>
              </a:tr>
              <a:tr h="381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2019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146,8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109,5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37,3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75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25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3585324"/>
                  </a:ext>
                </a:extLst>
              </a:tr>
              <a:tr h="381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2020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146,7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109,5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37,2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75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25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0651684"/>
                  </a:ext>
                </a:extLst>
              </a:tr>
              <a:tr h="381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2021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146,2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109,3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36,9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75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25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4800426"/>
                  </a:ext>
                </a:extLst>
              </a:tr>
              <a:tr h="381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2022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145,6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108,9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36,7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75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25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620860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10199" y="1552095"/>
            <a:ext cx="102206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Численность населения России (на 1 марта 2022 год)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91199" y="5806654"/>
            <a:ext cx="6096000" cy="126188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Данные приведены без учета итогов ВПН-2020</a:t>
            </a:r>
            <a:endParaRPr lang="ru-RU" altLang="ru-RU" sz="12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Источник: Демография. Официальный сайт Федеральной службы </a:t>
            </a:r>
            <a:endParaRPr lang="ru-RU" altLang="ru-RU" sz="12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государственной статистики. </a:t>
            </a:r>
            <a:r>
              <a:rPr lang="en-US" altLang="ru-RU" sz="1200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URL</a:t>
            </a:r>
            <a:r>
              <a:rPr lang="ru-RU" altLang="ru-RU" sz="1200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rosstat.gov.ru</a:t>
            </a:r>
            <a:endParaRPr lang="ru-RU" altLang="ru-RU" sz="12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4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04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91382" y="1351033"/>
            <a:ext cx="100141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Федеральным законом «О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внесении изменений в отдельные законодательные акты Российской Федерации по вопросам назначения и выплаты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пенсий»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от 03.10.2018 N 350-ФЗ 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определено право на страховую пенсию по старости лиц, достигших возраста 65 и 60 лет (соответственно мужчины и женщины). Пенсионная реформа 2019 г. в России происходит постепенно, с переходным периодом и сохранением льгот для различных категорий населения.</a:t>
            </a:r>
          </a:p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Состав трудовых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ресурсов: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Экономически активное население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это часть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населения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которая обеспечивает предложение рабочей силы для производства товаров и услуг. Численность экономически активного населения включает занятых и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безработных.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73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06131" y="1483768"/>
            <a:ext cx="10014154" cy="4652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Термин «безработица» впервые появился в Британской энциклопедии в 1911 г., затем был употреблен в 1915 г. в отчете министерства труда США. В настоящее время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безработица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есть во всех странах мира в разных объемах, фор мах, продолжительности.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Безработица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это социально-экономическое явление, при котором часть рабочей силы (экономически активное население) не занято в производстве товаров и услуг. Она выступает как вынужденная незанятость, возникающая вследствие постоянного нарушения равновесия между предложением рабочей силы и спросом на нее как на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интегрированном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рынке труда, так и в его различных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сегментах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67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17640" y="1225689"/>
            <a:ext cx="1001415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 признанным безработным (имеющим статус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безработного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 право на пособие) в России относятся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трудоспособные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(т.е. не являющиеся инвалидами I и II групп) лица трудоспособного возраста (женщины от 15 до 54, мужчины от 15 до 59 лет), не имеющие работы (доходного занятия), зарегистрированные в службе занятости в качестве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ищущих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работу и готовые приступить к ней, но служба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занятости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не может подобрать им подходящую работу в течение 10 дней после первичной регистрации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Экономически неактивное население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это население, которое не входит в состав экономически активного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населения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 включает следующие категории: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лица, получающие пенсии по старости и на льготных условиях, а также получающие пенсии по случаю потери кормильца при достижении ими пенсионного возраста;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лица, получающие пенсии по инвалидности (I, II, III группы);</a:t>
            </a:r>
          </a:p>
          <a:p>
            <a:pPr algn="just">
              <a:lnSpc>
                <a:spcPct val="150000"/>
              </a:lnSpc>
            </a:pPr>
            <a:endParaRPr lang="ru-RU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03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17640" y="1197730"/>
            <a:ext cx="1001415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лица, занятые ведением домашнего хозяйства, уходом за детьми, больными родственниками и т.п.;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лица, отчаявшиеся найти работу, т.е. прекратившие ее поиск;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лица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у которых нет необходимости работать,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независимо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от источника дохода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Рассмотрим отдельные показатели структуры трудовых ресурсов. </a:t>
            </a:r>
            <a:endParaRPr lang="ru-RU" sz="2000" i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Показатель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трудовых ресурсов по полу имеет важное значение для формирования эффективной структуры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занятости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 сферам приложения труда в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профессионально-отраслевом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 территориальном разрезах и определяется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путем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выявления соотношений мужчин и женщин, занятых в общественном производстве, домашнем и личном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хозяйстве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на учебе с отрывом от производства и т.д.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Структура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трудовых ресурсов по полу различается по территории страны и сферам занятости.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76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FA7FCA1-6379-4180-A251-8E2C0A92F4B0}"/>
              </a:ext>
            </a:extLst>
          </p:cNvPr>
          <p:cNvSpPr/>
          <p:nvPr/>
        </p:nvSpPr>
        <p:spPr>
          <a:xfrm>
            <a:off x="7091464" y="698993"/>
            <a:ext cx="5100536" cy="430814"/>
          </a:xfrm>
          <a:prstGeom prst="rect">
            <a:avLst/>
          </a:prstGeom>
          <a:solidFill>
            <a:srgbClr val="00B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73A6B1D-8BEA-460D-950C-3411AD2BC0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4" y="242925"/>
            <a:ext cx="1691716" cy="5630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32388" y="1345214"/>
            <a:ext cx="100141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 составе трудовых ресурсов России удельный вес муж чин больше, чем женщин. Это связано с тем, что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трудоспособный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возраст у мужчин на 5 лет выше. Однако это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соотношение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меняется по мере увеличения смертности мужчин в трудоспособном возрасте. Возраст выступает своего рода критерием,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позволяющим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выделить из всего населения трудовые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ресурсы. Необходимые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физические и интеллектуальные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способности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зависят от возраста: в ранний период жизни чело века и в пору зрелости они формируются и пополняются, а к старости утрачиваются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Показатель образования трудовых ресурсов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определяется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средним числом лет обучения, численностью учащихся и студентов, удельным весом специалистов с высшим образованием и т.д.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07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1306</Words>
  <Application>Microsoft Office PowerPoint</Application>
  <PresentationFormat>Широкоэкранный</PresentationFormat>
  <Paragraphs>92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Georgia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Аделина Йовик</dc:creator>
  <cp:lastModifiedBy>ielie</cp:lastModifiedBy>
  <cp:revision>107</cp:revision>
  <dcterms:created xsi:type="dcterms:W3CDTF">2021-11-29T13:06:40Z</dcterms:created>
  <dcterms:modified xsi:type="dcterms:W3CDTF">2025-03-29T19:21:29Z</dcterms:modified>
</cp:coreProperties>
</file>