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299914-6DFA-46C2-ACAC-003A27DC314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D1A5BB-3379-4371-AC8D-448CDC20F181}">
      <dgm:prSet custT="1"/>
      <dgm:spPr/>
      <dgm:t>
        <a:bodyPr/>
        <a:lstStyle/>
        <a:p>
          <a:r>
            <a:rPr lang="ru-RU" sz="1400" dirty="0"/>
            <a:t>Диагностика предприятия (его миссии, стратегии) с помощью SWOT- анализа</a:t>
          </a:r>
        </a:p>
      </dgm:t>
    </dgm:pt>
    <dgm:pt modelId="{641A2AFC-363D-4049-B98C-45B6DC8311A2}" type="parTrans" cxnId="{DDD67513-5F85-4882-9464-3DB9CA943B58}">
      <dgm:prSet/>
      <dgm:spPr/>
      <dgm:t>
        <a:bodyPr/>
        <a:lstStyle/>
        <a:p>
          <a:endParaRPr lang="ru-RU"/>
        </a:p>
      </dgm:t>
    </dgm:pt>
    <dgm:pt modelId="{11ADFAE5-651A-4A3F-98D0-226751054E16}" type="sibTrans" cxnId="{DDD67513-5F85-4882-9464-3DB9CA943B58}">
      <dgm:prSet/>
      <dgm:spPr/>
      <dgm:t>
        <a:bodyPr/>
        <a:lstStyle/>
        <a:p>
          <a:endParaRPr lang="ru-RU"/>
        </a:p>
      </dgm:t>
    </dgm:pt>
    <dgm:pt modelId="{F9D8CF24-5E20-4A09-837B-7B328EA06576}">
      <dgm:prSet custT="1"/>
      <dgm:spPr/>
      <dgm:t>
        <a:bodyPr/>
        <a:lstStyle/>
        <a:p>
          <a:r>
            <a:rPr lang="ru-RU" sz="1800" dirty="0"/>
            <a:t>Оценка кадровой стратегии</a:t>
          </a:r>
        </a:p>
      </dgm:t>
    </dgm:pt>
    <dgm:pt modelId="{CA9D8044-7D4D-482D-9A34-71B72F6649BE}" type="parTrans" cxnId="{3351CA01-2766-4E23-888F-CBF1D877BED5}">
      <dgm:prSet/>
      <dgm:spPr/>
      <dgm:t>
        <a:bodyPr/>
        <a:lstStyle/>
        <a:p>
          <a:endParaRPr lang="ru-RU"/>
        </a:p>
      </dgm:t>
    </dgm:pt>
    <dgm:pt modelId="{EADF27EA-82D6-4004-9F8D-2DA44E224199}" type="sibTrans" cxnId="{3351CA01-2766-4E23-888F-CBF1D877BED5}">
      <dgm:prSet/>
      <dgm:spPr/>
      <dgm:t>
        <a:bodyPr/>
        <a:lstStyle/>
        <a:p>
          <a:endParaRPr lang="ru-RU"/>
        </a:p>
      </dgm:t>
    </dgm:pt>
    <dgm:pt modelId="{2315A8FD-922F-46B4-95F3-26B142E77DAE}">
      <dgm:prSet custT="1"/>
      <dgm:spPr/>
      <dgm:t>
        <a:bodyPr/>
        <a:lstStyle/>
        <a:p>
          <a:r>
            <a:rPr lang="ru-RU" sz="1600" dirty="0"/>
            <a:t>Анализ  кадровых процессов</a:t>
          </a:r>
        </a:p>
      </dgm:t>
    </dgm:pt>
    <dgm:pt modelId="{9B343CD2-529C-4CC6-A873-F7A086AEB67E}" type="parTrans" cxnId="{9C0197C9-54F6-421B-B910-E1CC5681EF83}">
      <dgm:prSet/>
      <dgm:spPr/>
      <dgm:t>
        <a:bodyPr/>
        <a:lstStyle/>
        <a:p>
          <a:endParaRPr lang="ru-RU"/>
        </a:p>
      </dgm:t>
    </dgm:pt>
    <dgm:pt modelId="{BBD6F755-3C8A-4C22-892E-DFB35C05DA0E}" type="sibTrans" cxnId="{9C0197C9-54F6-421B-B910-E1CC5681EF83}">
      <dgm:prSet/>
      <dgm:spPr/>
      <dgm:t>
        <a:bodyPr/>
        <a:lstStyle/>
        <a:p>
          <a:endParaRPr lang="ru-RU"/>
        </a:p>
      </dgm:t>
    </dgm:pt>
    <dgm:pt modelId="{EFB258E8-25CC-4D1E-B635-FDECAACDA304}">
      <dgm:prSet custT="1"/>
      <dgm:spPr/>
      <dgm:t>
        <a:bodyPr/>
        <a:lstStyle/>
        <a:p>
          <a:r>
            <a:rPr lang="ru-RU" sz="1400" dirty="0"/>
            <a:t>Оценка трудового потенциала</a:t>
          </a:r>
        </a:p>
      </dgm:t>
    </dgm:pt>
    <dgm:pt modelId="{4C289EDD-BB9D-4CAC-A438-ABD7EA5766D3}" type="parTrans" cxnId="{B32097F7-1732-4245-A095-20ED9D3EA75F}">
      <dgm:prSet/>
      <dgm:spPr/>
      <dgm:t>
        <a:bodyPr/>
        <a:lstStyle/>
        <a:p>
          <a:endParaRPr lang="ru-RU"/>
        </a:p>
      </dgm:t>
    </dgm:pt>
    <dgm:pt modelId="{2A96BDEC-7D70-414F-982B-1EE23DC02191}" type="sibTrans" cxnId="{B32097F7-1732-4245-A095-20ED9D3EA75F}">
      <dgm:prSet/>
      <dgm:spPr/>
      <dgm:t>
        <a:bodyPr/>
        <a:lstStyle/>
        <a:p>
          <a:endParaRPr lang="ru-RU"/>
        </a:p>
      </dgm:t>
    </dgm:pt>
    <dgm:pt modelId="{B5189AC6-22A6-4D91-A582-F822DE2CFEA3}">
      <dgm:prSet custT="1"/>
      <dgm:spPr/>
      <dgm:t>
        <a:bodyPr/>
        <a:lstStyle/>
        <a:p>
          <a:r>
            <a:rPr lang="ru-RU" sz="1400" dirty="0"/>
            <a:t>Анализ эффективности  деятельности службы персонала</a:t>
          </a:r>
        </a:p>
      </dgm:t>
    </dgm:pt>
    <dgm:pt modelId="{51250753-A6E8-410A-A650-C01B921EEFFB}" type="parTrans" cxnId="{ED1A5AFC-8522-4276-AAEC-52228A23D669}">
      <dgm:prSet/>
      <dgm:spPr/>
      <dgm:t>
        <a:bodyPr/>
        <a:lstStyle/>
        <a:p>
          <a:endParaRPr lang="ru-RU"/>
        </a:p>
      </dgm:t>
    </dgm:pt>
    <dgm:pt modelId="{28C8A488-BBB3-4C69-8CD5-044ACA97A882}" type="sibTrans" cxnId="{ED1A5AFC-8522-4276-AAEC-52228A23D669}">
      <dgm:prSet/>
      <dgm:spPr/>
      <dgm:t>
        <a:bodyPr/>
        <a:lstStyle/>
        <a:p>
          <a:endParaRPr lang="ru-RU"/>
        </a:p>
      </dgm:t>
    </dgm:pt>
    <dgm:pt modelId="{D434A77D-001F-4D68-92AE-42EB5ACDAB08}">
      <dgm:prSet custT="1"/>
      <dgm:spPr/>
      <dgm:t>
        <a:bodyPr/>
        <a:lstStyle/>
        <a:p>
          <a:r>
            <a:rPr lang="ru-RU" sz="1400" dirty="0"/>
            <a:t>Обобщение результатов анализа стратегии управления персоналом</a:t>
          </a:r>
        </a:p>
      </dgm:t>
    </dgm:pt>
    <dgm:pt modelId="{C546D1CD-98F2-4763-BC41-97A7826AD486}" type="parTrans" cxnId="{59CAEBB5-AE3D-4B72-A62B-ED1569478AB4}">
      <dgm:prSet/>
      <dgm:spPr/>
      <dgm:t>
        <a:bodyPr/>
        <a:lstStyle/>
        <a:p>
          <a:endParaRPr lang="ru-RU"/>
        </a:p>
      </dgm:t>
    </dgm:pt>
    <dgm:pt modelId="{833A8CFD-ADD2-4601-9A14-E9D7F8D91561}" type="sibTrans" cxnId="{59CAEBB5-AE3D-4B72-A62B-ED1569478AB4}">
      <dgm:prSet/>
      <dgm:spPr/>
      <dgm:t>
        <a:bodyPr/>
        <a:lstStyle/>
        <a:p>
          <a:endParaRPr lang="ru-RU"/>
        </a:p>
      </dgm:t>
    </dgm:pt>
    <dgm:pt modelId="{B4D6F266-719D-40A3-A733-2051156E5CC7}">
      <dgm:prSet custT="1"/>
      <dgm:spPr/>
      <dgm:t>
        <a:bodyPr/>
        <a:lstStyle/>
        <a:p>
          <a:r>
            <a:rPr lang="ru-RU" sz="1400" dirty="0"/>
            <a:t>Разработка оптимальной стратегии управления персоналом</a:t>
          </a:r>
        </a:p>
      </dgm:t>
    </dgm:pt>
    <dgm:pt modelId="{DCE69C00-2BD2-4178-921A-BD85A12EAF78}" type="parTrans" cxnId="{8B4517C6-70DF-42E9-B537-FF9C98C3EFCE}">
      <dgm:prSet/>
      <dgm:spPr/>
      <dgm:t>
        <a:bodyPr/>
        <a:lstStyle/>
        <a:p>
          <a:endParaRPr lang="ru-RU"/>
        </a:p>
      </dgm:t>
    </dgm:pt>
    <dgm:pt modelId="{95F94823-6A6E-4F81-A4A6-FADBF9D9C46E}" type="sibTrans" cxnId="{8B4517C6-70DF-42E9-B537-FF9C98C3EFCE}">
      <dgm:prSet/>
      <dgm:spPr/>
      <dgm:t>
        <a:bodyPr/>
        <a:lstStyle/>
        <a:p>
          <a:endParaRPr lang="ru-RU"/>
        </a:p>
      </dgm:t>
    </dgm:pt>
    <dgm:pt modelId="{D8B29009-6931-46AE-8D98-D0AA0E1B7CD8}">
      <dgm:prSet/>
      <dgm:spPr/>
      <dgm:t>
        <a:bodyPr/>
        <a:lstStyle/>
        <a:p>
          <a:r>
            <a:rPr lang="ru-RU" dirty="0"/>
            <a:t>Оценка экономического и социального эффекта стратегии</a:t>
          </a:r>
        </a:p>
      </dgm:t>
    </dgm:pt>
    <dgm:pt modelId="{2555FC91-BF8F-4E98-9040-9A92B16517F1}" type="parTrans" cxnId="{BDC42625-E31B-482B-BF69-8C1C6B977DDA}">
      <dgm:prSet/>
      <dgm:spPr/>
      <dgm:t>
        <a:bodyPr/>
        <a:lstStyle/>
        <a:p>
          <a:endParaRPr lang="ru-RU"/>
        </a:p>
      </dgm:t>
    </dgm:pt>
    <dgm:pt modelId="{51148C67-F30A-4514-BBD8-6F31E0F071EF}" type="sibTrans" cxnId="{BDC42625-E31B-482B-BF69-8C1C6B977DDA}">
      <dgm:prSet/>
      <dgm:spPr/>
      <dgm:t>
        <a:bodyPr/>
        <a:lstStyle/>
        <a:p>
          <a:endParaRPr lang="ru-RU"/>
        </a:p>
      </dgm:t>
    </dgm:pt>
    <dgm:pt modelId="{AA340398-7133-4623-8DF0-58E922CCCF1C}" type="pres">
      <dgm:prSet presAssocID="{3E299914-6DFA-46C2-ACAC-003A27DC3141}" presName="diagram" presStyleCnt="0">
        <dgm:presLayoutVars>
          <dgm:dir/>
          <dgm:resizeHandles val="exact"/>
        </dgm:presLayoutVars>
      </dgm:prSet>
      <dgm:spPr/>
    </dgm:pt>
    <dgm:pt modelId="{6540042F-EADF-4B24-990C-8C6225E38611}" type="pres">
      <dgm:prSet presAssocID="{F9D8CF24-5E20-4A09-837B-7B328EA06576}" presName="node" presStyleLbl="node1" presStyleIdx="0" presStyleCnt="8" custScaleX="317167" custScaleY="62459" custLinFactX="100000" custLinFactNeighborX="110502" custLinFactNeighborY="-30452">
        <dgm:presLayoutVars>
          <dgm:bulletEnabled val="1"/>
        </dgm:presLayoutVars>
      </dgm:prSet>
      <dgm:spPr/>
    </dgm:pt>
    <dgm:pt modelId="{4671B8AC-6F52-4159-9F01-AEAF0BAFA9E9}" type="pres">
      <dgm:prSet presAssocID="{EADF27EA-82D6-4004-9F8D-2DA44E224199}" presName="sibTrans" presStyleCnt="0"/>
      <dgm:spPr/>
    </dgm:pt>
    <dgm:pt modelId="{CC75EFEB-2466-4F23-84BA-ED81201E4B66}" type="pres">
      <dgm:prSet presAssocID="{3DD1A5BB-3379-4371-AC8D-448CDC20F181}" presName="node" presStyleLbl="node1" presStyleIdx="1" presStyleCnt="8" custScaleX="350172" custScaleY="61320" custLinFactX="-16665" custLinFactY="-11127" custLinFactNeighborX="-100000" custLinFactNeighborY="-100000">
        <dgm:presLayoutVars>
          <dgm:bulletEnabled val="1"/>
        </dgm:presLayoutVars>
      </dgm:prSet>
      <dgm:spPr/>
    </dgm:pt>
    <dgm:pt modelId="{C3F7D21D-D47A-4F89-ACC4-EDAB51E3BF71}" type="pres">
      <dgm:prSet presAssocID="{11ADFAE5-651A-4A3F-98D0-226751054E16}" presName="sibTrans" presStyleCnt="0"/>
      <dgm:spPr/>
    </dgm:pt>
    <dgm:pt modelId="{0EEEC2D9-354A-4870-A7CF-00362C30F73E}" type="pres">
      <dgm:prSet presAssocID="{2315A8FD-922F-46B4-95F3-26B142E77DAE}" presName="node" presStyleLbl="node1" presStyleIdx="2" presStyleCnt="8" custScaleX="286753" custScaleY="53161" custLinFactX="73135" custLinFactNeighborX="100000" custLinFactNeighborY="-52892">
        <dgm:presLayoutVars>
          <dgm:bulletEnabled val="1"/>
        </dgm:presLayoutVars>
      </dgm:prSet>
      <dgm:spPr/>
    </dgm:pt>
    <dgm:pt modelId="{156E54A0-6547-4AB0-B6F0-DB1658B477FC}" type="pres">
      <dgm:prSet presAssocID="{BBD6F755-3C8A-4C22-892E-DFB35C05DA0E}" presName="sibTrans" presStyleCnt="0"/>
      <dgm:spPr/>
    </dgm:pt>
    <dgm:pt modelId="{09AB70FE-EF59-414F-A1CB-E1890F608DE2}" type="pres">
      <dgm:prSet presAssocID="{D434A77D-001F-4D68-92AE-42EB5ACDAB08}" presName="node" presStyleLbl="node1" presStyleIdx="3" presStyleCnt="8" custScaleX="284491" custLinFactX="-7597" custLinFactY="100000" custLinFactNeighborX="-100000" custLinFactNeighborY="128643">
        <dgm:presLayoutVars>
          <dgm:bulletEnabled val="1"/>
        </dgm:presLayoutVars>
      </dgm:prSet>
      <dgm:spPr/>
    </dgm:pt>
    <dgm:pt modelId="{3337668F-3905-4E86-AA1C-4EA276B6D440}" type="pres">
      <dgm:prSet presAssocID="{833A8CFD-ADD2-4601-9A14-E9D7F8D91561}" presName="sibTrans" presStyleCnt="0"/>
      <dgm:spPr/>
    </dgm:pt>
    <dgm:pt modelId="{BB83982A-D93D-4BF8-B1FC-7D03A23EB8CC}" type="pres">
      <dgm:prSet presAssocID="{EFB258E8-25CC-4D1E-B635-FDECAACDA304}" presName="node" presStyleLbl="node1" presStyleIdx="4" presStyleCnt="8" custScaleX="301223" custScaleY="37844" custLinFactX="70527" custLinFactY="-6013" custLinFactNeighborX="100000" custLinFactNeighborY="-100000">
        <dgm:presLayoutVars>
          <dgm:bulletEnabled val="1"/>
        </dgm:presLayoutVars>
      </dgm:prSet>
      <dgm:spPr/>
    </dgm:pt>
    <dgm:pt modelId="{11449D7B-10AA-4815-8FC9-CAEA837CCF55}" type="pres">
      <dgm:prSet presAssocID="{2A96BDEC-7D70-414F-982B-1EE23DC02191}" presName="sibTrans" presStyleCnt="0"/>
      <dgm:spPr/>
    </dgm:pt>
    <dgm:pt modelId="{47CFE874-CB57-4AEC-AFF6-1B0938D0C0AA}" type="pres">
      <dgm:prSet presAssocID="{B5189AC6-22A6-4D91-A582-F822DE2CFEA3}" presName="node" presStyleLbl="node1" presStyleIdx="5" presStyleCnt="8" custScaleX="275486" custLinFactX="-24675" custLinFactNeighborX="-100000" custLinFactNeighborY="-12632">
        <dgm:presLayoutVars>
          <dgm:bulletEnabled val="1"/>
        </dgm:presLayoutVars>
      </dgm:prSet>
      <dgm:spPr/>
    </dgm:pt>
    <dgm:pt modelId="{85A1D24D-9D74-4D04-AB04-BC8F5A54E08C}" type="pres">
      <dgm:prSet presAssocID="{28C8A488-BBB3-4C69-8CD5-044ACA97A882}" presName="sibTrans" presStyleCnt="0"/>
      <dgm:spPr/>
    </dgm:pt>
    <dgm:pt modelId="{91746C35-7342-4719-A882-8A02FF755647}" type="pres">
      <dgm:prSet presAssocID="{B4D6F266-719D-40A3-A733-2051156E5CC7}" presName="node" presStyleLbl="node1" presStyleIdx="6" presStyleCnt="8" custScaleX="301215" custScaleY="81448" custLinFactY="11016" custLinFactNeighborX="33120" custLinFactNeighborY="100000">
        <dgm:presLayoutVars>
          <dgm:bulletEnabled val="1"/>
        </dgm:presLayoutVars>
      </dgm:prSet>
      <dgm:spPr/>
    </dgm:pt>
    <dgm:pt modelId="{77C3C0F3-EB8A-4923-9A69-70E4F04557F0}" type="pres">
      <dgm:prSet presAssocID="{95F94823-6A6E-4F81-A4A6-FADBF9D9C46E}" presName="sibTrans" presStyleCnt="0"/>
      <dgm:spPr/>
    </dgm:pt>
    <dgm:pt modelId="{E3104E07-9731-427F-8637-82280BA6F094}" type="pres">
      <dgm:prSet presAssocID="{D8B29009-6931-46AE-8D98-D0AA0E1B7CD8}" presName="node" presStyleLbl="node1" presStyleIdx="7" presStyleCnt="8" custScaleX="368026" custScaleY="68070" custLinFactY="19708" custLinFactNeighborX="29144" custLinFactNeighborY="100000">
        <dgm:presLayoutVars>
          <dgm:bulletEnabled val="1"/>
        </dgm:presLayoutVars>
      </dgm:prSet>
      <dgm:spPr/>
    </dgm:pt>
  </dgm:ptLst>
  <dgm:cxnLst>
    <dgm:cxn modelId="{3351CA01-2766-4E23-888F-CBF1D877BED5}" srcId="{3E299914-6DFA-46C2-ACAC-003A27DC3141}" destId="{F9D8CF24-5E20-4A09-837B-7B328EA06576}" srcOrd="0" destOrd="0" parTransId="{CA9D8044-7D4D-482D-9A34-71B72F6649BE}" sibTransId="{EADF27EA-82D6-4004-9F8D-2DA44E224199}"/>
    <dgm:cxn modelId="{DDD67513-5F85-4882-9464-3DB9CA943B58}" srcId="{3E299914-6DFA-46C2-ACAC-003A27DC3141}" destId="{3DD1A5BB-3379-4371-AC8D-448CDC20F181}" srcOrd="1" destOrd="0" parTransId="{641A2AFC-363D-4049-B98C-45B6DC8311A2}" sibTransId="{11ADFAE5-651A-4A3F-98D0-226751054E16}"/>
    <dgm:cxn modelId="{BDC42625-E31B-482B-BF69-8C1C6B977DDA}" srcId="{3E299914-6DFA-46C2-ACAC-003A27DC3141}" destId="{D8B29009-6931-46AE-8D98-D0AA0E1B7CD8}" srcOrd="7" destOrd="0" parTransId="{2555FC91-BF8F-4E98-9040-9A92B16517F1}" sibTransId="{51148C67-F30A-4514-BBD8-6F31E0F071EF}"/>
    <dgm:cxn modelId="{7B104F33-FF52-45B6-AA8C-EEA39F9099A4}" type="presOf" srcId="{D434A77D-001F-4D68-92AE-42EB5ACDAB08}" destId="{09AB70FE-EF59-414F-A1CB-E1890F608DE2}" srcOrd="0" destOrd="0" presId="urn:microsoft.com/office/officeart/2005/8/layout/default"/>
    <dgm:cxn modelId="{F08FDC36-0B06-422D-BD0B-7F5F82DB89DB}" type="presOf" srcId="{2315A8FD-922F-46B4-95F3-26B142E77DAE}" destId="{0EEEC2D9-354A-4870-A7CF-00362C30F73E}" srcOrd="0" destOrd="0" presId="urn:microsoft.com/office/officeart/2005/8/layout/default"/>
    <dgm:cxn modelId="{92AD305F-D4A6-4A5A-A4DE-86B931DFE503}" type="presOf" srcId="{EFB258E8-25CC-4D1E-B635-FDECAACDA304}" destId="{BB83982A-D93D-4BF8-B1FC-7D03A23EB8CC}" srcOrd="0" destOrd="0" presId="urn:microsoft.com/office/officeart/2005/8/layout/default"/>
    <dgm:cxn modelId="{74FA194D-19F7-48E5-BBFC-B82B1D7DD696}" type="presOf" srcId="{B5189AC6-22A6-4D91-A582-F822DE2CFEA3}" destId="{47CFE874-CB57-4AEC-AFF6-1B0938D0C0AA}" srcOrd="0" destOrd="0" presId="urn:microsoft.com/office/officeart/2005/8/layout/default"/>
    <dgm:cxn modelId="{11921050-B464-47A2-B447-679AD4485D5E}" type="presOf" srcId="{D8B29009-6931-46AE-8D98-D0AA0E1B7CD8}" destId="{E3104E07-9731-427F-8637-82280BA6F094}" srcOrd="0" destOrd="0" presId="urn:microsoft.com/office/officeart/2005/8/layout/default"/>
    <dgm:cxn modelId="{3DD5B373-A792-4C87-BA7B-F64450E41446}" type="presOf" srcId="{B4D6F266-719D-40A3-A733-2051156E5CC7}" destId="{91746C35-7342-4719-A882-8A02FF755647}" srcOrd="0" destOrd="0" presId="urn:microsoft.com/office/officeart/2005/8/layout/default"/>
    <dgm:cxn modelId="{566A3656-F29C-4CBD-A9F3-F4E96633A701}" type="presOf" srcId="{F9D8CF24-5E20-4A09-837B-7B328EA06576}" destId="{6540042F-EADF-4B24-990C-8C6225E38611}" srcOrd="0" destOrd="0" presId="urn:microsoft.com/office/officeart/2005/8/layout/default"/>
    <dgm:cxn modelId="{4BB86A8F-9596-4B7C-9DED-B3F2411C9EDF}" type="presOf" srcId="{3E299914-6DFA-46C2-ACAC-003A27DC3141}" destId="{AA340398-7133-4623-8DF0-58E922CCCF1C}" srcOrd="0" destOrd="0" presId="urn:microsoft.com/office/officeart/2005/8/layout/default"/>
    <dgm:cxn modelId="{59CAEBB5-AE3D-4B72-A62B-ED1569478AB4}" srcId="{3E299914-6DFA-46C2-ACAC-003A27DC3141}" destId="{D434A77D-001F-4D68-92AE-42EB5ACDAB08}" srcOrd="3" destOrd="0" parTransId="{C546D1CD-98F2-4763-BC41-97A7826AD486}" sibTransId="{833A8CFD-ADD2-4601-9A14-E9D7F8D91561}"/>
    <dgm:cxn modelId="{8B4517C6-70DF-42E9-B537-FF9C98C3EFCE}" srcId="{3E299914-6DFA-46C2-ACAC-003A27DC3141}" destId="{B4D6F266-719D-40A3-A733-2051156E5CC7}" srcOrd="6" destOrd="0" parTransId="{DCE69C00-2BD2-4178-921A-BD85A12EAF78}" sibTransId="{95F94823-6A6E-4F81-A4A6-FADBF9D9C46E}"/>
    <dgm:cxn modelId="{9C0197C9-54F6-421B-B910-E1CC5681EF83}" srcId="{3E299914-6DFA-46C2-ACAC-003A27DC3141}" destId="{2315A8FD-922F-46B4-95F3-26B142E77DAE}" srcOrd="2" destOrd="0" parTransId="{9B343CD2-529C-4CC6-A873-F7A086AEB67E}" sibTransId="{BBD6F755-3C8A-4C22-892E-DFB35C05DA0E}"/>
    <dgm:cxn modelId="{52B0CAD8-D673-46DF-B986-EE9B8BF4BA78}" type="presOf" srcId="{3DD1A5BB-3379-4371-AC8D-448CDC20F181}" destId="{CC75EFEB-2466-4F23-84BA-ED81201E4B66}" srcOrd="0" destOrd="0" presId="urn:microsoft.com/office/officeart/2005/8/layout/default"/>
    <dgm:cxn modelId="{B32097F7-1732-4245-A095-20ED9D3EA75F}" srcId="{3E299914-6DFA-46C2-ACAC-003A27DC3141}" destId="{EFB258E8-25CC-4D1E-B635-FDECAACDA304}" srcOrd="4" destOrd="0" parTransId="{4C289EDD-BB9D-4CAC-A438-ABD7EA5766D3}" sibTransId="{2A96BDEC-7D70-414F-982B-1EE23DC02191}"/>
    <dgm:cxn modelId="{ED1A5AFC-8522-4276-AAEC-52228A23D669}" srcId="{3E299914-6DFA-46C2-ACAC-003A27DC3141}" destId="{B5189AC6-22A6-4D91-A582-F822DE2CFEA3}" srcOrd="5" destOrd="0" parTransId="{51250753-A6E8-410A-A650-C01B921EEFFB}" sibTransId="{28C8A488-BBB3-4C69-8CD5-044ACA97A882}"/>
    <dgm:cxn modelId="{B5A45D08-D8D3-4D41-BA37-D84CBE401038}" type="presParOf" srcId="{AA340398-7133-4623-8DF0-58E922CCCF1C}" destId="{6540042F-EADF-4B24-990C-8C6225E38611}" srcOrd="0" destOrd="0" presId="urn:microsoft.com/office/officeart/2005/8/layout/default"/>
    <dgm:cxn modelId="{36B52363-EF1F-45B1-92A1-2BA222D539E6}" type="presParOf" srcId="{AA340398-7133-4623-8DF0-58E922CCCF1C}" destId="{4671B8AC-6F52-4159-9F01-AEAF0BAFA9E9}" srcOrd="1" destOrd="0" presId="urn:microsoft.com/office/officeart/2005/8/layout/default"/>
    <dgm:cxn modelId="{871FFBA6-1BA1-4326-AEF9-6233111F0124}" type="presParOf" srcId="{AA340398-7133-4623-8DF0-58E922CCCF1C}" destId="{CC75EFEB-2466-4F23-84BA-ED81201E4B66}" srcOrd="2" destOrd="0" presId="urn:microsoft.com/office/officeart/2005/8/layout/default"/>
    <dgm:cxn modelId="{235FCD75-F680-43CB-A8BA-7B64132CCEB6}" type="presParOf" srcId="{AA340398-7133-4623-8DF0-58E922CCCF1C}" destId="{C3F7D21D-D47A-4F89-ACC4-EDAB51E3BF71}" srcOrd="3" destOrd="0" presId="urn:microsoft.com/office/officeart/2005/8/layout/default"/>
    <dgm:cxn modelId="{CBA52229-F58A-4E51-A4D3-BAF8B0804767}" type="presParOf" srcId="{AA340398-7133-4623-8DF0-58E922CCCF1C}" destId="{0EEEC2D9-354A-4870-A7CF-00362C30F73E}" srcOrd="4" destOrd="0" presId="urn:microsoft.com/office/officeart/2005/8/layout/default"/>
    <dgm:cxn modelId="{EA046CD8-2DF6-487D-AE0B-C892B423E6B5}" type="presParOf" srcId="{AA340398-7133-4623-8DF0-58E922CCCF1C}" destId="{156E54A0-6547-4AB0-B6F0-DB1658B477FC}" srcOrd="5" destOrd="0" presId="urn:microsoft.com/office/officeart/2005/8/layout/default"/>
    <dgm:cxn modelId="{E4990C23-3D20-4CF0-8315-72E9B93DBEE0}" type="presParOf" srcId="{AA340398-7133-4623-8DF0-58E922CCCF1C}" destId="{09AB70FE-EF59-414F-A1CB-E1890F608DE2}" srcOrd="6" destOrd="0" presId="urn:microsoft.com/office/officeart/2005/8/layout/default"/>
    <dgm:cxn modelId="{C0145D47-668B-40D7-8C87-7A167C7A9C3E}" type="presParOf" srcId="{AA340398-7133-4623-8DF0-58E922CCCF1C}" destId="{3337668F-3905-4E86-AA1C-4EA276B6D440}" srcOrd="7" destOrd="0" presId="urn:microsoft.com/office/officeart/2005/8/layout/default"/>
    <dgm:cxn modelId="{6E566DDC-B38B-4F52-86EA-B575A76BC5FF}" type="presParOf" srcId="{AA340398-7133-4623-8DF0-58E922CCCF1C}" destId="{BB83982A-D93D-4BF8-B1FC-7D03A23EB8CC}" srcOrd="8" destOrd="0" presId="urn:microsoft.com/office/officeart/2005/8/layout/default"/>
    <dgm:cxn modelId="{5F61C5C6-2D37-4363-9B2A-EED2D4F81746}" type="presParOf" srcId="{AA340398-7133-4623-8DF0-58E922CCCF1C}" destId="{11449D7B-10AA-4815-8FC9-CAEA837CCF55}" srcOrd="9" destOrd="0" presId="urn:microsoft.com/office/officeart/2005/8/layout/default"/>
    <dgm:cxn modelId="{88F3EB62-B00F-4C21-953B-79AE9CC130DF}" type="presParOf" srcId="{AA340398-7133-4623-8DF0-58E922CCCF1C}" destId="{47CFE874-CB57-4AEC-AFF6-1B0938D0C0AA}" srcOrd="10" destOrd="0" presId="urn:microsoft.com/office/officeart/2005/8/layout/default"/>
    <dgm:cxn modelId="{07CC564B-B92E-4EA7-B66D-95BA90387C10}" type="presParOf" srcId="{AA340398-7133-4623-8DF0-58E922CCCF1C}" destId="{85A1D24D-9D74-4D04-AB04-BC8F5A54E08C}" srcOrd="11" destOrd="0" presId="urn:microsoft.com/office/officeart/2005/8/layout/default"/>
    <dgm:cxn modelId="{402B6494-2863-453B-B063-DE034A25EBF8}" type="presParOf" srcId="{AA340398-7133-4623-8DF0-58E922CCCF1C}" destId="{91746C35-7342-4719-A882-8A02FF755647}" srcOrd="12" destOrd="0" presId="urn:microsoft.com/office/officeart/2005/8/layout/default"/>
    <dgm:cxn modelId="{B6505326-8501-4DD1-AF1A-0FC65A61C763}" type="presParOf" srcId="{AA340398-7133-4623-8DF0-58E922CCCF1C}" destId="{77C3C0F3-EB8A-4923-9A69-70E4F04557F0}" srcOrd="13" destOrd="0" presId="urn:microsoft.com/office/officeart/2005/8/layout/default"/>
    <dgm:cxn modelId="{C72FA12F-318C-437B-8532-084358031A8F}" type="presParOf" srcId="{AA340398-7133-4623-8DF0-58E922CCCF1C}" destId="{E3104E07-9731-427F-8637-82280BA6F094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0042F-EADF-4B24-990C-8C6225E38611}">
      <dsp:nvSpPr>
        <dsp:cNvPr id="0" name=""/>
        <dsp:cNvSpPr/>
      </dsp:nvSpPr>
      <dsp:spPr>
        <a:xfrm>
          <a:off x="2843811" y="1008113"/>
          <a:ext cx="4276625" cy="505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Оценка кадровой стратегии</a:t>
          </a:r>
        </a:p>
      </dsp:txBody>
      <dsp:txXfrm>
        <a:off x="2843811" y="1008113"/>
        <a:ext cx="4276625" cy="505311"/>
      </dsp:txXfrm>
    </dsp:sp>
    <dsp:sp modelId="{CC75EFEB-2466-4F23-84BA-ED81201E4B66}">
      <dsp:nvSpPr>
        <dsp:cNvPr id="0" name=""/>
        <dsp:cNvSpPr/>
      </dsp:nvSpPr>
      <dsp:spPr>
        <a:xfrm>
          <a:off x="2843811" y="360036"/>
          <a:ext cx="4721659" cy="4960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Диагностика предприятия (его миссии, стратегии) с помощью SWOT- анализа</a:t>
          </a:r>
        </a:p>
      </dsp:txBody>
      <dsp:txXfrm>
        <a:off x="2843811" y="360036"/>
        <a:ext cx="4721659" cy="496097"/>
      </dsp:txXfrm>
    </dsp:sp>
    <dsp:sp modelId="{0EEEC2D9-354A-4870-A7CF-00362C30F73E}">
      <dsp:nvSpPr>
        <dsp:cNvPr id="0" name=""/>
        <dsp:cNvSpPr/>
      </dsp:nvSpPr>
      <dsp:spPr>
        <a:xfrm>
          <a:off x="2987825" y="1656188"/>
          <a:ext cx="3866528" cy="430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Анализ  кадровых процессов</a:t>
          </a:r>
        </a:p>
      </dsp:txBody>
      <dsp:txXfrm>
        <a:off x="2987825" y="1656188"/>
        <a:ext cx="3866528" cy="430088"/>
      </dsp:txXfrm>
    </dsp:sp>
    <dsp:sp modelId="{09AB70FE-EF59-414F-A1CB-E1890F608DE2}">
      <dsp:nvSpPr>
        <dsp:cNvPr id="0" name=""/>
        <dsp:cNvSpPr/>
      </dsp:nvSpPr>
      <dsp:spPr>
        <a:xfrm>
          <a:off x="3203849" y="3744419"/>
          <a:ext cx="3836027" cy="809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Обобщение результатов анализа стратегии управления персоналом</a:t>
          </a:r>
        </a:p>
      </dsp:txBody>
      <dsp:txXfrm>
        <a:off x="3203849" y="3744419"/>
        <a:ext cx="3836027" cy="809029"/>
      </dsp:txXfrm>
    </dsp:sp>
    <dsp:sp modelId="{BB83982A-D93D-4BF8-B1FC-7D03A23EB8CC}">
      <dsp:nvSpPr>
        <dsp:cNvPr id="0" name=""/>
        <dsp:cNvSpPr/>
      </dsp:nvSpPr>
      <dsp:spPr>
        <a:xfrm>
          <a:off x="2915815" y="2232251"/>
          <a:ext cx="4061639" cy="306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Оценка трудового потенциала</a:t>
          </a:r>
        </a:p>
      </dsp:txBody>
      <dsp:txXfrm>
        <a:off x="2915815" y="2232251"/>
        <a:ext cx="4061639" cy="306169"/>
      </dsp:txXfrm>
    </dsp:sp>
    <dsp:sp modelId="{47CFE874-CB57-4AEC-AFF6-1B0938D0C0AA}">
      <dsp:nvSpPr>
        <dsp:cNvPr id="0" name=""/>
        <dsp:cNvSpPr/>
      </dsp:nvSpPr>
      <dsp:spPr>
        <a:xfrm>
          <a:off x="3131839" y="2736300"/>
          <a:ext cx="3714605" cy="809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Анализ эффективности  деятельности службы персонала</a:t>
          </a:r>
        </a:p>
      </dsp:txBody>
      <dsp:txXfrm>
        <a:off x="3131839" y="2736300"/>
        <a:ext cx="3714605" cy="809029"/>
      </dsp:txXfrm>
    </dsp:sp>
    <dsp:sp modelId="{91746C35-7342-4719-A882-8A02FF755647}">
      <dsp:nvSpPr>
        <dsp:cNvPr id="0" name=""/>
        <dsp:cNvSpPr/>
      </dsp:nvSpPr>
      <dsp:spPr>
        <a:xfrm>
          <a:off x="2987818" y="4680517"/>
          <a:ext cx="4061531" cy="6589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Разработка оптимальной стратегии управления персоналом</a:t>
          </a:r>
        </a:p>
      </dsp:txBody>
      <dsp:txXfrm>
        <a:off x="2987818" y="4680517"/>
        <a:ext cx="4061531" cy="658938"/>
      </dsp:txXfrm>
    </dsp:sp>
    <dsp:sp modelId="{E3104E07-9731-427F-8637-82280BA6F094}">
      <dsp:nvSpPr>
        <dsp:cNvPr id="0" name=""/>
        <dsp:cNvSpPr/>
      </dsp:nvSpPr>
      <dsp:spPr>
        <a:xfrm>
          <a:off x="2483773" y="5544615"/>
          <a:ext cx="4962399" cy="550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Оценка экономического и социального эффекта стратегии</a:t>
          </a:r>
        </a:p>
      </dsp:txBody>
      <dsp:txXfrm>
        <a:off x="2483773" y="5544615"/>
        <a:ext cx="4962399" cy="550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306FF-839A-4F34-8180-00430CB34E0B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17860-F717-4405-A3FC-7FBBC37945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17860-F717-4405-A3FC-7FBBC37945B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496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39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132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026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94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5794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78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14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37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8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97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45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94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42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44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5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93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7AF156D-119B-4CA6-B4C7-8F444C53027A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85B995-1306-4038-9252-085FB97DBC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139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/>
          <a:lstStyle/>
          <a:p>
            <a:r>
              <a:rPr lang="ru-RU" b="1" dirty="0"/>
              <a:t>Стратегии </a:t>
            </a:r>
            <a:br>
              <a:rPr lang="ru-RU" b="1" dirty="0"/>
            </a:br>
            <a:r>
              <a:rPr lang="ru-RU" b="1" dirty="0"/>
              <a:t>управления персоналом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260647"/>
          <a:ext cx="9144000" cy="6523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прибыльности</a:t>
                      </a:r>
                      <a:r>
                        <a:rPr lang="ru-RU" sz="2000" i="1" dirty="0">
                          <a:latin typeface="Microsoft Sans Serif"/>
                          <a:ea typeface="Times New Roman"/>
                          <a:cs typeface="Microsoft Sans Serif"/>
                        </a:rPr>
                        <a:t>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Ориентируется на критерии количества и эффективности в области персонала; сроки - кратковременные; результаты - при относительно низком уровне риска и минимальном уровне организационной закрепленности работников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Набор кадров: чрезвычайно жесткий. Вознаграждение: основывается на зас­лугах,</a:t>
                      </a:r>
                      <a:r>
                        <a:rPr lang="ru-RU" sz="1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старшинстве и внутриорганизаци</a:t>
                      </a:r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онных представлениях о  справедли­вости.</a:t>
                      </a:r>
                    </a:p>
                    <a:p>
                      <a:r>
                        <a:rPr lang="ru-RU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Оценка:   узкая,   ориентированная   на результат, тщательно продуманная. Развитие: акцент на компетентность в области поставленных задач.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0305">
                <a:tc>
                  <a:txBody>
                    <a:bodyPr/>
                    <a:lstStyle/>
                    <a:p>
                      <a:pPr algn="ctr"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Ликвидационная </a:t>
                      </a:r>
                    </a:p>
                    <a:p>
                      <a:pPr algn="ctr"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стратегия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Ориентирована на потребность в работниках на короткое время, с узкой ориентацией, без большой при­верженности организации.</a:t>
                      </a:r>
                      <a:endParaRPr lang="ru-RU" dirty="0"/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Набор   кадров:   маловероятен   из-за сокращения штатов.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Оплата труда: основана на заслугах, медленнорастущая, без дополнительных стимулов.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Оценка: строгая, формальная, основана на управленческих критериях. Развитие: обучение ограничено, только в случае необходимости. Продвижение: те, кто имеет требуемые навыки, имеют и возможность продви­жения.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6856">
                <a:tc>
                  <a:txBody>
                    <a:bodyPr/>
                    <a:lstStyle/>
                    <a:p>
                      <a:r>
                        <a:rPr lang="ru-RU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круговорота (циклическая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Работники должны быть гибкими в условиях изменений, ориентироваться на большие цели и дальние перспективы.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Набор кадров: требуются разносторонне развитые работники. Оплата труда: система стимулов и про­верки заслуг. Оценка: по результату. Развитие: большие возможности, но тщательный отбор претендентов. Продвижение: разнообразные формы.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Классификация стратегий управления персоналом М. </a:t>
            </a:r>
            <a:r>
              <a:rPr lang="ru-RU" sz="2800" dirty="0" err="1"/>
              <a:t>Марчингтона</a:t>
            </a:r>
            <a:r>
              <a:rPr lang="ru-RU" sz="2800" dirty="0"/>
              <a:t> и А. </a:t>
            </a:r>
            <a:r>
              <a:rPr lang="ru-RU" sz="2800" dirty="0" err="1"/>
              <a:t>Уилкинсона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5955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2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3029"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Тип организационной стратегии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Особенности стратегии управления персоналом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3338"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Организации-защитники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Стремятся к стабильности, централизации, высокому объему выпуска низкозатратной продукции, строгому контролю.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Базируется на: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-ограниченном доступе в организацию извне;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-внутреннем продвижении;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-экстенсивном обучении;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-системе вознаграждения, которая фокусируется на внутренней последовательности.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7227"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Организации-изыскатели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Стремятся найти новые возможности, фокусируются на непрерывном развитии и полагаются на гибкость.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Базируется на: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-привлечении персонала посредством высокотехнологичных методов найма и отбора;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-обучении, нацеленном на удовлетворение конкретных органи­зационных потребностей;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-системе вознаграждения, как правило, ориентированной на результат.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1670"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Организации-аналитики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Предпочитают сочетать  преимущества типов организаций-защитников и изыска­телей.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Как правило, разрабатывают многовариантные и комбини­рованные стратегии управления персоналом.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2800" dirty="0"/>
              <a:t>Стратегии управления персоналом</a:t>
            </a:r>
            <a:br>
              <a:rPr lang="ru-RU" sz="2800" dirty="0"/>
            </a:br>
            <a:r>
              <a:rPr lang="ru-RU" sz="2800" dirty="0"/>
              <a:t>в зависимости от ЖЦ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68758"/>
          <a:ext cx="9144000" cy="5589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1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2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1428">
                <a:tc>
                  <a:txBody>
                    <a:bodyPr/>
                    <a:lstStyle/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Этапы жизненного цикла организации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черты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2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Зарождение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Гибкие рабочие модели.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Привлечение приверженных и высокомотивированных работников.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Конкурентная оплата.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Мало формальностей.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правило, отсутствие профсоюзов.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1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Рост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Более прогрессивные и тонкие методы привлечения и отбора, обучения и развития, процессов управления эффективностью и систем вознаграждения. Фокусирование на достижении высокой степени приверженности и развитии стабильных трудовых отношений.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Зрелость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Особое внимание уделяется контролю за стоимостью рабочей силы и повышению производительности труда.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данном этапе труднее обосновать расходы на обучение. Существуют напряженные отношения между сотрудниками.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1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Спад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Акцент смещается в сторону рационализации и сокращения штатов.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Долгосрочные практические подходы почти не применяются или сильно ограничены в целях сокращения затрат.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Профсоюзам угрожает непризнание их роли или же отводится маргинальная роль.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Особенности стратегии на различных стадиях развития организации по В.И. </a:t>
            </a:r>
            <a:r>
              <a:rPr lang="ru-RU" sz="2000" dirty="0" err="1"/>
              <a:t>Герчикову</a:t>
            </a:r>
            <a:r>
              <a:rPr lang="ru-RU" sz="2000" dirty="0"/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997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99430"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Стадия развития организации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Основные характеристики организации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Основные характеристики стратегии и политики управления персоналом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717"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Зарождение организации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Организация только создана, отличается предпринимательством, управляется собственником.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Ведение личных дел, оплата труда, наем и увольнение. Управление персоналом часто неформальное, размытое. Все дела ведутся вручную.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2004"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Функциональный рост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Техническая специализация. Растут подразделения, производственные линии и рынок.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Оргструктура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формализо­вана.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Поиск нужных работников для поддержки роста. Тренинг для специфической должности. Появляется начальник отдела кадров. Обработка данных по зарплате и некоторых других автоматизируется.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2"/>
          <a:ext cx="9144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1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4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7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9930"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Контролируемый рост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Рациональная администрация. Профес­сионализация управления дефицитными ресурсами. Покупаются другие фирмы, диверсифицируется производство. Уста­навливаются конкуренция за ресурсы и контроль за инвестициями.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Управляющий персонал с более высоким статусом. Больше кадровой информации автоматизировано. Рост профессионализма. Кадровая функция постепенно интегрируется в окружающую деловую среду. Управление персоналом становится более ориентированным на конечные результаты бизнеса.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8141"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Функциональная интеграция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Диверсификация, децентрализация, структура организации - вокруг про­дуктов и центров прибыли, проектное и матричное управление. Больше вним­ания интеграции. Оргструктура более плоская и горизонтальная.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Управление персоналом ориентировано на интеграцию различных функций (тренинг, вознаграждение, наем и увольнение, коммуникация и т.д.). Дол­госрочное планирование. Акцент на производительность, эффективность, гибкость. Широко применяется инфор­мационная технология в планировании, анализе и оценке, развитии интег­рационных квалификаций. Внешние коле­бания среды известны и интегрированы в управление изменениями. Практика управления персоналом отработана.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9930"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Стратегическая интеграция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Сотрудничество, групповая культура. Межфункциональная горизонтальная интеграция. Большая адаптируемость к частым изменениям. Стратегическое планирование структур - вокруг центров прибыли.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47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Управление персоналом построено вокруг стратегии организации и является ее составной частью. Систематический анализ внешней среды. Активная роль в принятии управленческих решений. Долгосрочное планирование развития человеческих ресурсов. Акцент на эф­фективность. Управление персоналом входит в компетенцию руководителя организации или его первого замес­тителя.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Классификация стратегий управления персоналом в зависимости от миссии организации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5805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271">
                <a:tc>
                  <a:txBody>
                    <a:bodyPr/>
                    <a:lstStyle/>
                    <a:p>
                      <a:pPr marL="307975" algn="l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marL="307975" algn="l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marL="307975" algn="l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Компоненты миссии организаций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l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l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Особенности политики управления персоналом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472">
                <a:tc>
                  <a:txBody>
                    <a:bodyPr/>
                    <a:lstStyle/>
                    <a:p>
                      <a:r>
                        <a:rPr lang="ru-RU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Прибыль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Ведущая составляющая стратегии организации на этапе первоначального становления организации, или если организация внезапно попадает в кризисную ситуацию.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>
                        <a:lnSpc>
                          <a:spcPts val="72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Работник - ресурс.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Минимальное внимание к личности.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Экономия на всех видах стоимости этого ресурса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найме, обучении, оплате, коммуникациях и пр.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8521">
                <a:tc>
                  <a:txBody>
                    <a:bodyPr/>
                    <a:lstStyle/>
                    <a:p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Клиенты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Может быть основой стратегии организации, если: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	речь идет о профильном бизнесе и круг ее клиентов ограничен;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	организация работает на массового потребителя, но предпочтение отдается небольшому числу клиентов, которое дает основной объем заказов;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   организации    ориентирована    на определенную социальную группу;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	организация пытается выйти на рынок с новым продуктом, ищет особых клиентов, завоевывает их и через них расширяет круг потребителей.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 - активный коммуникатор, понимающий и умеющий воплощать в работе принцип «клиент превыше всего!».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 найме предъявляются высокие требования к образованию и коммуникабельности. Режим работы - относительно свободный. Обучение персонала концентрируется на иссле­довании рынка, работе с клиентами и особенностях предлагаемых товаров (услуг). Одним из основных показателей в системе оплаты труда является состояние клиентской базы.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>
            <a:noAutofit/>
          </a:bodyPr>
          <a:lstStyle/>
          <a:p>
            <a:r>
              <a:rPr lang="ru-RU" sz="1400" dirty="0"/>
              <a:t>продолжение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406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8162">
                <a:tc>
                  <a:txBody>
                    <a:bodyPr/>
                    <a:lstStyle/>
                    <a:p>
                      <a:r>
                        <a:rPr lang="ru-RU" sz="1400" b="1" i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Дело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Может оказаться преобладающим, если: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	организация работает в тех секторах рынка, где потребительский спрос устойчиво высокий;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	организация занимает прочные позиции на рынке и для окончательного закрепления успеха начинает заниматься совершенствованием качества продукции (услуг).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 - специалист в данном деле (виде бизнеса). Работники воспринимаются как профессионалы. Отсюда - повышенное внимание к квалификации работников   как   системный   принцип   политики управления персоналом, проявляющийся во всех функциях: при найме и отборе, в определении форм оплаты труда.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816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Microsoft Sans Serif"/>
                          <a:ea typeface="Times New Roman"/>
                          <a:cs typeface="Microsoft Sans Serif"/>
                        </a:rPr>
                        <a:t>Работники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indent="3175">
                        <a:lnSpc>
                          <a:spcPct val="15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Могут быть основой миссии, если организация имеет свою историю, стабильный и надежный коллектив.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 - личность, главный источник эффек­тивности, партнер.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- единая семья. Приверженность рабо­тника компании превалирует над квалификацией.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2811">
                <a:tc>
                  <a:txBody>
                    <a:bodyPr/>
                    <a:lstStyle/>
                    <a:p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Основа   миссии   крупной   диверсифицированной компании, а также организации, занимающейся некой инновационной деятельностью.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Работники - источник и средство развития. Ориентация на постоянные изменения, а потому как на динамичное развитие персонала, так и на регулярный приток «новой крови». Стимулирование новых идей и других инноваций.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8162">
                <a:tc>
                  <a:txBody>
                    <a:bodyPr/>
                    <a:lstStyle/>
                    <a:p>
                      <a:r>
                        <a:rPr lang="ru-RU" sz="14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Территория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Может оказаться ведущим, если: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	бизнес организации ограничен  определенной территорией;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	организация ориентирована на деятельность в конкретном микрорайоне для людей, живущих на его территории;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	ставится задача захвата новых территорий.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Большинство работников тесно связано с данной территорией: живут здесь или жили раньше, имеют широкий круг знакомых.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Акцентирование связи с территорией во всех аспектах работы.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Распространение влияния компании за пределы работы.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Классификация стратегий управления персоналом в зависимости от спо­соба реализации стратегии в организации</a:t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20687"/>
          <a:ext cx="9144000" cy="6589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44250">
                <a:tc>
                  <a:txBody>
                    <a:bodyPr/>
                    <a:lstStyle/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latin typeface="Microsoft Sans Serif"/>
                          <a:ea typeface="Times New Roman"/>
                          <a:cs typeface="Microsoft Sans Serif"/>
                        </a:rPr>
                        <a:t>Типы кадровой политики </a:t>
                      </a: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организации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latin typeface="Microsoft Sans Serif"/>
                        <a:ea typeface="Times New Roman"/>
                        <a:cs typeface="Microsoft Sans Serif"/>
                      </a:endParaRPr>
                    </a:p>
                    <a:p>
                      <a:pPr algn="ctr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Основные особенности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Microsoft Sans Serif"/>
                          <a:ea typeface="Times New Roman"/>
                          <a:cs typeface="Microsoft Sans Serif"/>
                        </a:rPr>
                        <a:t>Пассивная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latin typeface="Microsoft Sans Serif"/>
                          <a:ea typeface="Times New Roman"/>
                          <a:cs typeface="Microsoft Sans Serif"/>
                        </a:rPr>
                        <a:t>Руководство   организации   не   имеет   выраженной   программы   действий   в отношении собственного персонала, а кадровая работа сводится к рутинному функционированию. Характерно отсутствие прогноза кадровых потребностей, средств оценки труда и персонала, диагностики кадровой службы в целом. Руководство чаще всего вынуждено работать в режиме экстренного реагирования на возникающие конфликтные ситуации, которые стремится погасить любыми средствами, часто не успевая понять причины событий и их возможные последствия.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26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Microsoft Sans Serif"/>
                          <a:ea typeface="Times New Roman"/>
                          <a:cs typeface="Microsoft Sans Serif"/>
                        </a:rPr>
                        <a:t>Реактивная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latin typeface="Microsoft Sans Serif"/>
                          <a:ea typeface="Times New Roman"/>
                          <a:cs typeface="Microsoft Sans Serif"/>
                        </a:rPr>
                        <a:t>Руководство осуществляет контроль за симптомами негативного состояния в работе с персоналом, принимает попытки проанализировать их причины и следит за возникновением конфликтных ситуаций. Предметом специального внимания руководства становится мониторинг квалифицированной рабочей силы и мотивация персонала к высокопродуктивному труду. Принимаются меры по локализации кризисных явлений, осуществляются действия, направленные на понимание причин, которые привели к возникновению кадровых проблем. Кадровые службы, как правило, располагают средствами диагностики существующей стратегии и оказания адекватной экстренной помощи. Основные проблемы при использовании такого рода кадровой политики возникают при среднесрочном прогнозировании.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4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Microsoft Sans Serif"/>
                          <a:ea typeface="Times New Roman"/>
                          <a:cs typeface="Microsoft Sans Serif"/>
                        </a:rPr>
                        <a:t>Превентивная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317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>
                          <a:latin typeface="Microsoft Sans Serif"/>
                          <a:ea typeface="Times New Roman"/>
                          <a:cs typeface="Microsoft Sans Serif"/>
                        </a:rPr>
                        <a:t>Руководство  имеет обоснованные  прогнозы  развития  ситуации.  При  этом организация не имеет средств для влияния на наличную ситуацию. Работники кадровой службы располагают как средствами диагностики персонала, так и методикой  прогнозирования  кадровой  ситуации  на среднесрочный  период. Программа развития организации основывается на краткосрочном и среднесрочном прогнозах потребности в персонале. Представлены задачи по развитию персонала. Основная проблема - разработка целевых кадровых программ.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4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>
                          <a:latin typeface="Microsoft Sans Serif"/>
                          <a:ea typeface="Times New Roman"/>
                          <a:cs typeface="Microsoft Sans Serif"/>
                        </a:rPr>
                        <a:t>Активная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63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latin typeface="Microsoft Sans Serif"/>
                          <a:ea typeface="Times New Roman"/>
                          <a:cs typeface="Microsoft Sans Serif"/>
                        </a:rPr>
                        <a:t>Руководство организации имеет не только прогноз, но и средства воздействия на ситуацию, а кадровая служба способна разработать целевые кадровые программы, а также осуществлять регулярный мониторинг ситуации и корректировать исполнение программ в соответствии с параметрами внешней и внутренней среды.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0742"/>
            <a:ext cx="8229600" cy="648072"/>
          </a:xfrm>
        </p:spPr>
        <p:txBody>
          <a:bodyPr>
            <a:noAutofit/>
          </a:bodyPr>
          <a:lstStyle/>
          <a:p>
            <a:r>
              <a:rPr lang="ru-RU" sz="2400" b="1" dirty="0"/>
              <a:t>Основные факторы, определяющие выбор конкретного  вида стратегии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стратегия управления организацией;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существующая организационная структура;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статус организации;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численный состав работающих;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период, на который составляется прогноз;</a:t>
            </a: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уровень квалификации руководителей организации в целом и служб управления персоналом. </a:t>
            </a: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Типы стратегий управления персоналом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692150"/>
          <a:ext cx="9144000" cy="6171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Типы стратегий управления персоналом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Основные черты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80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Тэйлоровская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Базируется на идеях Ф.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Тэйлора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 Соответствует типу человека «X» модели Д.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Макгрегора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 В политике занятости на предприятии предпочтение отдается менее квалифицированным, но более работоспособным работникам. Приспособиться к перебоям в сбыте предприятие старается путем краткосрочных изменений в составе персонала. Требования к квалификации рабочих просты, вновь нанятые рабочие при соответствующем инструктаже уже в короткий срок демонстрируют необходимую производительность труда. Форсируется дробление работ до уровня простейших действий. Проводится предварительное структурирование выполняемых на предприятии работ на отдельных этапах производственного процесса. Руководство персоналом тесным образом связано с организацией работ. Излишними становятся любые вложения в повышение квалификации работников. Производственному обучению и повышению квалификации практически не отводится никакой роли. Главным инструментом мотивации является вознаграждение. Данная стратегия низводит работника до роли инструмента и приводит к психологической отчужденности.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533400"/>
            <a:ext cx="8071048" cy="3767670"/>
          </a:xfrm>
        </p:spPr>
        <p:txBody>
          <a:bodyPr>
            <a:normAutofit/>
          </a:bodyPr>
          <a:lstStyle/>
          <a:p>
            <a:r>
              <a:rPr lang="ru-RU" sz="2000" dirty="0"/>
              <a:t>Стратегия управления персоналом  является сейчас ключевой функциональной стратегией организации. Одна из особенностей современной российской ситуации заключается в том, что стратегия управления персоналом все больше становится первичной и главной не столько в силу логики желаемого стратегического развития, но все чаще как единственный реально возможный стратегический фактор.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332656"/>
          <a:ext cx="9144000" cy="6472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2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54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Интегрированная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Соответствует типу человека «У» модели Д.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Макгрегора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Политика занятости на предприятии требует привлечения сотрудников, отличающихся высокой квалификацией и желанием трудиться. Для того, чтобы обеспечить их лояльность, им предоставляются гарантии долгосрочной занятости. Организация и построение работ включают самые разнообразные виды деятельности. Работникам поручаются такие задания, которые позволили бы им полностью реализовать и повысить имеющуюся квалификацию. Стимулируются и используются навыки и знания работников через их вовлечение в различные организационные механизмы (проектные группы, кружки качества, кооперационный стиль руководства). Особое внимание уделяется базовой квалификации и развитию персонала. Функция оплаты труда является не столько инструментом достижения наибольшей производительности, сколько эквивалентом производительности..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Японская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 основе - опыт успешной деятельности японских предприятий. Система пожизненного найма - работа на одной фирме до достижения 55-летнего возраста. Интенсивное вовлечение работников в процессы планирования и принятия решений. Повышение квалификации на рабочем месте и систематическая ротация персонала. Высокая степень самоуправления, личной ответственности и самоконтроля работников при различных формах групповой работы. Относительно большое значение фактора старшинства для продвижения по службе и повышения заработной платы.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критерии эффективности управления персоналом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000" i="1" dirty="0"/>
              <a:t>Первый подход. </a:t>
            </a:r>
            <a:r>
              <a:rPr lang="ru-RU" sz="2000" dirty="0"/>
              <a:t>Его сторонники считают, что конечные результаты производства должны служить </a:t>
            </a:r>
            <a:r>
              <a:rPr lang="ru-RU" sz="2000" dirty="0" err="1"/>
              <a:t>критериальными</a:t>
            </a:r>
            <a:r>
              <a:rPr lang="ru-RU" sz="2000" dirty="0"/>
              <a:t> показателями эффективности управления персоналом. В качестве таких показателей принимаются следую­щие: 1) прибыль предприятия; 2) затраты на 1 рубль продукции; 3) уровень рентабельности; 4) дивиденды на 1 акцию и т.д.</a:t>
            </a:r>
          </a:p>
          <a:p>
            <a:pPr>
              <a:buNone/>
            </a:pPr>
            <a:r>
              <a:rPr lang="ru-RU" sz="2000" i="1" dirty="0"/>
              <a:t>Второй подход. </a:t>
            </a:r>
            <a:r>
              <a:rPr lang="ru-RU" sz="2000" dirty="0"/>
              <a:t>Сторонники этого подхода к оценке эффективности управления персоналом считают, что </a:t>
            </a:r>
            <a:r>
              <a:rPr lang="ru-RU" sz="2000" dirty="0" err="1"/>
              <a:t>критериальные</a:t>
            </a:r>
            <a:r>
              <a:rPr lang="ru-RU" sz="2000" dirty="0"/>
              <a:t> показатели должны от­ражать результативность и сложность </a:t>
            </a:r>
            <a:r>
              <a:rPr lang="ru-RU" sz="2000" i="1" dirty="0"/>
              <a:t>живого труда. </a:t>
            </a:r>
            <a:r>
              <a:rPr lang="ru-RU" sz="2000" dirty="0"/>
              <a:t>В качестве таких пока­зателей выделяются: 1) производительность труда (выработка на 1 рабочего;    2)	общий фонд оплаты труда; 3) темпы роста производительности труда и заработной платы; 4) удельный вес заработной платы в себестоимости продукции и др.</a:t>
            </a:r>
          </a:p>
          <a:p>
            <a:pPr>
              <a:buNone/>
            </a:pPr>
            <a:r>
              <a:rPr lang="ru-RU" sz="2000" i="1" dirty="0"/>
              <a:t>Третий подход. </a:t>
            </a:r>
            <a:r>
              <a:rPr lang="ru-RU" sz="2000" dirty="0"/>
              <a:t>Его сторонники считают, что эффективность управления персоналом определяется организацией и мотивацией труда, социально- пси­хологическим климатом в коллективе. В качестве </a:t>
            </a:r>
            <a:r>
              <a:rPr lang="ru-RU" sz="2000" dirty="0" err="1"/>
              <a:t>критериальных</a:t>
            </a:r>
            <a:r>
              <a:rPr lang="ru-RU" sz="2000" dirty="0"/>
              <a:t> показателей предлагаются следующие: 1) текучесть персонала; 2) уровень квалификации; 3) затраты на обучение работников; 4) расходы на социальные программы и т.д.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Модель анализа  эффективности стратегии персонала</a:t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476672"/>
          <a:ext cx="9144000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4932040" y="1340768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Общая характеристика стратегии управления персоналом  (пример)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24745"/>
          <a:ext cx="9144000" cy="7458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7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7891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Показатели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Современное состояние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Необходимость изменений в стратегическом плане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07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Стадия жизненного цикла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Зрелость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Отсутствует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656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Общая стратегия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Миссия – обеспечение потребителей туристских услуг разнообразным и полезным для здоровья отдыхом.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Стратегическая цель – завоевать такую долю рынка, которая позволит предприятию стать лидером по продажам оздоровительных туров в Тверском регионе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Отсутствует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6722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Стратегия управления персоналом общая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Практически не сформулирована, особое внимание уделяется контролю стоимости рабочей силы и повышению производительности труда. Существуют напряженные отношения между сотрудниками.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Необходима разработка стратегии управления персоналом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8412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Элементы стратегии управления персоналом: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 - найм, отбор и расстановка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обучение и развитие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аттестация и оценка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-вознаграждение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планируется в рамках «высокого сезона»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отсутствуют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один раз в год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стандартная повременно-премиальная система, не учитывающая вклад работника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Требуется разработка и совершенствование всех составляющих стратегического управления персоналом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8412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Показатели эффективности персонала: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-текучесть кадров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-производительность труда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-рентабельность персонала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высокая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ниже среднего по отрасли</a:t>
                      </a:r>
                    </a:p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 низкая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Необходимо повышение эффективности персонала, в рамках будущей стратегии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260"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Эффективность кадровой службы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Оценка не проводилась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Необходима разработка критериев оценки.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Оценка существующих элементов управления персоналом и их соответствии типу стратегии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836612"/>
          <a:ext cx="9144000" cy="6456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56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88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Тип стратегии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Особенности стратегии управления персоналом на современном этапе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Оценка соответствия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на современном этапе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8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Типы ролевого поведения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Практические действия в области персонала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6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Конкурентная стратегия ЗАО «Пансионат с лечением «Верхневолжский» может быть определена как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Стратегия лидерства в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издержках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Основное   внимание   результатам, особенно объему услуг (продаж туров); -низкая степень терпимости к риску; относительно  краткосрочная  перспектива; умеренное внимание качеству.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Узко описанные должностные обя­занности и формализованное описание работы; краткосрочность, аттестацию по резу­льтатам трудовой деятельности; минимальное обучение; тщательный мониторинг деятельности персонала.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Полностью соответствуют типу конкурентной стратегии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89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i="0">
                          <a:latin typeface="Times New Roman"/>
                          <a:ea typeface="Times New Roman"/>
                          <a:cs typeface="Microsoft Sans Serif"/>
                        </a:rPr>
                        <a:t>Вид стратегии может быть определен как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i="1">
                          <a:latin typeface="Times New Roman"/>
                          <a:ea typeface="Times New Roman"/>
                          <a:cs typeface="Microsoft Sans Serif"/>
                        </a:rPr>
                        <a:t>Стратегия прибыльности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Ориентируется на критерии количества и эффективности в области персонала; сроки - кратковременные; результаты - при относительно низком уровне риска и минимальном уровне организационной закрепленности работников.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latin typeface="Microsoft Sans Serif"/>
                          <a:ea typeface="Times New Roman"/>
                          <a:cs typeface="Microsoft Sans Serif"/>
                        </a:rPr>
                        <a:t>Набор кадров: чрезвычайно жесткий. Вознаграждение: основывается на зас­лугах, старшинстве и внутриорганизационных представлениях о  справедли­вости. Оценка:   узкая,   ориентированная   на результат, тщательно продуманная. Развитие: акцент на компетентность в области поставленных задач(в области туризма).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Полностью соответствуют виду стратегии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0179"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Тип организационной стратегии может быть определен как </a:t>
                      </a:r>
                      <a:r>
                        <a:rPr lang="ru-RU" sz="1100" i="1">
                          <a:latin typeface="Times New Roman"/>
                          <a:ea typeface="Times New Roman"/>
                          <a:cs typeface="Times New Roman"/>
                        </a:rPr>
                        <a:t>Организация-защитник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Стремится к стабильности, централизации, высокому объему выпуска низкозатратной продукции, строгому контролю.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Базируется на: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-внутреннем продвижении;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-254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-экстенсивном обучении;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-системе вознаграждения, которая фокусируется на внутренней последовательности.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Полностью соответствуют типу организационной стратегии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dirty="0"/>
              <a:t>Направления формирования стратегии управления персоналом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96752"/>
          <a:ext cx="9144000" cy="6310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04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473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Показатели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Предлагаемые направления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473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Стадия жизненного цикла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Зрелость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1236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Общая стратегия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Миссия – обеспечение потребителей туристских услуг разнообразным и полезным для здоровья отдыхом.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Стратегическая цель – завоевать такую долю рынка, которая позволит предприятию стать лидером по продажам оздоровительных туров в Тверском регионе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143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Стратегия управления персоналом общая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 Стратегия прибыльности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нацелена на получение максимально возможной отдачи персонала с учетом высокой конкуренции на туристическом рынке.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2427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Элементы стратегии управления персоналом: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- найм, отбор и расстановка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 обучение и развитие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 аттестация и оценка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-вознаграждение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-определить характеристики для найма  работников на перспективу;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оценить необходимость обучения и повышения квалификации;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для выявления резервов использования кадров регулярно проводить оценочные процедуры – аттестацию персонала и рабочих мест;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изменить систему оплаты труда на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грейдовую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0355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Показатели эффективности персонала: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-текучесть кадров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-производительность труда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-рентабельность персонала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снизить текучесть кадров; повысить производительность труда; </a:t>
                      </a:r>
                    </a:p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-стратегическая цель – повышение рентабельности персонала.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143"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Эффективность кадровой службы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4163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Разработать критерии эффективности для оценки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62578"/>
            <a:ext cx="6554867" cy="1524000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Под стратегией управления персоналом российские и зарубежные авторы понимают следующее: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7342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1800" dirty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ru-RU" sz="1800" dirty="0">
                <a:solidFill>
                  <a:schemeClr val="bg1"/>
                </a:solidFill>
              </a:rPr>
              <a:t>а</a:t>
            </a:r>
            <a:r>
              <a:rPr lang="ru-RU" sz="2100" dirty="0">
                <a:solidFill>
                  <a:schemeClr val="bg1"/>
                </a:solidFill>
              </a:rPr>
              <a:t>) устойчивую схему спланированного использования человеческих ресурсов и действий, направленных на обеспечение выполнения компанией поставленных целей  -</a:t>
            </a:r>
            <a:r>
              <a:rPr lang="ru-RU" sz="2100" dirty="0" err="1">
                <a:solidFill>
                  <a:schemeClr val="bg1"/>
                </a:solidFill>
              </a:rPr>
              <a:t>Герчикова</a:t>
            </a:r>
            <a:r>
              <a:rPr lang="ru-RU" sz="2100" dirty="0">
                <a:solidFill>
                  <a:schemeClr val="bg1"/>
                </a:solidFill>
              </a:rPr>
              <a:t>, И. Н. </a:t>
            </a:r>
          </a:p>
          <a:p>
            <a:pPr>
              <a:buNone/>
            </a:pPr>
            <a:r>
              <a:rPr lang="ru-RU" sz="2100" dirty="0">
                <a:solidFill>
                  <a:schemeClr val="bg1"/>
                </a:solidFill>
              </a:rPr>
              <a:t>б) совокупность организационных действий, осуществляемых по отношению к персоналу лицами, принимающими управленческие решения на предприятии и ориентированными на долгосрочные целевые установки [Управление персоналом в условиях социальной рыночной экономики,  </a:t>
            </a:r>
          </a:p>
          <a:p>
            <a:pPr>
              <a:buNone/>
            </a:pPr>
            <a:r>
              <a:rPr lang="ru-RU" sz="2100" dirty="0">
                <a:solidFill>
                  <a:schemeClr val="bg1"/>
                </a:solidFill>
              </a:rPr>
              <a:t>в) все действия, влияющие на поведение индивидуальных работников в процессе формулирования и удовлетворения ими стратегических потребностей организации - Грибов, В.Д</a:t>
            </a:r>
          </a:p>
          <a:p>
            <a:pPr>
              <a:buNone/>
            </a:pPr>
            <a:r>
              <a:rPr lang="ru-RU" sz="2100" dirty="0">
                <a:solidFill>
                  <a:schemeClr val="bg1"/>
                </a:solidFill>
              </a:rPr>
              <a:t>г) определенное направление действий, необходимое для достижения долгосрочных целей по созданию высокопрофессионального, ответственного и сплоченного коллектива и учитывающее стратегические задачи организации и ресурсные возможности - </a:t>
            </a:r>
            <a:r>
              <a:rPr lang="ru-RU" sz="2100" dirty="0" err="1">
                <a:solidFill>
                  <a:schemeClr val="bg1"/>
                </a:solidFill>
              </a:rPr>
              <a:t>Магур</a:t>
            </a:r>
            <a:r>
              <a:rPr lang="ru-RU" sz="2100" dirty="0">
                <a:solidFill>
                  <a:schemeClr val="bg1"/>
                </a:solidFill>
              </a:rPr>
              <a:t>. М. </a:t>
            </a:r>
          </a:p>
          <a:p>
            <a:pPr>
              <a:buNone/>
            </a:pPr>
            <a:r>
              <a:rPr lang="ru-RU" sz="2100" dirty="0" err="1">
                <a:solidFill>
                  <a:schemeClr val="bg1"/>
                </a:solidFill>
              </a:rPr>
              <a:t>д</a:t>
            </a:r>
            <a:r>
              <a:rPr lang="ru-RU" sz="2100" dirty="0">
                <a:solidFill>
                  <a:schemeClr val="bg1"/>
                </a:solidFill>
              </a:rPr>
              <a:t>) подсистему стратегии организации, представленную в виде долгосрочной программы конкретных действий по реализации концепции использования и развития потенциала персонала организации в целях обеспечения ее стратегического конкурентного преимущества;</a:t>
            </a:r>
          </a:p>
          <a:p>
            <a:pPr>
              <a:buNone/>
            </a:pPr>
            <a:r>
              <a:rPr lang="ru-RU" sz="2100" dirty="0">
                <a:solidFill>
                  <a:schemeClr val="bg1"/>
                </a:solidFill>
              </a:rPr>
              <a:t>е) совокупность принципов и правил управления персоналом, позволяющую достигнуть установленных целей организации;</a:t>
            </a:r>
          </a:p>
          <a:p>
            <a:pPr>
              <a:buNone/>
            </a:pPr>
            <a:r>
              <a:rPr lang="ru-RU" sz="2100" dirty="0">
                <a:solidFill>
                  <a:schemeClr val="bg1"/>
                </a:solidFill>
              </a:rPr>
              <a:t>ж) программный способ мышления и управления, обеспечивающий согласование целей, возможностей предприятия и интересов работников, который предполагает не только определение генерального курса деятельности предприятия, но и повышение мотивации, заинтересованности всех работников в его реализации -Лобанов, В.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Основные черты стратегии управления персоналом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стратегия управления персоналом выводится из большого количества факторов и связана, как правило, со стратегией организации в целом;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цели управления персоналом являются частью организационных целей. Таким образом, стратегия управления персоналом является частью общей стратегии организации и следствием перспективного планирования ее хозяйственной деятельности 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стратегии управления персоналом носят долгосрочный характер, что не в последнюю очередь объясняется их нацеленностью на разработку и изменение психологических установок, мотивации, квалификации и структуры трудового коллектива, причем такие изменения происходят, как правило, только через достаточно длительное время.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под «кадровой политикой организации» может пониматься:</a:t>
            </a:r>
            <a:br>
              <a:rPr lang="ru-RU" sz="2800" dirty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а) генеральное направление кадровой работы, совокупность принципов, методов, форм, организационных механизмов по выработке целей и задач, направленных на сохранение, укрепление и развитие кадрового потенциала, на создание квалифицированного и высокопроизводительного сплоченного коллектива, способного своевременно реагировать на постоянно меняющиеся требования рынка с учетом стратегии развития организации. Кадровая политика предусматривает в первую очередь формирование стратегии управления персоналом организации, которая учитывает стратегию деятельности организации [27, с. 132] 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б) комплекс организационных и содержательных мер, направленных на эффективное использование способностей и профессиональных навыков каждого отдельного работника в реализации конечных целей (миссии) предприятия, фирмы. Это система действий, способная заставить сотрудника фирмы (любого ранга) добровольно полностью «выложиться» на благо родной компании [39, с. 160];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широком смысле слова – система правил и норм (осознанных и определенным образом сформулированных), которые приводят человеческие ресурсы в соответствие со стратегией компании. В узком смысле слова – набор конкретных правил, пожеланий и ограничений во взаимоотношениях людей и организации [42, с. 96];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г) широкий спектр вопросов, связанных с наймом и выбытием рабочей силы, условиями труда работников и оплатой труда, повышением квалификации и переподготовкой кадров [11, с. 51].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/>
              <a:t>Стратегия управления персоналом может охватывать различные аспекты управления персоналом организации: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совершенствование структуры персонала (по возрасту, категориям, профессии, квалификации и т.д.);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оптимизацию численности персонала с учетом его динамики;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повышение эффективности затрат на персонал, включающих оплату труда, вознаграждения, затраты на обучение и другие денежные расходы;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развитие персонала (адаптацию, обучение, служебное продвижение);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меры социальной защиты, гарантий, социального обеспечения (пенсионное, медицинское, социальное страхование, социальные компенсации, социально-культурное и бытовое обеспечение и др.);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развитие организационной культуры (норм, традиций, правил поведения в коллективе и т.п.);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совершенствование системы управления персоналом организации (состава и содержания функций,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оргструктуры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кадрового, информационного обеспечения и др.) и т.д.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/>
              <a:t>Варианты классификации стратегий управления персоналом в зависимости от 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2800" dirty="0"/>
              <a:t> 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типа конкурентной стратегии;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типа общей стратегии организации;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стадии развития (этапа жизненного цикла) организации;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миссии организации;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способа реализации стратегии в организации;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философии менеджмента.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Классификация стратегий управления персоналом в зависимости от типа конкурентной стратегии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836712"/>
          <a:ext cx="9144000" cy="7393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3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54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Тип конкурентной стратегии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Особенности стратегии управления персоналом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5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Типы ролевого поведения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Практические действия в области персонала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98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Стратегия инновации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Включают: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-высокую степень творчества;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-более долгосрочную перспективу;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-относительно высокую степень со­трудничества, взаимозависимого пове­дения;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-высокую степень терпимости к риску;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-высокую степень терпимости к неоп­ределенности и непредсказуемости.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Включают: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-виды работ, которые требуют тесного взаимодействия людей;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-виды  работ,  позволяющие людям развивать навыки, которые могут быть использованы ими в других должностях в рамках организации;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-более широкий диапазон развития карьеры, обеспечивающий приобретение новых умений и навыков; -аттестации, отражающие долгосрочные и групповые достижения.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07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Стратегия повышения качества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Включают: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-основное внимание качеству;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-основное внимание процессу (как про­изводятся или доставляются товары и услуги);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-низкую степень терпимости к риску;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-высокую степень приверженности ор­ганизации.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Включают: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-достаточно жесткое неформализованное описание работы;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-отношение к персоналу, во многом основанное на принципах социального равенства, некоторые гарантии заня­тости;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высокую   степень   вовлеченности персонала в рабочие вопросы;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-экстенсивное и непрерывное обу­чение.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62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Стратегия лидерства в 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издержках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Включают: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-основное   внимание   результатам, особенно объему выпуска продукции;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-низкую степень терпимости к риску;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-относительно  краткосрочную  перспективу;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-умеренное внимание качеству.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Включают: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-узко описанные должностные обя­занности и формализованное описание работы;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-краткосрочность, аттестацию по резу­льтатам трудовой деятельности;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-минимальное обучение;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-тщательный мониторинг деятельности персонала.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1800" b="1" dirty="0"/>
              <a:t>Классификация стратегий управления персоналом в зависимости от типа конкурентной стратегии</a:t>
            </a:r>
            <a:br>
              <a:rPr lang="ru-RU" sz="1800" dirty="0"/>
            </a:br>
            <a:endParaRPr lang="ru-RU" sz="18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764704"/>
          <a:ext cx="9144000" cy="6604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 стратегии организации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управления персоналом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Составляющие стратегии управления персоналом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1556">
                <a:tc>
                  <a:txBody>
                    <a:bodyPr/>
                    <a:lstStyle/>
                    <a:p>
                      <a:r>
                        <a:rPr lang="ru-RU" sz="1800" i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Предприни-мательская</a:t>
                      </a:r>
                      <a:r>
                        <a:rPr lang="ru-RU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стратегия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Поиск и привлечение работников-новаторов, инициативных, контактных, с долговременной ориентацией, готовых рисковать, не боящихся ответственности. Важно, чтобы ведущие сотрудники не менялис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ь.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Набор кадров: поиск людей, способных идти на риск и доводить дело до конца. Вознаграждение: на конкурентной осно­ве, по возможности удовлетворяющее вкусам работника.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Оценка: основывается на результатах, не слишком жесткая.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Развитие: неформальное, ориентирован­ное на наставника.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 перемещений: в центре - интерес работников. Подбор рабочего места, соответствующего интересам работника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760">
                <a:tc>
                  <a:txBody>
                    <a:bodyPr/>
                    <a:lstStyle/>
                    <a:p>
                      <a:r>
                        <a:rPr lang="ru-RU" sz="18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Стратегия динамического роста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Работники должны быть организационно закреплены, обладать гибкостью в изменяющихся условиях, быть проблем­но-ориентированными и работать в тесном сотрудничестве с другим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Набор кадров: поиск гибких и верных людей, способных рисковать. Вознаграждение:     справедливое     и беспристрастное.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Оценка:    основывается    на    четко оговоренных критериях. Развитие: акцент на качественном росте уровня и области деятельности. Планирование перемещений: учитыва­ются реальные возможности и раз­нообразные формы служебного прод­вижения.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119</TotalTime>
  <Words>4081</Words>
  <Application>Microsoft Office PowerPoint</Application>
  <PresentationFormat>Экран (4:3)</PresentationFormat>
  <Paragraphs>351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Calibri</vt:lpstr>
      <vt:lpstr>Century Gothic</vt:lpstr>
      <vt:lpstr>Microsoft Sans Serif</vt:lpstr>
      <vt:lpstr>Times New Roman</vt:lpstr>
      <vt:lpstr>Wingdings 3</vt:lpstr>
      <vt:lpstr>Сектор</vt:lpstr>
      <vt:lpstr>Стратегии  управления персоналом</vt:lpstr>
      <vt:lpstr>Презентация PowerPoint</vt:lpstr>
      <vt:lpstr>Под стратегией управления персоналом российские и зарубежные авторы понимают следующее: </vt:lpstr>
      <vt:lpstr>Основные черты стратегии управления персоналом </vt:lpstr>
      <vt:lpstr>под «кадровой политикой организации» может пониматься: </vt:lpstr>
      <vt:lpstr>Стратегия управления персоналом может охватывать различные аспекты управления персоналом организации:</vt:lpstr>
      <vt:lpstr>Варианты классификации стратегий управления персоналом в зависимости от : </vt:lpstr>
      <vt:lpstr>Классификация стратегий управления персоналом в зависимости от типа конкурентной стратегии </vt:lpstr>
      <vt:lpstr>Классификация стратегий управления персоналом в зависимости от типа конкурентной стратегии </vt:lpstr>
      <vt:lpstr>Презентация PowerPoint</vt:lpstr>
      <vt:lpstr>Классификация стратегий управления персоналом М. Марчингтона и А. Уилкинсона </vt:lpstr>
      <vt:lpstr>Стратегии управления персоналом в зависимости от ЖЦ</vt:lpstr>
      <vt:lpstr>Особенности стратегии на различных стадиях развития организации по В.И. Герчикову </vt:lpstr>
      <vt:lpstr>Презентация PowerPoint</vt:lpstr>
      <vt:lpstr>Классификация стратегий управления персоналом в зависимости от миссии организации</vt:lpstr>
      <vt:lpstr>продолжение</vt:lpstr>
      <vt:lpstr>Классификация стратегий управления персоналом в зависимости от спо­соба реализации стратегии в организации </vt:lpstr>
      <vt:lpstr>Основные факторы, определяющие выбор конкретного  вида стратегии </vt:lpstr>
      <vt:lpstr>Типы стратегий управления персоналом </vt:lpstr>
      <vt:lpstr>Презентация PowerPoint</vt:lpstr>
      <vt:lpstr>критерии эффективности управления персоналом </vt:lpstr>
      <vt:lpstr>Модель анализа  эффективности стратегии персонала </vt:lpstr>
      <vt:lpstr>Общая характеристика стратегии управления персоналом  (пример)</vt:lpstr>
      <vt:lpstr>Оценка существующих элементов управления персоналом и их соответствии типу стратегии </vt:lpstr>
      <vt:lpstr>Направления формирования стратегии управления персоналом </vt:lpstr>
    </vt:vector>
  </TitlesOfParts>
  <Company>RePack by SPecialiST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Стратегии  управления персоналом</dc:title>
  <dc:creator>User</dc:creator>
  <cp:lastModifiedBy>Сметанин Александр</cp:lastModifiedBy>
  <cp:revision>21</cp:revision>
  <dcterms:created xsi:type="dcterms:W3CDTF">2013-08-25T11:24:35Z</dcterms:created>
  <dcterms:modified xsi:type="dcterms:W3CDTF">2025-12-07T04:18:05Z</dcterms:modified>
</cp:coreProperties>
</file>