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8" r:id="rId3"/>
    <p:sldId id="259" r:id="rId4"/>
    <p:sldId id="260" r:id="rId5"/>
    <p:sldId id="276"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29E7F122-A46D-449C-A87B-DA791F5CE3AB}" type="datetimeFigureOut">
              <a:rPr lang="ru-RU" smtClean="0"/>
              <a:t>07.12.2025</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EE1214E3-B0A0-4C54-B774-86C9641E0B1B}" type="slidenum">
              <a:rPr lang="ru-RU" smtClean="0"/>
              <a:t>‹#›</a:t>
            </a:fld>
            <a:endParaRPr lang="ru-RU"/>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93783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E7F122-A46D-449C-A87B-DA791F5CE3AB}" type="datetimeFigureOut">
              <a:rPr lang="ru-RU" smtClean="0"/>
              <a:t>07.12.2025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1214E3-B0A0-4C54-B774-86C9641E0B1B}" type="slidenum">
              <a:rPr lang="ru-RU" smtClean="0"/>
              <a:t>‹#›</a:t>
            </a:fld>
            <a:endParaRPr lang="ru-RU"/>
          </a:p>
        </p:txBody>
      </p:sp>
    </p:spTree>
    <p:extLst>
      <p:ext uri="{BB962C8B-B14F-4D97-AF65-F5344CB8AC3E}">
        <p14:creationId xmlns:p14="http://schemas.microsoft.com/office/powerpoint/2010/main" val="213218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E7F122-A46D-449C-A87B-DA791F5CE3AB}" type="datetimeFigureOut">
              <a:rPr lang="ru-RU" smtClean="0"/>
              <a:t>07.12.2025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1214E3-B0A0-4C54-B774-86C9641E0B1B}" type="slidenum">
              <a:rPr lang="ru-RU" smtClean="0"/>
              <a:t>‹#›</a:t>
            </a:fld>
            <a:endParaRPr lang="ru-RU"/>
          </a:p>
        </p:txBody>
      </p:sp>
    </p:spTree>
    <p:extLst>
      <p:ext uri="{BB962C8B-B14F-4D97-AF65-F5344CB8AC3E}">
        <p14:creationId xmlns:p14="http://schemas.microsoft.com/office/powerpoint/2010/main" val="48633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E7F122-A46D-449C-A87B-DA791F5CE3AB}" type="datetimeFigureOut">
              <a:rPr lang="ru-RU" smtClean="0"/>
              <a:t>07.12.2025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1214E3-B0A0-4C54-B774-86C9641E0B1B}" type="slidenum">
              <a:rPr lang="ru-RU" smtClean="0"/>
              <a:t>‹#›</a:t>
            </a:fld>
            <a:endParaRPr lang="ru-RU"/>
          </a:p>
        </p:txBody>
      </p:sp>
    </p:spTree>
    <p:extLst>
      <p:ext uri="{BB962C8B-B14F-4D97-AF65-F5344CB8AC3E}">
        <p14:creationId xmlns:p14="http://schemas.microsoft.com/office/powerpoint/2010/main" val="295211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ru-RU"/>
              <a:t>Образец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E7F122-A46D-449C-A87B-DA791F5CE3AB}" type="datetimeFigureOut">
              <a:rPr lang="ru-RU" smtClean="0"/>
              <a:t>07.12.2025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1214E3-B0A0-4C54-B774-86C9641E0B1B}" type="slidenum">
              <a:rPr lang="ru-RU" smtClean="0"/>
              <a:t>‹#›</a:t>
            </a:fld>
            <a:endParaRPr lang="ru-RU"/>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805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E7F122-A46D-449C-A87B-DA791F5CE3AB}" type="datetimeFigureOut">
              <a:rPr lang="ru-RU" smtClean="0"/>
              <a:t>07.12.2025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E1214E3-B0A0-4C54-B774-86C9641E0B1B}" type="slidenum">
              <a:rPr lang="ru-RU" smtClean="0"/>
              <a:t>‹#›</a:t>
            </a:fld>
            <a:endParaRPr lang="ru-RU"/>
          </a:p>
        </p:txBody>
      </p:sp>
    </p:spTree>
    <p:extLst>
      <p:ext uri="{BB962C8B-B14F-4D97-AF65-F5344CB8AC3E}">
        <p14:creationId xmlns:p14="http://schemas.microsoft.com/office/powerpoint/2010/main" val="118341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ru-RU"/>
              <a:t>Образец текста</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E7F122-A46D-449C-A87B-DA791F5CE3AB}" type="datetimeFigureOut">
              <a:rPr lang="ru-RU" smtClean="0"/>
              <a:t>07.12.2025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E1214E3-B0A0-4C54-B774-86C9641E0B1B}" type="slidenum">
              <a:rPr lang="ru-RU" smtClean="0"/>
              <a:t>‹#›</a:t>
            </a:fld>
            <a:endParaRPr lang="ru-RU"/>
          </a:p>
        </p:txBody>
      </p:sp>
    </p:spTree>
    <p:extLst>
      <p:ext uri="{BB962C8B-B14F-4D97-AF65-F5344CB8AC3E}">
        <p14:creationId xmlns:p14="http://schemas.microsoft.com/office/powerpoint/2010/main" val="187995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E7F122-A46D-449C-A87B-DA791F5CE3AB}" type="datetimeFigureOut">
              <a:rPr lang="ru-RU" smtClean="0"/>
              <a:t>07.12.2025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E1214E3-B0A0-4C54-B774-86C9641E0B1B}" type="slidenum">
              <a:rPr lang="ru-RU" smtClean="0"/>
              <a:t>‹#›</a:t>
            </a:fld>
            <a:endParaRPr lang="ru-RU"/>
          </a:p>
        </p:txBody>
      </p:sp>
    </p:spTree>
    <p:extLst>
      <p:ext uri="{BB962C8B-B14F-4D97-AF65-F5344CB8AC3E}">
        <p14:creationId xmlns:p14="http://schemas.microsoft.com/office/powerpoint/2010/main" val="273739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7F122-A46D-449C-A87B-DA791F5CE3AB}" type="datetimeFigureOut">
              <a:rPr lang="ru-RU" smtClean="0"/>
              <a:t>07.12.2025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E1214E3-B0A0-4C54-B774-86C9641E0B1B}" type="slidenum">
              <a:rPr lang="ru-RU" smtClean="0"/>
              <a:t>‹#›</a:t>
            </a:fld>
            <a:endParaRPr lang="ru-RU"/>
          </a:p>
        </p:txBody>
      </p:sp>
    </p:spTree>
    <p:extLst>
      <p:ext uri="{BB962C8B-B14F-4D97-AF65-F5344CB8AC3E}">
        <p14:creationId xmlns:p14="http://schemas.microsoft.com/office/powerpoint/2010/main" val="96627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ru-RU"/>
              <a:t>Образец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9E7F122-A46D-449C-A87B-DA791F5CE3AB}" type="datetimeFigureOut">
              <a:rPr lang="ru-RU" smtClean="0"/>
              <a:t>07.12.2025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E1214E3-B0A0-4C54-B774-86C9641E0B1B}" type="slidenum">
              <a:rPr lang="ru-RU" smtClean="0"/>
              <a:t>‹#›</a:t>
            </a:fld>
            <a:endParaRPr lang="ru-RU"/>
          </a:p>
        </p:txBody>
      </p:sp>
    </p:spTree>
    <p:extLst>
      <p:ext uri="{BB962C8B-B14F-4D97-AF65-F5344CB8AC3E}">
        <p14:creationId xmlns:p14="http://schemas.microsoft.com/office/powerpoint/2010/main" val="150950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9E7F122-A46D-449C-A87B-DA791F5CE3AB}" type="datetimeFigureOut">
              <a:rPr lang="ru-RU" smtClean="0"/>
              <a:t>07.12.2025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E1214E3-B0A0-4C54-B774-86C9641E0B1B}" type="slidenum">
              <a:rPr lang="ru-RU" smtClean="0"/>
              <a:t>‹#›</a:t>
            </a:fld>
            <a:endParaRPr lang="ru-RU"/>
          </a:p>
        </p:txBody>
      </p:sp>
    </p:spTree>
    <p:extLst>
      <p:ext uri="{BB962C8B-B14F-4D97-AF65-F5344CB8AC3E}">
        <p14:creationId xmlns:p14="http://schemas.microsoft.com/office/powerpoint/2010/main" val="170072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29E7F122-A46D-449C-A87B-DA791F5CE3AB}" type="datetimeFigureOut">
              <a:rPr lang="ru-RU" smtClean="0"/>
              <a:t>07.12.2025</a:t>
            </a:fld>
            <a:endParaRPr lang="ru-RU"/>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ru-RU"/>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EE1214E3-B0A0-4C54-B774-86C9641E0B1B}" type="slidenum">
              <a:rPr lang="ru-RU" smtClean="0"/>
              <a:t>‹#›</a:t>
            </a:fld>
            <a:endParaRPr lang="ru-RU"/>
          </a:p>
        </p:txBody>
      </p:sp>
    </p:spTree>
    <p:extLst>
      <p:ext uri="{BB962C8B-B14F-4D97-AF65-F5344CB8AC3E}">
        <p14:creationId xmlns:p14="http://schemas.microsoft.com/office/powerpoint/2010/main" val="3694455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6000" dirty="0"/>
              <a:t>Информационное, техническое и правовое обеспечение системы управления персоналом</a:t>
            </a:r>
          </a:p>
        </p:txBody>
      </p:sp>
    </p:spTree>
    <p:extLst>
      <p:ext uri="{BB962C8B-B14F-4D97-AF65-F5344CB8AC3E}">
        <p14:creationId xmlns:p14="http://schemas.microsoft.com/office/powerpoint/2010/main" val="347002549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2124" y="262394"/>
            <a:ext cx="10542388" cy="909584"/>
          </a:xfrm>
        </p:spPr>
        <p:txBody>
          <a:bodyPr>
            <a:noAutofit/>
          </a:bodyPr>
          <a:lstStyle/>
          <a:p>
            <a:pPr algn="ctr"/>
            <a:r>
              <a:rPr lang="ru-RU" sz="2800" dirty="0"/>
              <a:t>Расчет необходимого количества технических средств может осуществляться по формуле</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8838" y="1801669"/>
            <a:ext cx="4314325" cy="1173351"/>
          </a:xfrm>
        </p:spPr>
      </p:pic>
      <p:sp>
        <p:nvSpPr>
          <p:cNvPr id="5" name="TextBox 4"/>
          <p:cNvSpPr txBox="1"/>
          <p:nvPr/>
        </p:nvSpPr>
        <p:spPr>
          <a:xfrm>
            <a:off x="995966" y="3825025"/>
            <a:ext cx="10200068" cy="1754326"/>
          </a:xfrm>
          <a:prstGeom prst="rect">
            <a:avLst/>
          </a:prstGeom>
          <a:noFill/>
        </p:spPr>
        <p:txBody>
          <a:bodyPr wrap="square" rtlCol="0">
            <a:spAutoFit/>
          </a:bodyPr>
          <a:lstStyle/>
          <a:p>
            <a:r>
              <a:rPr lang="ru-RU" dirty="0"/>
              <a:t>где </a:t>
            </a:r>
            <a:r>
              <a:rPr lang="ru-RU" dirty="0" err="1"/>
              <a:t>Нi</a:t>
            </a:r>
            <a:r>
              <a:rPr lang="ru-RU" dirty="0"/>
              <a:t> — количество единиц i-</a:t>
            </a:r>
            <a:r>
              <a:rPr lang="ru-RU" dirty="0" err="1"/>
              <a:t>го</a:t>
            </a:r>
            <a:r>
              <a:rPr lang="ru-RU" dirty="0"/>
              <a:t> технического средства;</a:t>
            </a:r>
          </a:p>
          <a:p>
            <a:r>
              <a:rPr lang="ru-RU" dirty="0"/>
              <a:t> </a:t>
            </a:r>
            <a:r>
              <a:rPr lang="ru-RU" dirty="0" err="1"/>
              <a:t>Аi</a:t>
            </a:r>
            <a:r>
              <a:rPr lang="ru-RU" dirty="0"/>
              <a:t> — необходимый объем работ, выполняемых службой управления персоналом с помощью i-</a:t>
            </a:r>
            <a:r>
              <a:rPr lang="ru-RU" dirty="0" err="1"/>
              <a:t>го</a:t>
            </a:r>
            <a:r>
              <a:rPr lang="ru-RU" dirty="0"/>
              <a:t> технического средства; </a:t>
            </a:r>
          </a:p>
          <a:p>
            <a:r>
              <a:rPr lang="ru-RU" dirty="0" err="1"/>
              <a:t>Пi</a:t>
            </a:r>
            <a:r>
              <a:rPr lang="ru-RU" dirty="0"/>
              <a:t> — плановая производительность i-</a:t>
            </a:r>
            <a:r>
              <a:rPr lang="ru-RU" dirty="0" err="1"/>
              <a:t>го</a:t>
            </a:r>
            <a:r>
              <a:rPr lang="ru-RU" dirty="0"/>
              <a:t> технического средства; </a:t>
            </a:r>
          </a:p>
          <a:p>
            <a:r>
              <a:rPr lang="ru-RU" dirty="0" err="1"/>
              <a:t>Фп</a:t>
            </a:r>
            <a:r>
              <a:rPr lang="ru-RU" dirty="0"/>
              <a:t> — плановый фонд рабочего времени; </a:t>
            </a:r>
          </a:p>
          <a:p>
            <a:r>
              <a:rPr lang="ru-RU" dirty="0" err="1"/>
              <a:t>Кн</a:t>
            </a:r>
            <a:r>
              <a:rPr lang="ru-RU" dirty="0"/>
              <a:t> — коэффициент использования планового фонда рабочего времени.</a:t>
            </a:r>
          </a:p>
        </p:txBody>
      </p:sp>
    </p:spTree>
    <p:extLst>
      <p:ext uri="{BB962C8B-B14F-4D97-AF65-F5344CB8AC3E}">
        <p14:creationId xmlns:p14="http://schemas.microsoft.com/office/powerpoint/2010/main" val="412647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4745" y="373489"/>
            <a:ext cx="8595360" cy="1635616"/>
          </a:xfrm>
        </p:spPr>
        <p:txBody>
          <a:bodyPr>
            <a:normAutofit fontScale="92500" lnSpcReduction="10000"/>
          </a:bodyPr>
          <a:lstStyle/>
          <a:p>
            <a:r>
              <a:rPr lang="ru-RU" dirty="0"/>
              <a:t>В настоящее время в техническом оснащении службы управления персоналом основным направлением совершенствования является более широкое применение высоконадежных микропроцессорных технических средств. К их числу относятся технические средства, предназначенные для сбора, передачи, хранения, накопления, обработки и выдачи пользователям результирующей информации.</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3545" y="2240062"/>
            <a:ext cx="3633498" cy="3714242"/>
          </a:xfrm>
          <a:prstGeom prst="rect">
            <a:avLst/>
          </a:prstGeom>
        </p:spPr>
      </p:pic>
      <p:sp>
        <p:nvSpPr>
          <p:cNvPr id="6" name="TextBox 5"/>
          <p:cNvSpPr txBox="1"/>
          <p:nvPr/>
        </p:nvSpPr>
        <p:spPr>
          <a:xfrm>
            <a:off x="167425" y="2614410"/>
            <a:ext cx="6941713" cy="3416320"/>
          </a:xfrm>
          <a:prstGeom prst="rect">
            <a:avLst/>
          </a:prstGeom>
          <a:noFill/>
        </p:spPr>
        <p:txBody>
          <a:bodyPr wrap="square" rtlCol="0">
            <a:spAutoFit/>
          </a:bodyPr>
          <a:lstStyle/>
          <a:p>
            <a:r>
              <a:rPr lang="ru-RU" dirty="0"/>
              <a:t>В соответствии с последовательностью стадий технологического процесса преобразования информации все технические средства, которые могут быть использованы в службе управления персоналом, можно разделить на пять групп: сбора и регистрации, передачи, хранения, обработки и выдачи информации.</a:t>
            </a:r>
          </a:p>
          <a:p>
            <a:endParaRPr lang="ru-RU" dirty="0"/>
          </a:p>
          <a:p>
            <a:r>
              <a:rPr lang="ru-RU" dirty="0"/>
              <a:t>Однако следует отметить, что приведенная выше классификация технических средств службы управления персоналом организации условна, так как многие типы технических средств выполняют комплекс функций, относящихся к разным классификационным группам.</a:t>
            </a:r>
          </a:p>
        </p:txBody>
      </p:sp>
    </p:spTree>
    <p:extLst>
      <p:ext uri="{BB962C8B-B14F-4D97-AF65-F5344CB8AC3E}">
        <p14:creationId xmlns:p14="http://schemas.microsoft.com/office/powerpoint/2010/main" val="25930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151" y="0"/>
            <a:ext cx="11191741" cy="1893195"/>
          </a:xfrm>
        </p:spPr>
        <p:txBody>
          <a:bodyPr/>
          <a:lstStyle/>
          <a:p>
            <a:r>
              <a:rPr lang="ru-RU" dirty="0"/>
              <a:t>Особый подход необходим к определению потребности службы управления персоналом в персональных компьютерах (ПК), если их использование предполагается. При расчете потребного количества ПК необходимо учитывать объем информации, поступающей на обработку, сложность решаемых задач исходя из количества машинных операций на один показатель. Необходимое количество ПК можно рассчитать по формуле</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238" y="1643514"/>
            <a:ext cx="6113169" cy="1545465"/>
          </a:xfrm>
          <a:prstGeom prst="rect">
            <a:avLst/>
          </a:prstGeom>
        </p:spPr>
      </p:pic>
      <p:sp>
        <p:nvSpPr>
          <p:cNvPr id="6" name="TextBox 5"/>
          <p:cNvSpPr txBox="1"/>
          <p:nvPr/>
        </p:nvSpPr>
        <p:spPr>
          <a:xfrm>
            <a:off x="193182" y="3188979"/>
            <a:ext cx="10985678" cy="3693319"/>
          </a:xfrm>
          <a:prstGeom prst="rect">
            <a:avLst/>
          </a:prstGeom>
          <a:noFill/>
        </p:spPr>
        <p:txBody>
          <a:bodyPr wrap="square" rtlCol="0">
            <a:spAutoFit/>
          </a:bodyPr>
          <a:lstStyle/>
          <a:p>
            <a:r>
              <a:rPr lang="ru-RU" dirty="0"/>
              <a:t>где N — количество персональных компьютеров; </a:t>
            </a:r>
          </a:p>
          <a:p>
            <a:r>
              <a:rPr lang="ru-RU" dirty="0"/>
              <a:t>Ка — коэффициент автоматизации программирования; </a:t>
            </a:r>
          </a:p>
          <a:p>
            <a:r>
              <a:rPr lang="ru-RU" dirty="0" err="1"/>
              <a:t>qi</a:t>
            </a:r>
            <a:r>
              <a:rPr lang="ru-RU" dirty="0"/>
              <a:t> — количество машинных операций на один показатель, необходимый для решений i-й группы задач; </a:t>
            </a:r>
          </a:p>
          <a:p>
            <a:r>
              <a:rPr lang="ru-RU" dirty="0" err="1"/>
              <a:t>Qi</a:t>
            </a:r>
            <a:r>
              <a:rPr lang="ru-RU" dirty="0"/>
              <a:t> — максимальный объем входной информации по i-й группе задач (в показателях); </a:t>
            </a:r>
          </a:p>
          <a:p>
            <a:r>
              <a:rPr lang="ru-RU" dirty="0" err="1"/>
              <a:t>Кт</a:t>
            </a:r>
            <a:r>
              <a:rPr lang="ru-RU" dirty="0"/>
              <a:t> — дополнительный коэффициент, учитывающий увеличение времени при использовании программного контроля в ПК;</a:t>
            </a:r>
          </a:p>
          <a:p>
            <a:r>
              <a:rPr lang="ru-RU" dirty="0"/>
              <a:t> </a:t>
            </a:r>
            <a:r>
              <a:rPr lang="ru-RU" dirty="0" err="1"/>
              <a:t>Vаб</a:t>
            </a:r>
            <a:r>
              <a:rPr lang="ru-RU" dirty="0"/>
              <a:t> — среднее быстродействие процессора;</a:t>
            </a:r>
          </a:p>
          <a:p>
            <a:r>
              <a:rPr lang="ru-RU" dirty="0"/>
              <a:t> </a:t>
            </a:r>
            <a:r>
              <a:rPr lang="ru-RU" dirty="0" err="1"/>
              <a:t>Кнп</a:t>
            </a:r>
            <a:r>
              <a:rPr lang="ru-RU" dirty="0"/>
              <a:t> — коэффициент понижения среднего быстродействия от обращения к внешним накопителям и устройствам ввода-вывода; </a:t>
            </a:r>
          </a:p>
          <a:p>
            <a:r>
              <a:rPr lang="ru-RU" dirty="0" err="1"/>
              <a:t>Тр</a:t>
            </a:r>
            <a:r>
              <a:rPr lang="ru-RU" dirty="0"/>
              <a:t> — планируемое полезное месячное время работы ПК; </a:t>
            </a:r>
          </a:p>
          <a:p>
            <a:r>
              <a:rPr lang="ru-RU" dirty="0" err="1"/>
              <a:t>Кп</a:t>
            </a:r>
            <a:r>
              <a:rPr lang="ru-RU" dirty="0"/>
              <a:t> — коэффициент использования машинного времени выбранного ПК, учитывающий затраты времени на устранение неисправностей и на регламентируемые работы.</a:t>
            </a:r>
          </a:p>
        </p:txBody>
      </p:sp>
    </p:spTree>
    <p:extLst>
      <p:ext uri="{BB962C8B-B14F-4D97-AF65-F5344CB8AC3E}">
        <p14:creationId xmlns:p14="http://schemas.microsoft.com/office/powerpoint/2010/main" val="2218039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7472" y="321972"/>
            <a:ext cx="10625328" cy="6536027"/>
          </a:xfrm>
        </p:spPr>
        <p:txBody>
          <a:bodyPr>
            <a:normAutofit fontScale="85000" lnSpcReduction="10000"/>
          </a:bodyPr>
          <a:lstStyle/>
          <a:p>
            <a:r>
              <a:rPr lang="ru-RU" dirty="0">
                <a:solidFill>
                  <a:schemeClr val="tx1"/>
                </a:solidFill>
              </a:rPr>
              <a:t>Сложившаяся практика показывает, что основными группами средств оргтехники являются:</a:t>
            </a:r>
          </a:p>
          <a:p>
            <a:r>
              <a:rPr lang="ru-RU" dirty="0">
                <a:solidFill>
                  <a:schemeClr val="tx1"/>
                </a:solidFill>
              </a:rPr>
              <a:t>1) носители информации: носители информации на бумажной основе </a:t>
            </a:r>
            <a:r>
              <a:rPr lang="ru-RU" dirty="0" err="1">
                <a:solidFill>
                  <a:schemeClr val="tx1"/>
                </a:solidFill>
              </a:rPr>
              <a:t>несветочувствительные</a:t>
            </a:r>
            <a:r>
              <a:rPr lang="ru-RU" dirty="0">
                <a:solidFill>
                  <a:schemeClr val="tx1"/>
                </a:solidFill>
              </a:rPr>
              <a:t>; носители для </a:t>
            </a:r>
            <a:r>
              <a:rPr lang="ru-RU" dirty="0" err="1">
                <a:solidFill>
                  <a:schemeClr val="tx1"/>
                </a:solidFill>
              </a:rPr>
              <a:t>репрографических</a:t>
            </a:r>
            <a:r>
              <a:rPr lang="ru-RU" dirty="0">
                <a:solidFill>
                  <a:schemeClr val="tx1"/>
                </a:solidFill>
              </a:rPr>
              <a:t> процессов (термобумага, фотопленка т.д.); </a:t>
            </a:r>
            <a:r>
              <a:rPr lang="ru-RU" dirty="0" err="1">
                <a:solidFill>
                  <a:schemeClr val="tx1"/>
                </a:solidFill>
              </a:rPr>
              <a:t>микроносители</a:t>
            </a:r>
            <a:r>
              <a:rPr lang="ru-RU" dirty="0">
                <a:solidFill>
                  <a:schemeClr val="tx1"/>
                </a:solidFill>
              </a:rPr>
              <a:t> визуальной информации; </a:t>
            </a:r>
            <a:r>
              <a:rPr lang="ru-RU" dirty="0" err="1">
                <a:solidFill>
                  <a:schemeClr val="tx1"/>
                </a:solidFill>
              </a:rPr>
              <a:t>звуконосители</a:t>
            </a:r>
            <a:r>
              <a:rPr lang="ru-RU" dirty="0">
                <a:solidFill>
                  <a:schemeClr val="tx1"/>
                </a:solidFill>
              </a:rPr>
              <a:t>; </a:t>
            </a:r>
            <a:r>
              <a:rPr lang="ru-RU" dirty="0" err="1">
                <a:solidFill>
                  <a:schemeClr val="tx1"/>
                </a:solidFill>
              </a:rPr>
              <a:t>видеоносители</a:t>
            </a:r>
            <a:r>
              <a:rPr lang="ru-RU" dirty="0">
                <a:solidFill>
                  <a:schemeClr val="tx1"/>
                </a:solidFill>
              </a:rPr>
              <a:t> информации; магнитные носители для записи кодированной информации;</a:t>
            </a:r>
          </a:p>
          <a:p>
            <a:r>
              <a:rPr lang="ru-RU" dirty="0">
                <a:solidFill>
                  <a:schemeClr val="tx1"/>
                </a:solidFill>
              </a:rPr>
              <a:t>2) средства составления и изготовления документов: ручные пишущие средства; пишущие машины; диктофонная техника; печатающие устройства персональных компьютеров и графопостроители; специализированные программные продукты для ПК;</a:t>
            </a:r>
          </a:p>
          <a:p>
            <a:r>
              <a:rPr lang="ru-RU" dirty="0">
                <a:solidFill>
                  <a:schemeClr val="tx1"/>
                </a:solidFill>
              </a:rPr>
              <a:t>3) средства репрографии и оперативной полиграфии: для фотокопирования; диазокопирования; электрографического копирования; термографического копирования; машины электронно-искрового копирования; </a:t>
            </a:r>
            <a:r>
              <a:rPr lang="ru-RU" dirty="0" err="1">
                <a:solidFill>
                  <a:schemeClr val="tx1"/>
                </a:solidFill>
              </a:rPr>
              <a:t>ризографического</a:t>
            </a:r>
            <a:r>
              <a:rPr lang="ru-RU" dirty="0">
                <a:solidFill>
                  <a:schemeClr val="tx1"/>
                </a:solidFill>
              </a:rPr>
              <a:t> копирования (</a:t>
            </a:r>
            <a:r>
              <a:rPr lang="ru-RU" dirty="0" err="1">
                <a:solidFill>
                  <a:schemeClr val="tx1"/>
                </a:solidFill>
              </a:rPr>
              <a:t>дупликаторы</a:t>
            </a:r>
            <a:r>
              <a:rPr lang="ru-RU" dirty="0">
                <a:solidFill>
                  <a:schemeClr val="tx1"/>
                </a:solidFill>
              </a:rPr>
              <a:t>); микрографии; машины для трафаретной (ротаторной) печати; оборудование для оперативной офсетной печати;</a:t>
            </a:r>
          </a:p>
          <a:p>
            <a:r>
              <a:rPr lang="ru-RU" dirty="0">
                <a:solidFill>
                  <a:schemeClr val="tx1"/>
                </a:solidFill>
              </a:rPr>
              <a:t>4) средства обработки документов: фальцовочные, перфораторные и резательные машины; листоподборочные и сортировальные устройства; машины для уничтожения документов (шредеры); агрегатированные линии для обработки корреспонденции; машины для нанесения защитных покрытий на документы (ламинаторы) и др.;</a:t>
            </a:r>
          </a:p>
          <a:p>
            <a:r>
              <a:rPr lang="ru-RU" dirty="0">
                <a:solidFill>
                  <a:schemeClr val="tx1"/>
                </a:solidFill>
              </a:rPr>
              <a:t>5) средства хранения, поиска и транспортировки документов: картотеки; шкафы; стеллажи; тележки; </a:t>
            </a:r>
            <a:r>
              <a:rPr lang="ru-RU" dirty="0" err="1">
                <a:solidFill>
                  <a:schemeClr val="tx1"/>
                </a:solidFill>
              </a:rPr>
              <a:t>пневмопочта</a:t>
            </a:r>
            <a:r>
              <a:rPr lang="ru-RU" dirty="0">
                <a:solidFill>
                  <a:schemeClr val="tx1"/>
                </a:solidFill>
              </a:rPr>
              <a:t> и др.;</a:t>
            </a:r>
          </a:p>
          <a:p>
            <a:r>
              <a:rPr lang="ru-RU" dirty="0">
                <a:solidFill>
                  <a:schemeClr val="tx1"/>
                </a:solidFill>
              </a:rPr>
              <a:t>6) средства электросвязи: средства и системы стационарной и мобильной телефонной связи; средства и системы телеграфной связи; средства и системы факсимильной передачи информации; электронная почта;</a:t>
            </a:r>
          </a:p>
          <a:p>
            <a:r>
              <a:rPr lang="ru-RU" dirty="0">
                <a:solidFill>
                  <a:schemeClr val="tx1"/>
                </a:solidFill>
              </a:rPr>
              <a:t>7) другие средства оргтехники: сканеры; компьютерные аксессуары.</a:t>
            </a:r>
          </a:p>
        </p:txBody>
      </p:sp>
    </p:spTree>
    <p:extLst>
      <p:ext uri="{BB962C8B-B14F-4D97-AF65-F5344CB8AC3E}">
        <p14:creationId xmlns:p14="http://schemas.microsoft.com/office/powerpoint/2010/main" val="21862820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1872" y="262393"/>
            <a:ext cx="9692640" cy="858069"/>
          </a:xfrm>
        </p:spPr>
        <p:txBody>
          <a:bodyPr>
            <a:normAutofit fontScale="90000"/>
          </a:bodyPr>
          <a:lstStyle/>
          <a:p>
            <a:pPr algn="ctr"/>
            <a:r>
              <a:rPr lang="ru-RU" sz="3200" dirty="0"/>
              <a:t>Правовое </a:t>
            </a:r>
            <a:r>
              <a:rPr lang="ru-RU" sz="3600" dirty="0"/>
              <a:t>обеспечение</a:t>
            </a:r>
            <a:r>
              <a:rPr lang="ru-RU" sz="3200" dirty="0"/>
              <a:t> системы управления персоналом</a:t>
            </a:r>
          </a:p>
        </p:txBody>
      </p:sp>
      <p:sp>
        <p:nvSpPr>
          <p:cNvPr id="3" name="Объект 2"/>
          <p:cNvSpPr>
            <a:spLocks noGrp="1"/>
          </p:cNvSpPr>
          <p:nvPr>
            <p:ph idx="1"/>
          </p:nvPr>
        </p:nvSpPr>
        <p:spPr>
          <a:xfrm>
            <a:off x="592429" y="1493949"/>
            <a:ext cx="10187188" cy="4351337"/>
          </a:xfrm>
        </p:spPr>
        <p:txBody>
          <a:bodyPr/>
          <a:lstStyle/>
          <a:p>
            <a:pPr marL="0" indent="0">
              <a:buNone/>
            </a:pPr>
            <a:r>
              <a:rPr lang="ru-RU" u="sng" dirty="0"/>
              <a:t>Правовое обеспечение системы управления персоналом </a:t>
            </a:r>
            <a:r>
              <a:rPr lang="ru-RU" dirty="0"/>
              <a:t>– использование средств и форм юридического воздействия на объекты управления персоналом с целью достижения эффективного управления.</a:t>
            </a:r>
          </a:p>
          <a:p>
            <a:pPr marL="0" indent="0">
              <a:buNone/>
            </a:pPr>
            <a:endParaRPr lang="ru-RU" dirty="0"/>
          </a:p>
          <a:p>
            <a:pPr marL="0" indent="0">
              <a:buNone/>
            </a:pPr>
            <a:r>
              <a:rPr lang="ru-RU" u="sng" dirty="0"/>
              <a:t>Основные задачи правового обеспечения системы управления персоналом </a:t>
            </a:r>
            <a:r>
              <a:rPr lang="ru-RU" dirty="0"/>
              <a:t>— это правовое регулирование трудовых отношений, складывающихся между работодателями и наемными работниками; защита прав и законных интересов работников, вытекающих из трудовых отношений.</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051" y="4370885"/>
            <a:ext cx="5273899" cy="2360070"/>
          </a:xfrm>
          <a:prstGeom prst="rect">
            <a:avLst/>
          </a:prstGeom>
        </p:spPr>
      </p:pic>
    </p:spTree>
    <p:extLst>
      <p:ext uri="{BB962C8B-B14F-4D97-AF65-F5344CB8AC3E}">
        <p14:creationId xmlns:p14="http://schemas.microsoft.com/office/powerpoint/2010/main" val="254639455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6366" y="528034"/>
            <a:ext cx="8994348" cy="4351337"/>
          </a:xfrm>
        </p:spPr>
        <p:txBody>
          <a:bodyPr/>
          <a:lstStyle/>
          <a:p>
            <a:pPr marL="0" indent="0">
              <a:buNone/>
            </a:pPr>
            <a:r>
              <a:rPr lang="ru-RU" dirty="0"/>
              <a:t>Правовое обеспечение системы управления персоналом включает: </a:t>
            </a:r>
          </a:p>
          <a:p>
            <a:r>
              <a:rPr lang="ru-RU" dirty="0"/>
              <a:t>соблюдение, исполнение и применение норм действующего законодательства в области труда, трудовых отношений;</a:t>
            </a:r>
          </a:p>
          <a:p>
            <a:r>
              <a:rPr lang="ru-RU" dirty="0"/>
              <a:t> разработку и утверждение локальных нормативных и ненормативных актов организационного, организационно-распорядительного, экономического характера;</a:t>
            </a:r>
          </a:p>
          <a:p>
            <a:r>
              <a:rPr lang="ru-RU" dirty="0"/>
              <a:t> подготовку предложений об изменении действующих или отмене устаревших и фактически утративших силу нормативных актов, изданных в организации по трудовым, кадровым вопросам.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114" y="4015592"/>
            <a:ext cx="3497956" cy="2623467"/>
          </a:xfrm>
          <a:prstGeom prst="rect">
            <a:avLst/>
          </a:prstGeom>
        </p:spPr>
      </p:pic>
    </p:spTree>
    <p:extLst>
      <p:ext uri="{BB962C8B-B14F-4D97-AF65-F5344CB8AC3E}">
        <p14:creationId xmlns:p14="http://schemas.microsoft.com/office/powerpoint/2010/main" val="86718338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8941" y="141668"/>
            <a:ext cx="11050073" cy="6510270"/>
          </a:xfrm>
        </p:spPr>
        <p:txBody>
          <a:bodyPr>
            <a:normAutofit/>
          </a:bodyPr>
          <a:lstStyle/>
          <a:p>
            <a:r>
              <a:rPr lang="ru-RU" dirty="0"/>
              <a:t>Осуществление правового обеспечения в организации возлагается на ее руководителя и других должностных лиц, а также на руководителя системы управления персоналом и ее работников по вопросам, входящим в их компетенцию. Головным подразделением по ведению правовой работы в области трудового законодательства является юридический отдел.</a:t>
            </a:r>
          </a:p>
          <a:p>
            <a:r>
              <a:rPr lang="ru-RU" dirty="0"/>
              <a:t>Основные задачи юридического отдела в этой области таковы: </a:t>
            </a:r>
          </a:p>
          <a:p>
            <a:pPr marL="457200" indent="-457200">
              <a:buFont typeface="+mj-lt"/>
              <a:buAutoNum type="alphaLcParenR"/>
            </a:pPr>
            <a:r>
              <a:rPr lang="ru-RU" dirty="0"/>
              <a:t>разработка проектов нормативных актов организации; </a:t>
            </a:r>
          </a:p>
          <a:p>
            <a:pPr marL="457200" indent="-457200">
              <a:buFont typeface="+mj-lt"/>
              <a:buAutoNum type="alphaLcParenR"/>
            </a:pPr>
            <a:r>
              <a:rPr lang="ru-RU" dirty="0"/>
              <a:t>правовая экспертиза нормативных актов, разработанных в системе управления персоналом, на соответствие требованиям законодательства и визирование их; </a:t>
            </a:r>
          </a:p>
          <a:p>
            <a:pPr marL="457200" indent="-457200">
              <a:buFont typeface="+mj-lt"/>
              <a:buAutoNum type="alphaLcParenR"/>
            </a:pPr>
            <a:r>
              <a:rPr lang="ru-RU" dirty="0"/>
              <a:t>организация систематизированного учета и хранения законодательных и нормативных актов, поступающих в организацию и издаваемых ею;</a:t>
            </a:r>
          </a:p>
          <a:p>
            <a:pPr marL="457200" indent="-457200">
              <a:buFont typeface="+mj-lt"/>
              <a:buAutoNum type="alphaLcParenR"/>
            </a:pPr>
            <a:r>
              <a:rPr lang="ru-RU" dirty="0"/>
              <a:t> информирование подразделений и служб о действующем законодательстве о труде; </a:t>
            </a:r>
          </a:p>
          <a:p>
            <a:pPr marL="457200" indent="-457200">
              <a:buFont typeface="+mj-lt"/>
              <a:buAutoNum type="alphaLcParenR"/>
            </a:pPr>
            <a:r>
              <a:rPr lang="ru-RU" dirty="0"/>
              <a:t>разъяснение действующего трудового законодательства и порядка его применения.</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352" y="5215622"/>
            <a:ext cx="2737296" cy="1642378"/>
          </a:xfrm>
          <a:prstGeom prst="rect">
            <a:avLst/>
          </a:prstGeom>
        </p:spPr>
      </p:pic>
    </p:spTree>
    <p:extLst>
      <p:ext uri="{BB962C8B-B14F-4D97-AF65-F5344CB8AC3E}">
        <p14:creationId xmlns:p14="http://schemas.microsoft.com/office/powerpoint/2010/main" val="1559229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0958" y="566670"/>
            <a:ext cx="9749565" cy="4351337"/>
          </a:xfrm>
        </p:spPr>
        <p:txBody>
          <a:bodyPr/>
          <a:lstStyle/>
          <a:p>
            <a:r>
              <a:rPr lang="ru-RU" dirty="0"/>
              <a:t>В систему нормативных актов о труде входят генеральные, отраслевые, региональные и территориальные соглашения, коллективные договоры и другие правовые акты, применяемые непосредственно в организациях.</a:t>
            </a:r>
          </a:p>
          <a:p>
            <a:endParaRPr lang="ru-RU" dirty="0"/>
          </a:p>
          <a:p>
            <a:r>
              <a:rPr lang="ru-RU" u="sng" dirty="0"/>
              <a:t>Правовые акты ненормативного характера </a:t>
            </a:r>
            <a:r>
              <a:rPr lang="ru-RU" dirty="0"/>
              <a:t>— это распоряжения и указания, которые могут издавать руководители службы управления персоналом и всех ее подразделений по вопросам объявления дисциплинарного взыскания, поощрения работников, техники безопасности, отпусков, прекращения трудового договора и т.п.</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922" y="3815499"/>
            <a:ext cx="4176512" cy="2623210"/>
          </a:xfrm>
          <a:prstGeom prst="rect">
            <a:avLst/>
          </a:prstGeom>
        </p:spPr>
      </p:pic>
    </p:spTree>
    <p:extLst>
      <p:ext uri="{BB962C8B-B14F-4D97-AF65-F5344CB8AC3E}">
        <p14:creationId xmlns:p14="http://schemas.microsoft.com/office/powerpoint/2010/main" val="231326015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1872" y="262394"/>
            <a:ext cx="9692640" cy="845190"/>
          </a:xfrm>
        </p:spPr>
        <p:txBody>
          <a:bodyPr>
            <a:noAutofit/>
          </a:bodyPr>
          <a:lstStyle/>
          <a:p>
            <a:r>
              <a:rPr lang="ru-RU" sz="2800" dirty="0"/>
              <a:t>Основными законодательными актами, регулирующими трудовые отношения, являются: </a:t>
            </a:r>
          </a:p>
        </p:txBody>
      </p:sp>
      <p:sp>
        <p:nvSpPr>
          <p:cNvPr id="3" name="Объект 2"/>
          <p:cNvSpPr>
            <a:spLocks noGrp="1"/>
          </p:cNvSpPr>
          <p:nvPr>
            <p:ph idx="1"/>
          </p:nvPr>
        </p:nvSpPr>
        <p:spPr>
          <a:xfrm>
            <a:off x="334593" y="1107584"/>
            <a:ext cx="10619919" cy="4351337"/>
          </a:xfrm>
        </p:spPr>
        <p:txBody>
          <a:bodyPr>
            <a:normAutofit/>
          </a:bodyPr>
          <a:lstStyle/>
          <a:p>
            <a:r>
              <a:rPr lang="ru-RU" dirty="0"/>
              <a:t>Гражданский кодекс РФ, </a:t>
            </a:r>
          </a:p>
          <a:p>
            <a:r>
              <a:rPr lang="ru-RU" dirty="0"/>
              <a:t>Трудовой кодекс РФ, </a:t>
            </a:r>
          </a:p>
          <a:p>
            <a:r>
              <a:rPr lang="ru-RU" dirty="0"/>
              <a:t>Закон РФ «О коллективных договорах и соглашениях», </a:t>
            </a:r>
          </a:p>
          <a:p>
            <a:r>
              <a:rPr lang="ru-RU" dirty="0"/>
              <a:t>Закон РФ «О занятости населения в Российской Федерации», </a:t>
            </a:r>
          </a:p>
          <a:p>
            <a:r>
              <a:rPr lang="ru-RU" dirty="0"/>
              <a:t>Закон РФ «О порядке разрешения коллективных трудовых споров (конфликтов)», </a:t>
            </a:r>
          </a:p>
          <a:p>
            <a:r>
              <a:rPr lang="ru-RU" dirty="0"/>
              <a:t>Указ Президента РФ «О социальном партнерстве и разрешении трудовых споров (конфликтов)» и др.</a:t>
            </a:r>
          </a:p>
          <a:p>
            <a:pPr marL="0" indent="0">
              <a:buNone/>
            </a:pPr>
            <a:endParaRPr lang="ru-RU" dirty="0"/>
          </a:p>
          <a:p>
            <a:pPr marL="0" indent="0">
              <a:buNone/>
            </a:pPr>
            <a:r>
              <a:rPr lang="ru-RU" dirty="0"/>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169" y="4034199"/>
            <a:ext cx="3742343" cy="2632115"/>
          </a:xfrm>
          <a:prstGeom prst="rect">
            <a:avLst/>
          </a:prstGeom>
        </p:spPr>
      </p:pic>
    </p:spTree>
    <p:extLst>
      <p:ext uri="{BB962C8B-B14F-4D97-AF65-F5344CB8AC3E}">
        <p14:creationId xmlns:p14="http://schemas.microsoft.com/office/powerpoint/2010/main" val="32117265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dirty="0"/>
              <a:t>Информационное обеспечение системы управления персоналом организации</a:t>
            </a:r>
            <a:br>
              <a:rPr lang="ru-RU" dirty="0"/>
            </a:br>
            <a:endParaRPr lang="ru-RU" dirty="0"/>
          </a:p>
        </p:txBody>
      </p:sp>
      <p:sp>
        <p:nvSpPr>
          <p:cNvPr id="3" name="Объект 2"/>
          <p:cNvSpPr>
            <a:spLocks noGrp="1"/>
          </p:cNvSpPr>
          <p:nvPr>
            <p:ph idx="1"/>
          </p:nvPr>
        </p:nvSpPr>
        <p:spPr>
          <a:xfrm>
            <a:off x="425003" y="1300766"/>
            <a:ext cx="10529509" cy="5306095"/>
          </a:xfrm>
        </p:spPr>
        <p:txBody>
          <a:bodyPr>
            <a:normAutofit/>
          </a:bodyPr>
          <a:lstStyle/>
          <a:p>
            <a:pPr marL="0" indent="0">
              <a:buNone/>
            </a:pPr>
            <a:r>
              <a:rPr lang="ru-RU" u="sng" dirty="0"/>
              <a:t>Информационное обеспечение системы управления персоналом </a:t>
            </a:r>
            <a:r>
              <a:rPr lang="ru-RU" dirty="0"/>
              <a:t>представляет собой совокупность реализованных решений по объему, размещению и формам организации информации, циркулирующей в системе управления при ее функционировании.</a:t>
            </a:r>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r>
              <a:rPr lang="ru-RU" dirty="0"/>
              <a:t>Оно включает:</a:t>
            </a:r>
          </a:p>
          <a:p>
            <a:r>
              <a:rPr lang="ru-RU" dirty="0"/>
              <a:t> оперативную информацию,</a:t>
            </a:r>
          </a:p>
          <a:p>
            <a:r>
              <a:rPr lang="ru-RU" dirty="0"/>
              <a:t> нормативно-справочную информацию (НСИ),</a:t>
            </a:r>
          </a:p>
          <a:p>
            <a:r>
              <a:rPr lang="ru-RU" dirty="0"/>
              <a:t> классификаторы технико-экономической информации и системы документации.</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0211" y="2391662"/>
            <a:ext cx="3514859" cy="3514859"/>
          </a:xfrm>
          <a:prstGeom prst="rect">
            <a:avLst/>
          </a:prstGeom>
        </p:spPr>
      </p:pic>
    </p:spTree>
    <p:extLst>
      <p:ext uri="{BB962C8B-B14F-4D97-AF65-F5344CB8AC3E}">
        <p14:creationId xmlns:p14="http://schemas.microsoft.com/office/powerpoint/2010/main" val="403834836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277" y="0"/>
            <a:ext cx="10606782" cy="1240561"/>
          </a:xfrm>
        </p:spPr>
        <p:txBody>
          <a:bodyPr>
            <a:noAutofit/>
          </a:bodyPr>
          <a:lstStyle/>
          <a:p>
            <a:pPr algn="ctr"/>
            <a:r>
              <a:rPr lang="ru-RU" sz="3200" dirty="0"/>
              <a:t>Содержание информационного обеспечения системы управления персоналом организации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277" y="1199879"/>
            <a:ext cx="9865216" cy="5471048"/>
          </a:xfrm>
        </p:spPr>
      </p:pic>
    </p:spTree>
    <p:extLst>
      <p:ext uri="{BB962C8B-B14F-4D97-AF65-F5344CB8AC3E}">
        <p14:creationId xmlns:p14="http://schemas.microsoft.com/office/powerpoint/2010/main" val="161569787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28823" y="1933750"/>
            <a:ext cx="5705599" cy="2125014"/>
          </a:xfrm>
        </p:spPr>
        <p:txBody>
          <a:bodyPr/>
          <a:lstStyle/>
          <a:p>
            <a:pPr marL="0" indent="0">
              <a:buNone/>
            </a:pPr>
            <a:r>
              <a:rPr lang="ru-RU" dirty="0" err="1"/>
              <a:t>Внемашинная</a:t>
            </a:r>
            <a:r>
              <a:rPr lang="ru-RU" dirty="0"/>
              <a:t> информационная база представляет собой совокупность сообщений, сигналов и документов в форме, воспринимаемой человеком непосредственно, без применения средств вычислительной техники</a:t>
            </a:r>
          </a:p>
        </p:txBody>
      </p:sp>
      <p:sp>
        <p:nvSpPr>
          <p:cNvPr id="4" name="TextBox 3"/>
          <p:cNvSpPr txBox="1"/>
          <p:nvPr/>
        </p:nvSpPr>
        <p:spPr>
          <a:xfrm>
            <a:off x="5228823" y="4237530"/>
            <a:ext cx="5434884" cy="2246769"/>
          </a:xfrm>
          <a:prstGeom prst="rect">
            <a:avLst/>
          </a:prstGeom>
          <a:noFill/>
        </p:spPr>
        <p:txBody>
          <a:bodyPr wrap="square" rtlCol="0">
            <a:spAutoFit/>
          </a:bodyPr>
          <a:lstStyle/>
          <a:p>
            <a:r>
              <a:rPr lang="ru-RU" sz="2000" dirty="0" err="1"/>
              <a:t>Внемашинное</a:t>
            </a:r>
            <a:r>
              <a:rPr lang="ru-RU" sz="2000" dirty="0"/>
              <a:t> информационное обеспечение включает: </a:t>
            </a:r>
          </a:p>
          <a:p>
            <a:pPr marL="285750" indent="-285750">
              <a:buFont typeface="Arial" panose="020B0604020202020204" pitchFamily="34" charset="0"/>
              <a:buChar char="•"/>
            </a:pPr>
            <a:r>
              <a:rPr lang="ru-RU" sz="2000" dirty="0"/>
              <a:t>систему классификации и кодирования информации; </a:t>
            </a:r>
          </a:p>
          <a:p>
            <a:pPr marL="285750" indent="-285750">
              <a:buFont typeface="Arial" panose="020B0604020202020204" pitchFamily="34" charset="0"/>
              <a:buChar char="•"/>
            </a:pPr>
            <a:r>
              <a:rPr lang="ru-RU" sz="2000" dirty="0"/>
              <a:t>системы управленческой документации; </a:t>
            </a:r>
          </a:p>
          <a:p>
            <a:pPr marL="285750" indent="-285750">
              <a:buFont typeface="Arial" panose="020B0604020202020204" pitchFamily="34" charset="0"/>
              <a:buChar char="•"/>
            </a:pPr>
            <a:r>
              <a:rPr lang="ru-RU" sz="2000" dirty="0"/>
              <a:t>систему организации, хранения, внесения изменений в документацию.</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02" y="2410026"/>
            <a:ext cx="4182953" cy="3655007"/>
          </a:xfrm>
          <a:prstGeom prst="rect">
            <a:avLst/>
          </a:prstGeom>
        </p:spPr>
      </p:pic>
      <p:sp>
        <p:nvSpPr>
          <p:cNvPr id="6" name="TextBox 5"/>
          <p:cNvSpPr txBox="1"/>
          <p:nvPr/>
        </p:nvSpPr>
        <p:spPr>
          <a:xfrm>
            <a:off x="309093" y="373487"/>
            <a:ext cx="10689465" cy="1200329"/>
          </a:xfrm>
          <a:prstGeom prst="rect">
            <a:avLst/>
          </a:prstGeom>
          <a:noFill/>
        </p:spPr>
        <p:txBody>
          <a:bodyPr wrap="square" rtlCol="0">
            <a:spAutoFit/>
          </a:bodyPr>
          <a:lstStyle/>
          <a:p>
            <a:r>
              <a:rPr lang="ru-RU" dirty="0"/>
              <a:t>Информационное обеспечение службы управления персоналом укрупненно можно подразделить на </a:t>
            </a:r>
            <a:r>
              <a:rPr lang="ru-RU" dirty="0" err="1"/>
              <a:t>внемашинное</a:t>
            </a:r>
            <a:r>
              <a:rPr lang="ru-RU" dirty="0"/>
              <a:t> и </a:t>
            </a:r>
            <a:r>
              <a:rPr lang="ru-RU" dirty="0" err="1"/>
              <a:t>внутримашинное</a:t>
            </a:r>
            <a:r>
              <a:rPr lang="ru-RU" dirty="0"/>
              <a:t>. Такая классификация ИО может быть использована только при условии, что в подразделениях службы управления персоналом имеются средства вычислительной техники.</a:t>
            </a:r>
          </a:p>
        </p:txBody>
      </p:sp>
    </p:spTree>
    <p:extLst>
      <p:ext uri="{BB962C8B-B14F-4D97-AF65-F5344CB8AC3E}">
        <p14:creationId xmlns:p14="http://schemas.microsoft.com/office/powerpoint/2010/main" val="181712385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98986" y="347730"/>
            <a:ext cx="4829837" cy="6259132"/>
          </a:xfrm>
        </p:spPr>
        <p:txBody>
          <a:bodyPr>
            <a:noAutofit/>
          </a:bodyPr>
          <a:lstStyle/>
          <a:p>
            <a:r>
              <a:rPr lang="ru-RU" sz="1900" dirty="0"/>
              <a:t>Во </a:t>
            </a:r>
            <a:r>
              <a:rPr lang="ru-RU" sz="1900" dirty="0" err="1"/>
              <a:t>внемашинной</a:t>
            </a:r>
            <a:r>
              <a:rPr lang="ru-RU" sz="1900" dirty="0"/>
              <a:t> сфере в процессе управления обмен информацией реализуется в виде движения документов между управляемой и управляющей системами: от органа управления к объекту следуют документы, содержащие плановую информацию (приказы, распоряжения, плановые задания, планы-графики и т.п.); по линии обратной связи — от объекта к органу управления — следуют документы, содержащие учетно-отчетную информацию (информация о текущем или прошлом состоянии объекта управления). </a:t>
            </a:r>
            <a:r>
              <a:rPr lang="ru-RU" sz="1900" dirty="0" err="1"/>
              <a:t>Внемашинное</a:t>
            </a:r>
            <a:r>
              <a:rPr lang="ru-RU" sz="1900" dirty="0"/>
              <a:t> информационное обеспечение позволяет провести идентификацию объекта управления, формализовать информацию, представить данные в виде документов.</a:t>
            </a:r>
          </a:p>
        </p:txBody>
      </p:sp>
      <p:sp>
        <p:nvSpPr>
          <p:cNvPr id="4" name="Объект 3"/>
          <p:cNvSpPr>
            <a:spLocks noGrp="1"/>
          </p:cNvSpPr>
          <p:nvPr>
            <p:ph sz="half" idx="2"/>
          </p:nvPr>
        </p:nvSpPr>
        <p:spPr>
          <a:xfrm>
            <a:off x="6126479" y="257577"/>
            <a:ext cx="4923593" cy="6452315"/>
          </a:xfrm>
        </p:spPr>
        <p:txBody>
          <a:bodyPr>
            <a:noAutofit/>
          </a:bodyPr>
          <a:lstStyle/>
          <a:p>
            <a:r>
              <a:rPr lang="ru-RU" sz="1900" dirty="0" err="1"/>
              <a:t>Внутримашинное</a:t>
            </a:r>
            <a:r>
              <a:rPr lang="ru-RU" sz="1900" dirty="0"/>
              <a:t> информационное обеспечение содержит массивы данных, формирующие информационную базу системы на машинных носителях, а также систему программ организации, накопления, ведения и доступа к информации этих массивов. Основным элементом </a:t>
            </a:r>
            <a:r>
              <a:rPr lang="ru-RU" sz="1900" dirty="0" err="1"/>
              <a:t>внутримашинного</a:t>
            </a:r>
            <a:r>
              <a:rPr lang="ru-RU" sz="1900" dirty="0"/>
              <a:t> ИО является информационный массив, представляющий собой совокупность однородных записей. Структура массива, состав, порядок следования записей в массиве не зависят от типа машинного носителя. Поэтому на логическом уровне оценивается структура информационного массива, а на физическом уровне осуществляется реализация информационной базы с использованием современных технических средств.</a:t>
            </a:r>
          </a:p>
        </p:txBody>
      </p:sp>
    </p:spTree>
    <p:extLst>
      <p:ext uri="{BB962C8B-B14F-4D97-AF65-F5344CB8AC3E}">
        <p14:creationId xmlns:p14="http://schemas.microsoft.com/office/powerpoint/2010/main" val="820198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1416" y="0"/>
            <a:ext cx="9692640" cy="1428929"/>
          </a:xfrm>
        </p:spPr>
        <p:txBody>
          <a:bodyPr>
            <a:normAutofit fontScale="90000"/>
          </a:bodyPr>
          <a:lstStyle/>
          <a:p>
            <a:pPr algn="ctr"/>
            <a:r>
              <a:rPr lang="ru-RU" dirty="0"/>
              <a:t> Техническое обеспечение системы </a:t>
            </a:r>
            <a:r>
              <a:rPr lang="ru-RU" sz="3600" dirty="0"/>
              <a:t>управления</a:t>
            </a:r>
            <a:r>
              <a:rPr lang="ru-RU" dirty="0"/>
              <a:t> персоналом организации</a:t>
            </a:r>
          </a:p>
        </p:txBody>
      </p:sp>
      <p:sp>
        <p:nvSpPr>
          <p:cNvPr id="3" name="Объект 2"/>
          <p:cNvSpPr>
            <a:spLocks noGrp="1"/>
          </p:cNvSpPr>
          <p:nvPr>
            <p:ph idx="1"/>
          </p:nvPr>
        </p:nvSpPr>
        <p:spPr>
          <a:xfrm>
            <a:off x="321972" y="1738648"/>
            <a:ext cx="10766738" cy="4377095"/>
          </a:xfrm>
        </p:spPr>
        <p:txBody>
          <a:bodyPr/>
          <a:lstStyle/>
          <a:p>
            <a:pPr marL="0" indent="0">
              <a:buNone/>
            </a:pPr>
            <a:r>
              <a:rPr lang="ru-RU" dirty="0"/>
              <a:t>Основу технического обеспечения системы управления персоналом организации составляет </a:t>
            </a:r>
            <a:r>
              <a:rPr lang="ru-RU" u="sng" dirty="0"/>
              <a:t>комплекс технических средств </a:t>
            </a:r>
            <a:r>
              <a:rPr lang="ru-RU" dirty="0"/>
              <a:t>(КТС) — совокупность взаимосвязанных единым управлением и (или) автономных технических средств сбора, регистрации, накопления, передачи, обработки, вывода и предоставления информации, а также средств оргтехники.</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548" y="3142445"/>
            <a:ext cx="6264290" cy="3561008"/>
          </a:xfrm>
          <a:prstGeom prst="rect">
            <a:avLst/>
          </a:prstGeom>
        </p:spPr>
      </p:pic>
    </p:spTree>
    <p:extLst>
      <p:ext uri="{BB962C8B-B14F-4D97-AF65-F5344CB8AC3E}">
        <p14:creationId xmlns:p14="http://schemas.microsoft.com/office/powerpoint/2010/main" val="1766228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1972" y="355030"/>
            <a:ext cx="6928834" cy="4963945"/>
          </a:xfrm>
        </p:spPr>
        <p:txBody>
          <a:bodyPr/>
          <a:lstStyle/>
          <a:p>
            <a:pPr marL="0" indent="0">
              <a:buNone/>
            </a:pPr>
            <a:r>
              <a:rPr lang="ru-RU" dirty="0">
                <a:solidFill>
                  <a:schemeClr val="tx1"/>
                </a:solidFill>
              </a:rPr>
              <a:t>Решить задачи управления с минимальными трудовыми и стоимостными затратами, с заданной точностью и достоверностью, в установленные сроки позволяет КТС. Эффективность функционирования службы управления персоналом при использовании КТС должна обеспечиваться как за счет повышения производительности труда персонала службы, так и, что значительно важнее, за счет возможности использования экономико-математических методов решения задач управления на основе более полной и точной информации.</a:t>
            </a:r>
          </a:p>
        </p:txBody>
      </p:sp>
      <p:sp>
        <p:nvSpPr>
          <p:cNvPr id="5" name="TextBox 4"/>
          <p:cNvSpPr txBox="1"/>
          <p:nvPr/>
        </p:nvSpPr>
        <p:spPr>
          <a:xfrm>
            <a:off x="4095482" y="3900034"/>
            <a:ext cx="6812924" cy="2554545"/>
          </a:xfrm>
          <a:prstGeom prst="rect">
            <a:avLst/>
          </a:prstGeom>
          <a:noFill/>
        </p:spPr>
        <p:txBody>
          <a:bodyPr wrap="square" rtlCol="0">
            <a:spAutoFit/>
          </a:bodyPr>
          <a:lstStyle/>
          <a:p>
            <a:r>
              <a:rPr lang="ru-RU" sz="2000" dirty="0"/>
              <a:t>В связи с этим эффект применения КТС в службе управления персоналом должен определяться не снижением управленческих и эксплуатационных расходов (в частности, сокращением персонала службы), а улучшением экономических показателей работы службы в целом и отдельных ее подразделений за счет более рационального управления.</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8129" y="355030"/>
            <a:ext cx="4391696" cy="2744810"/>
          </a:xfrm>
          <a:prstGeom prst="rect">
            <a:avLst/>
          </a:prstGeom>
        </p:spPr>
      </p:pic>
    </p:spTree>
    <p:extLst>
      <p:ext uri="{BB962C8B-B14F-4D97-AF65-F5344CB8AC3E}">
        <p14:creationId xmlns:p14="http://schemas.microsoft.com/office/powerpoint/2010/main" val="14720055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839" y="4083006"/>
            <a:ext cx="3493931" cy="2620448"/>
          </a:xfrm>
          <a:prstGeom prst="rect">
            <a:avLst/>
          </a:prstGeom>
        </p:spPr>
      </p:pic>
      <p:sp>
        <p:nvSpPr>
          <p:cNvPr id="3" name="Объект 2"/>
          <p:cNvSpPr>
            <a:spLocks noGrp="1"/>
          </p:cNvSpPr>
          <p:nvPr>
            <p:ph idx="1"/>
          </p:nvPr>
        </p:nvSpPr>
        <p:spPr>
          <a:xfrm>
            <a:off x="334593" y="360608"/>
            <a:ext cx="8595360" cy="4351337"/>
          </a:xfrm>
        </p:spPr>
        <p:txBody>
          <a:bodyPr>
            <a:normAutofit lnSpcReduction="10000"/>
          </a:bodyPr>
          <a:lstStyle/>
          <a:p>
            <a:pPr marL="0" indent="0">
              <a:buNone/>
            </a:pPr>
            <a:r>
              <a:rPr lang="ru-RU" dirty="0"/>
              <a:t>Основными характеристиками задач, которые должны учитываться при выборе оборудования, являются:</a:t>
            </a:r>
          </a:p>
          <a:p>
            <a:r>
              <a:rPr lang="ru-RU" dirty="0"/>
              <a:t>- носители входной и выходной информации (документы, типизированные бланки, машинные носители информации и т.д.);</a:t>
            </a:r>
          </a:p>
          <a:p>
            <a:r>
              <a:rPr lang="ru-RU" dirty="0"/>
              <a:t>- объем входной и выходной информации по указанным носителям;</a:t>
            </a:r>
          </a:p>
          <a:p>
            <a:r>
              <a:rPr lang="ru-RU" dirty="0"/>
              <a:t>- объемы вычислительных работ;</a:t>
            </a:r>
          </a:p>
          <a:p>
            <a:r>
              <a:rPr lang="ru-RU" dirty="0"/>
              <a:t>- сроки выполнения работ по решению задач управления персоналом;</a:t>
            </a:r>
          </a:p>
          <a:p>
            <a:r>
              <a:rPr lang="ru-RU" dirty="0"/>
              <a:t>- формы и способы предоставления результатов решения задач пользователям.</a:t>
            </a:r>
          </a:p>
        </p:txBody>
      </p:sp>
    </p:spTree>
    <p:extLst>
      <p:ext uri="{BB962C8B-B14F-4D97-AF65-F5344CB8AC3E}">
        <p14:creationId xmlns:p14="http://schemas.microsoft.com/office/powerpoint/2010/main" val="1261595153"/>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47471" y="270456"/>
            <a:ext cx="10638208" cy="6323527"/>
          </a:xfrm>
        </p:spPr>
        <p:txBody>
          <a:bodyPr>
            <a:normAutofit fontScale="85000" lnSpcReduction="10000"/>
          </a:bodyPr>
          <a:lstStyle/>
          <a:p>
            <a:pPr>
              <a:buFont typeface="Wingdings" panose="05000000000000000000" pitchFamily="2" charset="2"/>
              <a:buChar char="q"/>
            </a:pPr>
            <a:r>
              <a:rPr lang="ru-RU" dirty="0"/>
              <a:t>Материалы анализа технического обеспечения службы управления персоналом, а также данные об использовании технических средств являются исходной базой составления задания на проектирование технического оснащения службы.</a:t>
            </a:r>
          </a:p>
          <a:p>
            <a:pPr>
              <a:buFont typeface="Wingdings" panose="05000000000000000000" pitchFamily="2" charset="2"/>
              <a:buChar char="q"/>
            </a:pPr>
            <a:r>
              <a:rPr lang="ru-RU" dirty="0"/>
              <a:t>Состав и последовательность операций по выбору технических средств для их использования в службе управления персоналом включает:</a:t>
            </a:r>
          </a:p>
          <a:p>
            <a:r>
              <a:rPr lang="ru-RU" dirty="0"/>
              <a:t>- определение видов работ, которые необходимо выполнять с использованием технических средств или автоматизировать;</a:t>
            </a:r>
          </a:p>
          <a:p>
            <a:r>
              <a:rPr lang="ru-RU" dirty="0"/>
              <a:t>- установление требований, предъявляемых к техническим средствам. Обоснование состава показателей, характеризующих предъявляемые требования к техническим средствам;</a:t>
            </a:r>
          </a:p>
          <a:p>
            <a:r>
              <a:rPr lang="ru-RU" dirty="0"/>
              <a:t>- формирование перечня технических средств, выпускаемых отечественными и зарубежными фирмами, использование которых позволит достичь целей автоматизации рассматриваемых работ в службе управления персоналом и решить соответствующие задачи;</a:t>
            </a:r>
          </a:p>
          <a:p>
            <a:r>
              <a:rPr lang="ru-RU" dirty="0"/>
              <a:t>- определение показателей качества и функциональных возможностей технических средств в рамках сформированного перечня;</a:t>
            </a:r>
          </a:p>
          <a:p>
            <a:r>
              <a:rPr lang="ru-RU" dirty="0"/>
              <a:t>- выбор метода сравнения технических средств для определения наиболее эффективного;</a:t>
            </a:r>
          </a:p>
          <a:p>
            <a:r>
              <a:rPr lang="ru-RU" dirty="0"/>
              <a:t>- проведение сравнительного анализа технических средств;</a:t>
            </a:r>
          </a:p>
          <a:p>
            <a:r>
              <a:rPr lang="ru-RU" dirty="0"/>
              <a:t>- обоснование рекомендаций по выбору наиболее эффективных технических средств, в наибольшей степени удовлетворяющих предъявляемым требованиям;</a:t>
            </a:r>
          </a:p>
          <a:p>
            <a:r>
              <a:rPr lang="ru-RU" dirty="0"/>
              <a:t>- принятие решения о приобретении выбранных технических средств.</a:t>
            </a:r>
          </a:p>
        </p:txBody>
      </p:sp>
    </p:spTree>
    <p:extLst>
      <p:ext uri="{BB962C8B-B14F-4D97-AF65-F5344CB8AC3E}">
        <p14:creationId xmlns:p14="http://schemas.microsoft.com/office/powerpoint/2010/main" val="3836993480"/>
      </p:ext>
    </p:extLst>
  </p:cSld>
  <p:clrMapOvr>
    <a:masterClrMapping/>
  </p:clrMapOvr>
  <p:transition spd="slow">
    <p:push dir="u"/>
  </p:transition>
</p:sld>
</file>

<file path=ppt/theme/theme1.xml><?xml version="1.0" encoding="utf-8"?>
<a:theme xmlns:a="http://schemas.openxmlformats.org/drawingml/2006/main" name="View">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docProps/app.xml><?xml version="1.0" encoding="utf-8"?>
<Properties xmlns="http://schemas.openxmlformats.org/officeDocument/2006/extended-properties" xmlns:vt="http://schemas.openxmlformats.org/officeDocument/2006/docPropsVTypes">
  <Template>TM03457515[[fn=Вид]]</Template>
  <TotalTime>113</TotalTime>
  <Words>1674</Words>
  <Application>Microsoft Office PowerPoint</Application>
  <PresentationFormat>Широкоэкранный</PresentationFormat>
  <Paragraphs>95</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Century Schoolbook</vt:lpstr>
      <vt:lpstr>Wingdings</vt:lpstr>
      <vt:lpstr>Wingdings 2</vt:lpstr>
      <vt:lpstr>View</vt:lpstr>
      <vt:lpstr>Информационное, техническое и правовое обеспечение системы управления персоналом</vt:lpstr>
      <vt:lpstr>Информационное обеспечение системы управления персоналом организации </vt:lpstr>
      <vt:lpstr>Содержание информационного обеспечения системы управления персоналом организации</vt:lpstr>
      <vt:lpstr>Презентация PowerPoint</vt:lpstr>
      <vt:lpstr>Презентация PowerPoint</vt:lpstr>
      <vt:lpstr> Техническое обеспечение системы управления персоналом организации</vt:lpstr>
      <vt:lpstr>Презентация PowerPoint</vt:lpstr>
      <vt:lpstr>Презентация PowerPoint</vt:lpstr>
      <vt:lpstr>Презентация PowerPoint</vt:lpstr>
      <vt:lpstr>Расчет необходимого количества технических средств может осуществляться по формуле</vt:lpstr>
      <vt:lpstr>Презентация PowerPoint</vt:lpstr>
      <vt:lpstr>Презентация PowerPoint</vt:lpstr>
      <vt:lpstr>Презентация PowerPoint</vt:lpstr>
      <vt:lpstr>Правовое обеспечение системы управления персоналом</vt:lpstr>
      <vt:lpstr>Презентация PowerPoint</vt:lpstr>
      <vt:lpstr>Презентация PowerPoint</vt:lpstr>
      <vt:lpstr>Презентация PowerPoint</vt:lpstr>
      <vt:lpstr>Основными законодательными актами, регулирующими трудовые отношения, являются: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1с</dc:creator>
  <cp:lastModifiedBy>Сметанин Александр</cp:lastModifiedBy>
  <cp:revision>12</cp:revision>
  <dcterms:created xsi:type="dcterms:W3CDTF">2019-11-05T02:30:45Z</dcterms:created>
  <dcterms:modified xsi:type="dcterms:W3CDTF">2025-12-07T08:23:43Z</dcterms:modified>
</cp:coreProperties>
</file>