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6" r:id="rId2"/>
    <p:sldId id="257" r:id="rId3"/>
    <p:sldId id="261" r:id="rId4"/>
    <p:sldId id="259" r:id="rId5"/>
    <p:sldId id="258" r:id="rId6"/>
    <p:sldId id="262" r:id="rId7"/>
    <p:sldId id="264" r:id="rId8"/>
    <p:sldId id="265" r:id="rId9"/>
    <p:sldId id="267" r:id="rId10"/>
    <p:sldId id="268" r:id="rId11"/>
    <p:sldId id="270" r:id="rId12"/>
    <p:sldId id="271" r:id="rId13"/>
    <p:sldId id="272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034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60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6314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609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8890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180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527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52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59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973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45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80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611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21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2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55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C9EF7-B675-4C90-8315-F386E13B4A52}" type="datetimeFigureOut">
              <a:rPr lang="ru-RU" smtClean="0"/>
              <a:pPr/>
              <a:t>24.11.2025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41FF55-465A-429E-B800-B1786DD8F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50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</a:t>
            </a:r>
            <a:r>
              <a:rPr lang="ru-RU" dirty="0"/>
              <a:t>Стратегическое и тактическое планирование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32244" y="2276872"/>
            <a:ext cx="610242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3200" b="1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"Когда идешь по дороге, надо смотреть не только под ноги, но и видеть то, куда идешь, а то и вовсе заблудишься" </a:t>
            </a:r>
            <a:endParaRPr lang="ru-RU" sz="3200" b="1" cap="small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3200" b="1" cap="small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("</a:t>
            </a:r>
            <a:r>
              <a:rPr lang="ru-RU" sz="3200" b="1" cap="small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Алиса в стране чудес"). Лучше не скажешь.</a:t>
            </a:r>
            <a:endParaRPr lang="ru-RU" sz="3200" b="1" cap="small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083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836712"/>
            <a:ext cx="64624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Стратегические ресурсы строительного предприятия </a:t>
            </a:r>
            <a:endParaRPr lang="ru-RU" sz="2400" dirty="0"/>
          </a:p>
          <a:p>
            <a:pPr algn="ctr">
              <a:spcAft>
                <a:spcPts val="0"/>
              </a:spcAft>
            </a:pPr>
            <a:endParaRPr lang="ru-RU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2400" u="sng" dirty="0"/>
              <a:t>влияют разнообразные факторы</a:t>
            </a:r>
            <a:r>
              <a:rPr lang="ru-RU" sz="24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склонность высшего руководства к риску</a:t>
            </a:r>
            <a:r>
              <a:rPr lang="ru-RU" sz="2400" dirty="0" smtClean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опыт применения стратегий в прошлом</a:t>
            </a:r>
            <a:r>
              <a:rPr lang="ru-RU" sz="2400" dirty="0" smtClean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/>
              <a:t>отношения между собственниками строительного предприятия. </a:t>
            </a:r>
          </a:p>
        </p:txBody>
      </p:sp>
    </p:spTree>
    <p:extLst>
      <p:ext uri="{BB962C8B-B14F-4D97-AF65-F5344CB8AC3E}">
        <p14:creationId xmlns:p14="http://schemas.microsoft.com/office/powerpoint/2010/main" val="9363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12845"/>
            <a:ext cx="669674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Анализ внешней и внутренней среды</a:t>
            </a:r>
            <a:r>
              <a:rPr lang="ru-RU" sz="3200" b="1" dirty="0" smtClean="0"/>
              <a:t>.</a:t>
            </a:r>
          </a:p>
          <a:p>
            <a:endParaRPr lang="ru-RU" sz="2000" dirty="0"/>
          </a:p>
          <a:p>
            <a:r>
              <a:rPr lang="ru-RU" sz="2800" dirty="0"/>
              <a:t>После установления своей миссии и целей руководство предприятия начинает диагностический этап процесса стратегического планирования. </a:t>
            </a:r>
            <a:endParaRPr lang="ru-RU" sz="2800" dirty="0" smtClean="0"/>
          </a:p>
          <a:p>
            <a:r>
              <a:rPr lang="ru-RU" sz="2800" dirty="0" smtClean="0"/>
              <a:t>На </a:t>
            </a:r>
            <a:r>
              <a:rPr lang="ru-RU" sz="2800" dirty="0"/>
              <a:t>этом пути первым шагом является исследование внешней среды: </a:t>
            </a:r>
            <a:endParaRPr lang="ru-RU" sz="2800" dirty="0" smtClean="0"/>
          </a:p>
          <a:p>
            <a:endParaRPr lang="ru-RU" sz="2800" dirty="0"/>
          </a:p>
          <a:p>
            <a:r>
              <a:rPr lang="ru-RU" sz="2800" dirty="0"/>
              <a:t>Угрозы и возможности, с которыми сталкивается фирма, можно выделить в 7</a:t>
            </a:r>
            <a:r>
              <a:rPr lang="ru-RU" sz="2800" dirty="0" smtClean="0"/>
              <a:t> </a:t>
            </a:r>
            <a:r>
              <a:rPr lang="ru-RU" sz="2800" dirty="0"/>
              <a:t>областей: </a:t>
            </a:r>
          </a:p>
        </p:txBody>
      </p:sp>
    </p:spTree>
    <p:extLst>
      <p:ext uri="{BB962C8B-B14F-4D97-AF65-F5344CB8AC3E}">
        <p14:creationId xmlns:p14="http://schemas.microsoft.com/office/powerpoint/2010/main" val="309844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74168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С </a:t>
            </a:r>
            <a:r>
              <a:rPr lang="ru-RU" sz="2400" dirty="0"/>
              <a:t>точки зрения оценки этих угроз и возможностей роль анализа внешней среды в процессе стратегического планирования заключается по существу в ответе на три конкретных вопроса</a:t>
            </a:r>
            <a:r>
              <a:rPr lang="ru-RU" sz="2400" dirty="0" smtClean="0"/>
              <a:t>:</a:t>
            </a:r>
          </a:p>
          <a:p>
            <a:r>
              <a:rPr lang="ru-RU" sz="2400" dirty="0" smtClean="0"/>
              <a:t> </a:t>
            </a:r>
            <a:endParaRPr lang="ru-RU" sz="2400" dirty="0"/>
          </a:p>
          <a:p>
            <a:pPr marL="457200" indent="-457200">
              <a:buAutoNum type="arabicPeriod"/>
            </a:pPr>
            <a:r>
              <a:rPr lang="ru-RU" sz="2400" dirty="0" smtClean="0"/>
              <a:t>Где </a:t>
            </a:r>
            <a:r>
              <a:rPr lang="ru-RU" sz="2400" dirty="0"/>
              <a:t>сейчас находится предприятие? </a:t>
            </a:r>
            <a:endParaRPr lang="ru-RU" sz="2400" dirty="0" smtClean="0"/>
          </a:p>
          <a:p>
            <a:pPr marL="457200" indent="-457200">
              <a:buAutoNum type="arabicPeriod"/>
            </a:pPr>
            <a:endParaRPr lang="ru-RU" sz="2400" dirty="0"/>
          </a:p>
          <a:p>
            <a:r>
              <a:rPr lang="ru-RU" sz="2400" dirty="0"/>
              <a:t>2.Где, по мнению высшего руководства, должно находится предприятие в будущем?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400" dirty="0"/>
              <a:t>3. Что должно сделать руководство, чтобы предприятие переместилось из того положения, в котором находится сейчас, в то положение, где его хочет видеть руководство?</a:t>
            </a:r>
          </a:p>
        </p:txBody>
      </p:sp>
    </p:spTree>
    <p:extLst>
      <p:ext uri="{BB962C8B-B14F-4D97-AF65-F5344CB8AC3E}">
        <p14:creationId xmlns:p14="http://schemas.microsoft.com/office/powerpoint/2010/main" val="1109911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696652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Тактическое планирование</a:t>
            </a:r>
            <a:r>
              <a:rPr lang="ru-RU" sz="3200" dirty="0"/>
              <a:t> </a:t>
            </a:r>
            <a:endParaRPr lang="ru-RU" sz="3200" dirty="0" smtClean="0"/>
          </a:p>
          <a:p>
            <a:endParaRPr lang="ru-RU" sz="3200" dirty="0"/>
          </a:p>
          <a:p>
            <a:r>
              <a:rPr lang="ru-RU" sz="2400" dirty="0" smtClean="0"/>
              <a:t>осуществляется </a:t>
            </a:r>
            <a:r>
              <a:rPr lang="ru-RU" sz="2400" dirty="0"/>
              <a:t>на среднесрочную перспективу (1-5 лет</a:t>
            </a:r>
            <a:r>
              <a:rPr lang="ru-RU" sz="2400" dirty="0" smtClean="0"/>
              <a:t>).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В структурных подразделениях предприятия в рамках тактического планирования планируют не только цели и мероприятия, но и отдельные проекты по реализации стратегических целей. </a:t>
            </a:r>
          </a:p>
          <a:p>
            <a:r>
              <a:rPr lang="ru-RU" sz="2400" dirty="0"/>
              <a:t>Тактическое планирование осуществляется в форме – бизнес – планов, которые представляют собой программу эффективного управления предприятием и проектами. </a:t>
            </a:r>
          </a:p>
        </p:txBody>
      </p:sp>
    </p:spTree>
    <p:extLst>
      <p:ext uri="{BB962C8B-B14F-4D97-AF65-F5344CB8AC3E}">
        <p14:creationId xmlns:p14="http://schemas.microsoft.com/office/powerpoint/2010/main" val="2411525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770485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i="1" dirty="0"/>
              <a:t> </a:t>
            </a:r>
            <a:endParaRPr lang="ru-RU" dirty="0"/>
          </a:p>
          <a:p>
            <a:r>
              <a:rPr lang="be-BY" dirty="0"/>
              <a:t/>
            </a:r>
            <a:br>
              <a:rPr lang="be-BY" dirty="0"/>
            </a:b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6632"/>
            <a:ext cx="6606480" cy="6407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расширенном варианте тактический план содержит следующие разделы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- экономическая эффективность производства;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- нормы и нормативы;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- производство и реализация продукции;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-материально-техническое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обеспечение производства;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- персонал и оплата труда;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-издержки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производства, прибыль и рентабельность;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-инновации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(техническое и организационное развитие предприятия);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- инвестиции и капитальное строительство;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- охрана природы и рациональное использование природных ресурсов;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- социальное развитие коллектива;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- фонды специального назначения;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- финансовый план.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72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692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357166"/>
            <a:ext cx="7498080" cy="1143000"/>
          </a:xfrm>
        </p:spPr>
        <p:txBody>
          <a:bodyPr>
            <a:normAutofit/>
          </a:bodyPr>
          <a:lstStyle/>
          <a:p>
            <a:r>
              <a:rPr lang="ru-RU" dirty="0"/>
              <a:t>Модель планирования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1268760"/>
            <a:ext cx="6914729" cy="5589240"/>
          </a:xfrm>
        </p:spPr>
        <p:txBody>
          <a:bodyPr>
            <a:noAutofit/>
          </a:bodyPr>
          <a:lstStyle/>
          <a:p>
            <a:endParaRPr lang="ru-RU" sz="2000" dirty="0" smtClean="0"/>
          </a:p>
          <a:p>
            <a:endParaRPr lang="ru-RU" sz="2000" dirty="0"/>
          </a:p>
          <a:p>
            <a:r>
              <a:rPr lang="ru-RU" sz="2800" dirty="0" smtClean="0"/>
              <a:t>1</a:t>
            </a:r>
            <a:r>
              <a:rPr lang="ru-RU" sz="2800" dirty="0"/>
              <a:t>. Планирование генеральных целей</a:t>
            </a:r>
            <a:r>
              <a:rPr lang="ru-RU" sz="2800" dirty="0" smtClean="0"/>
              <a:t>;</a:t>
            </a:r>
          </a:p>
          <a:p>
            <a:endParaRPr lang="ru-RU" sz="2800" dirty="0"/>
          </a:p>
          <a:p>
            <a:r>
              <a:rPr lang="ru-RU" sz="2800" dirty="0"/>
              <a:t>2. Стратегическое планирование</a:t>
            </a:r>
            <a:r>
              <a:rPr lang="ru-RU" sz="2800" dirty="0" smtClean="0"/>
              <a:t>;</a:t>
            </a:r>
          </a:p>
          <a:p>
            <a:endParaRPr lang="ru-RU" sz="2800" dirty="0"/>
          </a:p>
          <a:p>
            <a:r>
              <a:rPr lang="ru-RU" sz="2800" dirty="0"/>
              <a:t>3. Тактическое планирование</a:t>
            </a:r>
            <a:r>
              <a:rPr lang="ru-RU" sz="2800" dirty="0" smtClean="0"/>
              <a:t>;</a:t>
            </a:r>
          </a:p>
          <a:p>
            <a:endParaRPr lang="ru-RU" sz="2800" dirty="0"/>
          </a:p>
          <a:p>
            <a:r>
              <a:rPr lang="ru-RU" sz="2800" dirty="0"/>
              <a:t>4. Текущее планирование.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332656"/>
            <a:ext cx="6347713" cy="93610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Генеральное целевое планирование</a:t>
            </a:r>
            <a:endParaRPr lang="ru-RU" sz="28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1484784"/>
            <a:ext cx="7346777" cy="511256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400" dirty="0" smtClean="0"/>
          </a:p>
          <a:p>
            <a:r>
              <a:rPr lang="ru-RU" sz="2000" dirty="0" smtClean="0"/>
              <a:t>включает </a:t>
            </a:r>
            <a:r>
              <a:rPr lang="ru-RU" sz="2000" dirty="0"/>
              <a:t>разработку концепции предприятия. </a:t>
            </a:r>
            <a:endParaRPr lang="ru-RU" sz="2000" dirty="0" smtClean="0"/>
          </a:p>
          <a:p>
            <a:r>
              <a:rPr lang="ru-RU" sz="2000" dirty="0" smtClean="0"/>
              <a:t>Сюда </a:t>
            </a:r>
            <a:r>
              <a:rPr lang="ru-RU" sz="2000" dirty="0"/>
              <a:t>относится:</a:t>
            </a:r>
          </a:p>
          <a:p>
            <a:pPr lvl="0"/>
            <a:r>
              <a:rPr lang="ru-RU" sz="2000" dirty="0"/>
              <a:t>планирование важнейших материальных целей: областей деятельности, важнейших результатов, которых хотят достичь; </a:t>
            </a:r>
          </a:p>
          <a:p>
            <a:pPr lvl="0"/>
            <a:r>
              <a:rPr lang="ru-RU" sz="2000" dirty="0"/>
              <a:t>планирование важнейших стоимостных целей: финансовых результатов и ликвидности, </a:t>
            </a:r>
          </a:p>
          <a:p>
            <a:pPr lvl="0"/>
            <a:r>
              <a:rPr lang="ru-RU" sz="2000" dirty="0"/>
              <a:t>планирование важнейших социальных целей: определенного имиджа предприятия, социального положения, определенной модели поведения по отношению к персоналу, инвесторам, рыночным партнерам, государству.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88640"/>
            <a:ext cx="6347713" cy="864096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chemeClr val="tx1"/>
                </a:solidFill>
              </a:rPr>
              <a:t>Стратегическое планирование</a:t>
            </a:r>
            <a:r>
              <a:rPr lang="ru-RU" sz="1600" dirty="0">
                <a:solidFill>
                  <a:schemeClr val="tx1"/>
                </a:solidFill>
              </a:rPr>
              <a:t> осуществляется на долгосрочную перспективу и подразумевает формулирование целей, задач, масштабов и сферы деятельности предприятия.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484784"/>
            <a:ext cx="6347714" cy="504056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Стратегическое </a:t>
            </a:r>
            <a:r>
              <a:rPr lang="ru-RU" sz="2000" dirty="0"/>
              <a:t>планирование - это, прежде всего планирование достижения целей. </a:t>
            </a:r>
          </a:p>
          <a:p>
            <a:r>
              <a:rPr lang="ru-RU" sz="2000" dirty="0"/>
              <a:t>В целом же задачи стратегического планирования любой фирмы сводятся к следующему:  </a:t>
            </a:r>
          </a:p>
          <a:p>
            <a:r>
              <a:rPr lang="ru-RU" sz="2000" dirty="0"/>
              <a:t>1. Планирование роста прибыли.  </a:t>
            </a:r>
          </a:p>
          <a:p>
            <a:r>
              <a:rPr lang="ru-RU" sz="2000" dirty="0"/>
              <a:t>2. Планирование издержек предприятия, и, как следствие, их уменьшение.  </a:t>
            </a:r>
          </a:p>
          <a:p>
            <a:r>
              <a:rPr lang="ru-RU" sz="2000" dirty="0"/>
              <a:t>3. Увеличение доли рынка, увеличение доли продаж</a:t>
            </a:r>
            <a:r>
              <a:rPr lang="ru-RU" sz="2000" dirty="0" smtClean="0"/>
              <a:t>.</a:t>
            </a:r>
            <a:r>
              <a:rPr lang="ru-RU" sz="2000" dirty="0"/>
              <a:t> </a:t>
            </a:r>
          </a:p>
          <a:p>
            <a:r>
              <a:rPr lang="ru-RU" sz="2000" dirty="0"/>
              <a:t>4. Улучшение социальной политики фирмы.</a:t>
            </a:r>
          </a:p>
          <a:p>
            <a:endParaRPr lang="ru-RU" sz="20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6347713" cy="443136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четыре типа целей</a:t>
            </a:r>
            <a:r>
              <a:rPr lang="ru-RU" sz="3200" b="1" dirty="0"/>
              <a:t> 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71612"/>
            <a:ext cx="7344816" cy="467678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2400" dirty="0"/>
              <a:t>рыночные (какой сегмент рынка товаров и услуг планируется охватить, каковы приоритеты в основной производственно-коммерческой деятельности компании);</a:t>
            </a:r>
          </a:p>
          <a:p>
            <a:pPr lvl="0"/>
            <a:r>
              <a:rPr lang="ru-RU" sz="2400" dirty="0"/>
              <a:t>производственные (какие структура производства и технология обеспечат выпуск продукции необходимого объема и качества);</a:t>
            </a:r>
          </a:p>
          <a:p>
            <a:pPr lvl="0"/>
            <a:r>
              <a:rPr lang="ru-RU" sz="2400" dirty="0"/>
              <a:t>финансово-экономические (каковы основные источники финансирования и прогнозируемые финансовые результаты выбираемой стратегии);</a:t>
            </a:r>
          </a:p>
          <a:p>
            <a:pPr lvl="0"/>
            <a:r>
              <a:rPr lang="ru-RU" sz="2400" dirty="0"/>
              <a:t>социальные (в какой мере деятельность компании обеспечит удовлетворение определенных социальных потребностей общества в целом или отдельных его слоев).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151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u="sng" dirty="0"/>
              <a:t>Стратегический план может иметь следующую структуру: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196752"/>
            <a:ext cx="6347714" cy="4968552"/>
          </a:xfrm>
        </p:spPr>
        <p:txBody>
          <a:bodyPr>
            <a:noAutofit/>
          </a:bodyPr>
          <a:lstStyle/>
          <a:p>
            <a:pPr lvl="1"/>
            <a:r>
              <a:rPr lang="ru-RU" sz="1800" b="1" dirty="0"/>
              <a:t>Раздел 1. Содержание и целевые установки деятельности компании</a:t>
            </a:r>
            <a:r>
              <a:rPr lang="ru-RU" sz="1800" dirty="0"/>
              <a:t>.</a:t>
            </a:r>
          </a:p>
          <a:p>
            <a:pPr lvl="1"/>
            <a:r>
              <a:rPr lang="ru-RU" sz="1800" b="1" dirty="0" smtClean="0"/>
              <a:t>Раздел </a:t>
            </a:r>
            <a:r>
              <a:rPr lang="ru-RU" sz="1800" b="1" dirty="0"/>
              <a:t>2. Прогнозы и ориентиры</a:t>
            </a:r>
            <a:r>
              <a:rPr lang="ru-RU" sz="1800" dirty="0"/>
              <a:t>. </a:t>
            </a:r>
            <a:endParaRPr lang="ru-RU" sz="1800" dirty="0" smtClean="0"/>
          </a:p>
          <a:p>
            <a:pPr lvl="1"/>
            <a:r>
              <a:rPr lang="ru-RU" sz="1800" b="1" dirty="0" smtClean="0"/>
              <a:t>Раздел </a:t>
            </a:r>
            <a:r>
              <a:rPr lang="ru-RU" sz="1800" b="1" dirty="0"/>
              <a:t>3. Специализированные планы и прогнозы</a:t>
            </a:r>
            <a:r>
              <a:rPr lang="ru-RU" sz="1800" dirty="0"/>
              <a:t>:</a:t>
            </a:r>
          </a:p>
          <a:p>
            <a:pPr lvl="2"/>
            <a:r>
              <a:rPr lang="ru-RU" sz="1800" dirty="0"/>
              <a:t>Производство;</a:t>
            </a:r>
          </a:p>
          <a:p>
            <a:pPr lvl="2"/>
            <a:r>
              <a:rPr lang="ru-RU" sz="1800" dirty="0"/>
              <a:t>Маркетинг;</a:t>
            </a:r>
          </a:p>
          <a:p>
            <a:pPr lvl="2"/>
            <a:r>
              <a:rPr lang="ru-RU" sz="1800" dirty="0"/>
              <a:t>Финансы (финансовый план);</a:t>
            </a:r>
          </a:p>
          <a:p>
            <a:pPr lvl="2"/>
            <a:r>
              <a:rPr lang="ru-RU" sz="1800" dirty="0"/>
              <a:t>Кадровая политика;</a:t>
            </a:r>
          </a:p>
          <a:p>
            <a:pPr lvl="2"/>
            <a:r>
              <a:rPr lang="ru-RU" sz="1800" dirty="0"/>
              <a:t>Инновационная политика (научно-исследовательские и конструкторские разработки);</a:t>
            </a:r>
          </a:p>
          <a:p>
            <a:pPr lvl="2"/>
            <a:r>
              <a:rPr lang="ru-RU" sz="1800" dirty="0"/>
              <a:t>Новая продукция и рынки сбыта.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3711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 </a:t>
            </a:r>
            <a:r>
              <a:rPr lang="ru-RU" sz="2800" dirty="0" smtClean="0"/>
              <a:t>принципы </a:t>
            </a:r>
            <a:r>
              <a:rPr lang="ru-RU" sz="2800" dirty="0"/>
              <a:t>стратегического планирования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268760"/>
            <a:ext cx="6347714" cy="4772603"/>
          </a:xfrm>
        </p:spPr>
        <p:txBody>
          <a:bodyPr>
            <a:normAutofit lnSpcReduction="10000"/>
          </a:bodyPr>
          <a:lstStyle/>
          <a:p>
            <a:endParaRPr lang="ru-RU" sz="2000" dirty="0" smtClean="0"/>
          </a:p>
          <a:p>
            <a:endParaRPr lang="ru-RU" sz="2000" dirty="0"/>
          </a:p>
          <a:p>
            <a:r>
              <a:rPr lang="ru-RU" sz="2400" dirty="0" smtClean="0"/>
              <a:t>Обязательным </a:t>
            </a:r>
            <a:r>
              <a:rPr lang="ru-RU" sz="2400" dirty="0"/>
              <a:t>является наличие основных принципов стратегического планирования: </a:t>
            </a:r>
          </a:p>
          <a:p>
            <a:r>
              <a:rPr lang="ru-RU" sz="2400" dirty="0"/>
              <a:t>Принцип единства </a:t>
            </a:r>
          </a:p>
          <a:p>
            <a:r>
              <a:rPr lang="ru-RU" sz="2400" dirty="0"/>
              <a:t>Принцип участия </a:t>
            </a:r>
          </a:p>
          <a:p>
            <a:r>
              <a:rPr lang="ru-RU" sz="2400" dirty="0"/>
              <a:t>Принцип непрерывности</a:t>
            </a:r>
          </a:p>
          <a:p>
            <a:r>
              <a:rPr lang="ru-RU" sz="2400" dirty="0"/>
              <a:t>Принцип гибкости</a:t>
            </a:r>
          </a:p>
          <a:p>
            <a:r>
              <a:rPr lang="ru-RU" sz="2400" dirty="0"/>
              <a:t>Принцип точности</a:t>
            </a:r>
          </a:p>
          <a:p>
            <a:r>
              <a:rPr lang="ru-RU" sz="2000" dirty="0"/>
              <a:t> 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ru-RU" sz="1800" u="sng" dirty="0"/>
              <a:t>Маркетинговая стратегия как фактор интенсивного роста строительного предприятия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196752"/>
            <a:ext cx="6347714" cy="4844611"/>
          </a:xfrm>
        </p:spPr>
        <p:txBody>
          <a:bodyPr>
            <a:normAutofit/>
          </a:bodyPr>
          <a:lstStyle/>
          <a:p>
            <a:pPr lvl="0"/>
            <a:r>
              <a:rPr lang="ru-RU" sz="2000" dirty="0"/>
              <a:t>изучение потребностей рынка в товарах и требований к потребительским свойствам продукции;</a:t>
            </a:r>
          </a:p>
          <a:p>
            <a:pPr lvl="0"/>
            <a:r>
              <a:rPr lang="ru-RU" sz="2000" dirty="0"/>
              <a:t>определение уровня конкурентоспособности выпускаемой продукции;</a:t>
            </a:r>
          </a:p>
          <a:p>
            <a:pPr lvl="0"/>
            <a:r>
              <a:rPr lang="ru-RU" sz="2000" dirty="0"/>
              <a:t>анализ рыночной сегментации и выявление сегментов рынка, наиболее соответствующих профилю строительной продукции;</a:t>
            </a:r>
          </a:p>
          <a:p>
            <a:pPr lvl="0"/>
            <a:r>
              <a:rPr lang="ru-RU" sz="2000" dirty="0"/>
              <a:t>изучение предпринимательской структуры рынка, в первую очередь предприятий-конкурентов, исследование их конкурентных преимуществ и слабостей;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74345"/>
            <a:ext cx="7128792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/>
              <a:t>В рамках маркетинговой стратегии </a:t>
            </a:r>
            <a:r>
              <a:rPr lang="ru-RU" sz="2200" dirty="0" smtClean="0"/>
              <a:t>рассматриваются </a:t>
            </a:r>
            <a:r>
              <a:rPr lang="ru-RU" sz="2200" dirty="0"/>
              <a:t>три основные возможности интенсивного роста строительного предприятия: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200" dirty="0"/>
              <a:t>глубокое внедрение на рынок, когда емкость рынка данной строительной продукции велика, а производственные возможности строительной организации почти не ограничены;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200" dirty="0"/>
              <a:t>расширение границ рынка благодаря внедрению ныне существующего товара на новые рынки, для чего от строительного предприятия требуются значительные маркетинговые усилия и готовность вступить в жестокую конкурентную борьбу;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200" dirty="0"/>
              <a:t>совершенствование товара, что выражается в попытках строительного предприятия увеличить сбыт за счет создания новых или усовершенствованных товаров для ныне существующих рынков (например, изменение районирования, планировки и комфортности жилья).</a:t>
            </a:r>
          </a:p>
        </p:txBody>
      </p:sp>
    </p:spTree>
    <p:extLst>
      <p:ext uri="{BB962C8B-B14F-4D97-AF65-F5344CB8AC3E}">
        <p14:creationId xmlns:p14="http://schemas.microsoft.com/office/powerpoint/2010/main" val="202459211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</TotalTime>
  <Words>770</Words>
  <Application>Microsoft Office PowerPoint</Application>
  <PresentationFormat>Экран (4:3)</PresentationFormat>
  <Paragraphs>121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Trebuchet MS</vt:lpstr>
      <vt:lpstr>Wingdings 3</vt:lpstr>
      <vt:lpstr>Грань</vt:lpstr>
      <vt:lpstr> Стратегическое и тактическое планирование</vt:lpstr>
      <vt:lpstr>Модель планирования </vt:lpstr>
      <vt:lpstr>Генеральное целевое планирование</vt:lpstr>
      <vt:lpstr>Стратегическое планирование осуществляется на долгосрочную перспективу и подразумевает формулирование целей, задач, масштабов и сферы деятельности предприятия. </vt:lpstr>
      <vt:lpstr>четыре типа целей </vt:lpstr>
      <vt:lpstr>Стратегический план может иметь следующую структуру:</vt:lpstr>
      <vt:lpstr> принципы стратегического планирования </vt:lpstr>
      <vt:lpstr>Маркетинговая стратегия как фактор интенсивного роста строительного предприятия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задачи повышения качества и эффективности проектных решений</dc:title>
  <dc:creator>User</dc:creator>
  <cp:lastModifiedBy>User</cp:lastModifiedBy>
  <cp:revision>24</cp:revision>
  <dcterms:created xsi:type="dcterms:W3CDTF">2010-12-05T14:12:23Z</dcterms:created>
  <dcterms:modified xsi:type="dcterms:W3CDTF">2025-11-24T11:44:07Z</dcterms:modified>
</cp:coreProperties>
</file>