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2"/>
  </p:notesMasterIdLst>
  <p:handoutMasterIdLst>
    <p:handoutMasterId r:id="rId43"/>
  </p:handoutMasterIdLst>
  <p:sldIdLst>
    <p:sldId id="257" r:id="rId2"/>
    <p:sldId id="419" r:id="rId3"/>
    <p:sldId id="408" r:id="rId4"/>
    <p:sldId id="446" r:id="rId5"/>
    <p:sldId id="447" r:id="rId6"/>
    <p:sldId id="438" r:id="rId7"/>
    <p:sldId id="409" r:id="rId8"/>
    <p:sldId id="410" r:id="rId9"/>
    <p:sldId id="411" r:id="rId10"/>
    <p:sldId id="439" r:id="rId11"/>
    <p:sldId id="448" r:id="rId12"/>
    <p:sldId id="449" r:id="rId13"/>
    <p:sldId id="450" r:id="rId14"/>
    <p:sldId id="412" r:id="rId15"/>
    <p:sldId id="413" r:id="rId16"/>
    <p:sldId id="414" r:id="rId17"/>
    <p:sldId id="441" r:id="rId18"/>
    <p:sldId id="415" r:id="rId19"/>
    <p:sldId id="416" r:id="rId20"/>
    <p:sldId id="417" r:id="rId21"/>
    <p:sldId id="442" r:id="rId22"/>
    <p:sldId id="310" r:id="rId23"/>
    <p:sldId id="370" r:id="rId24"/>
    <p:sldId id="451" r:id="rId25"/>
    <p:sldId id="371" r:id="rId26"/>
    <p:sldId id="373" r:id="rId27"/>
    <p:sldId id="374" r:id="rId28"/>
    <p:sldId id="375" r:id="rId29"/>
    <p:sldId id="376" r:id="rId30"/>
    <p:sldId id="377" r:id="rId31"/>
    <p:sldId id="389" r:id="rId32"/>
    <p:sldId id="418" r:id="rId33"/>
    <p:sldId id="390" r:id="rId34"/>
    <p:sldId id="391" r:id="rId35"/>
    <p:sldId id="420" r:id="rId36"/>
    <p:sldId id="452" r:id="rId37"/>
    <p:sldId id="453" r:id="rId38"/>
    <p:sldId id="454" r:id="rId39"/>
    <p:sldId id="455" r:id="rId40"/>
    <p:sldId id="456" r:id="rId41"/>
  </p:sldIdLst>
  <p:sldSz cx="9144000" cy="6858000" type="screen4x3"/>
  <p:notesSz cx="6858000" cy="97155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CCFFFF"/>
    <a:srgbClr val="FFFF99"/>
    <a:srgbClr val="66CCFF"/>
    <a:srgbClr val="00FF00"/>
    <a:srgbClr val="008000"/>
    <a:srgbClr val="FF66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6" autoAdjust="0"/>
    <p:restoredTop sz="82301" autoAdjust="0"/>
  </p:normalViewPr>
  <p:slideViewPr>
    <p:cSldViewPr>
      <p:cViewPr varScale="1">
        <p:scale>
          <a:sx n="93" d="100"/>
          <a:sy n="93" d="100"/>
        </p:scale>
        <p:origin x="21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A98FDD0-BF67-4EA7-92C3-B6502C7C534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18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01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1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640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894CE38-9454-449D-8910-A0CEAF2E622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34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47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Обслуживание рабочих мест является важной частью производ­ственного процесса. Его цель — обеспечение средствами и предметами труда, необходимыми для осуществления производства. Такое обслу­живание включает: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своевременное доведение до рабочих производственного зада­ния с соответствующей документацией;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бесперебойное снабжение рабочих мест материалами, заготов­ками, полуфабрикатами, комплектующими изделиями, инструментом и приспособлениями;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ремонтное обслуживание, наладочные и транспортные работы, контроль качества продукции, поддержание чистоты на рабочих местах.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53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Цель  рационального  размещения  персонала  состоит  в  том,  чтобы </a:t>
            </a:r>
          </a:p>
          <a:p>
            <a:r>
              <a:rPr lang="ru-RU" dirty="0"/>
              <a:t>уменьшить время, необходимое для выполнения работы, устранить </a:t>
            </a:r>
          </a:p>
          <a:p>
            <a:r>
              <a:rPr lang="ru-RU" dirty="0"/>
              <a:t>ненужные  перемещения  служащих,  обеспечить  хорошие  условия </a:t>
            </a:r>
          </a:p>
          <a:p>
            <a:r>
              <a:rPr lang="ru-RU" dirty="0"/>
              <a:t>труда  и  уменьшить  напряжение  и  утомляемость  сотрудников, </a:t>
            </a:r>
          </a:p>
          <a:p>
            <a:r>
              <a:rPr lang="ru-RU" dirty="0"/>
              <a:t>наиболее эффективно</a:t>
            </a:r>
            <a:r>
              <a:rPr lang="ru-RU" baseline="0" dirty="0"/>
              <a:t> использовать </a:t>
            </a:r>
            <a:r>
              <a:rPr lang="ru-RU" dirty="0"/>
              <a:t>площадки для максимально  по- </a:t>
            </a:r>
          </a:p>
          <a:p>
            <a:r>
              <a:rPr lang="ru-RU" dirty="0" err="1"/>
              <a:t>высить</a:t>
            </a:r>
            <a:r>
              <a:rPr lang="ru-RU" dirty="0"/>
              <a:t> производительность труда персонала. Выделяют следующие </a:t>
            </a:r>
          </a:p>
          <a:p>
            <a:r>
              <a:rPr lang="ru-RU" dirty="0"/>
              <a:t>основные системы планировки помещений-</a:t>
            </a:r>
            <a:r>
              <a:rPr lang="ru-RU" baseline="0" dirty="0"/>
              <a:t> кабинетная, зальная, ячеистая (перегородки),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780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  <a:p>
            <a:r>
              <a:rPr lang="ru-RU" dirty="0"/>
              <a:t>При  планировке  целесообразно  сразу  определить,  кто  из  </a:t>
            </a:r>
            <a:r>
              <a:rPr lang="ru-RU" dirty="0" err="1"/>
              <a:t>руко</a:t>
            </a:r>
            <a:r>
              <a:rPr lang="ru-RU" dirty="0"/>
              <a:t>-</a:t>
            </a:r>
          </a:p>
          <a:p>
            <a:r>
              <a:rPr lang="ru-RU" dirty="0"/>
              <a:t>водителей предприятия и его заместителей будет иметь отдельные </a:t>
            </a:r>
          </a:p>
          <a:p>
            <a:r>
              <a:rPr lang="ru-RU" dirty="0"/>
              <a:t>кабинеты.  Начальникам  отделов  лучше  сидеть  непосредственно  в </a:t>
            </a:r>
          </a:p>
          <a:p>
            <a:r>
              <a:rPr lang="ru-RU" dirty="0"/>
              <a:t>отделах: это улучшит управляемость и дисциплину.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510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Основой для организации рабочего места является его специали­зация, предполагающая закрепление за ним определенного круга работ или операций по признаку их технологической однородности, слож­ности, точности обработки, конфигурации и др. Чем выше специали­зация производства, тем в большей степени появляется возможность приспособить каждое рабочее место по планировке и оснащению к кон­кретной работе, создать для рабочего наиболее благоприятные усло­вия труда, учитывающие общие производственные требования для данного вида работ и физиологические особенности каждого конкрет­ного исполнителя.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Высокий уровень специализации рабочих мест достигается в мас­совом производстве, где повторяемость выполняемых работ и большой объем выпускаемой продукции дают возможность закрепить за рабо­чим местом 1—2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деталеоперации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в течение длительного периода. Такое Рабочее место экономически выгодно оснащать специальным высоко­производительным оборудованием, приспособлениями и инструмен­том, внедрять прогрессивные системы обслуживания рабочих мест.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227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К каждой разновидности элементов оснащения рабочих мест предъявляются определенные требования. Главными требованиями при выборе основного технологического оборудования являются: максимальное освобождение работающего от тяжелого физического труда, удобство рабочей позы, удобство и легкость управления обору­дованием, безопасность работы, обеспечение комфортных условий тру­да. Выполнение этих требований зависит от того, как при разработке оборудования учтены требования эргономики, производственной эсте­тики и безопасности труда.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219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Состав и конструктивные особенности организационной оснаст­ки должны способствовать экономии трудовых движений, удобству рабочей позы, безопасности труда, рациональному использованию производственной площади. В отличие от технологической оснастки, которая жестко определяется содержанием технологического процес­са, организационная оснастка зависит от специфики предметов и средств труда, типа производства, системы обслуживания рабочих мест, санитарных и эргономических факторов и др. При недостатке организационной оснастки или нерациональной ее конструкции У рабочих возникают непроизводительные движения, из-за чего неиз­бежны потери рабочего времени. В то же время ее излишки ведут к неоправданным дополнительным финансовым затратам, загромож­дают рабочее место, затрудняют перемещение рабочего, транспорти­ровку предметов труда, что в конечном счете приводит к снижению производительности труда.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755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В системе мероприятий по организации рабочего места суще­ственную роль играет рациональная его планировка. Рациональная планировка рабочего места обеспечивает удобную рабочую позу, возможность применения передовых приемов и мето­дов труда, минимальные траектории движений рабочего, предметов труда, их количество, соблюдение строгой последовательности, при которой один элемент работы плавно переходит в другой. При этом расположение средств и предметов труда должно удовлетворять основ­ным требованиям, нарушение которых ведет к непроизводительным затратам рабочего времени и энергии работника, преждевременному утомлению и снижению производительности труда, нерационально­му использованию производственных площадей, т.е.: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не создавать тесноты на рабочем месте;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не вызывать излишних движений, наклонов, хождений и пере­мещения предметов труда, оснастки и готовой продукции;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к рабочему месту должен быть обеспечен свободный доступ для профилактических ремонтов и осмотров, а также аварийного обслу­живания;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рационально использовать отведенную под рабочее место про­изводственную площадь;</a:t>
            </a:r>
          </a:p>
          <a:p>
            <a:pPr lvl="0"/>
            <a:r>
              <a:rPr lang="ru-RU" sz="1200" u="none" strike="noStrike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планировка рабочего места должна учитывать технологические маршруты, маршруты работы, возможность применения наиболее целесообразных в данных условиях транспортных средств.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341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Санитарными нормами предусмотрено, что на каждого рабочего должно приходиться не менее 4,5 м</a:t>
            </a:r>
            <a:r>
              <a:rPr lang="ru-RU" sz="1200" kern="1200" baseline="300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производственной площади при высоте помещения 3,2 м. В машиностроении приняты следующие раз­меры удельной площади, приходящейся в среднем на один станок вместе с проходами: для мелких станков — до 10—12 м</a:t>
            </a:r>
            <a:r>
              <a:rPr lang="ru-RU" sz="1200" kern="1200" baseline="300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; для средних — 15—25 м</a:t>
            </a:r>
            <a:r>
              <a:rPr lang="ru-RU" sz="1200" kern="1200" baseline="300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; для крупных — 30—45 м</a:t>
            </a:r>
            <a:r>
              <a:rPr lang="ru-RU" sz="1200" kern="1200" baseline="300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Расстояние между оборудованием в пределах рабочей зоны должно быть не менее 800 мм, а между боко­выми и задними плоскостями — не менее 500 мм. Ширину главных проездов рекомендуется устанавливать не менее 3000 мм, а ширину проездов между оборудованием — равной ширине тележки с грузом плюс 800 мм с обеих сторон.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178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Внутренняя планировка рабочего места должна обеспечить такое оперативное пространство, при котором рабочий может свободно выполнять необходимые трудовые приемы и действия, размещать мате­риальные элементы производства и формировать рабочие зоны с учетом зон досягаемости при различных рабочих позах как в гори­зонтальной, так и в вертикальной плоскостях. Пределы досягаемости и нормальные зоны движений рук рабочего в горизонтальной и верти­кальной плоскостях, а также оптимальные габаритные размеры рабо­чих мест для человека среднего роста, занятого выполнением различ­ных работ, разработанные с учетом требований физиологии труда, приведены на рисунке.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4CE38-9454-449D-8910-A0CEAF2E6228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63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2D78B6-6F5F-4101-A240-EAE4704E70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5FF18-F428-4B67-9730-23C1C0DDA5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E801-EE64-4E07-8C68-65D708217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A27970B-9C5D-422F-8B56-EACA9D899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59D4-CD8B-428F-BECA-98A4C674E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B310-B477-43F5-AA61-CCA1F2F1D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3BA6444-6649-4873-BB66-D878A25D13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E50A-B234-419D-BDFF-EA218FFEC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998F-135C-442C-A304-90E7AB0C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FB18-DC3F-4C95-9B88-0AD4A2A006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BFF10-D423-400D-A82E-8E0211B603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CCFB90-7B41-4081-B3E9-6C3FACBAAD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836613"/>
            <a:ext cx="7772400" cy="1736725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Организация труда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924175"/>
            <a:ext cx="8496300" cy="3529013"/>
          </a:xfrm>
        </p:spPr>
        <p:txBody>
          <a:bodyPr/>
          <a:lstStyle/>
          <a:p>
            <a:pPr algn="l"/>
            <a:r>
              <a:rPr lang="ru-RU" sz="3200" b="1" i="1" dirty="0">
                <a:solidFill>
                  <a:srgbClr val="0070C0"/>
                </a:solidFill>
              </a:rPr>
              <a:t>ОРГАНИЗАЦИЯ  И ОБСЛУЖИВАНИЕ РАБОЧИХ  МЕСТ</a:t>
            </a:r>
          </a:p>
          <a:p>
            <a:pPr algn="l"/>
            <a:endParaRPr lang="ru-RU" i="1" dirty="0"/>
          </a:p>
          <a:p>
            <a:pPr algn="l"/>
            <a:endParaRPr lang="ru-RU" i="1" dirty="0"/>
          </a:p>
          <a:p>
            <a:pPr algn="l"/>
            <a:endParaRPr lang="ru-RU" i="1" dirty="0"/>
          </a:p>
          <a:p>
            <a:pPr algn="l"/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28" y="8408"/>
            <a:ext cx="9133672" cy="6849592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Планировка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есть рациональное размещение рабочих мест на производственной площади, пространственное размещение в пределах каждого рабочего места технологического и вспомогательного оборудования, организационной оснастки.</a:t>
            </a:r>
          </a:p>
          <a:p>
            <a:pPr marL="0" indent="0">
              <a:buNone/>
            </a:pPr>
            <a:endParaRPr lang="ru-RU" b="1" i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Обслуживание рабочего места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– это составная часть организационного процесса, направленная на обеспечение его бесперебойного и эффективного функционирования.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41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8" y="764704"/>
            <a:ext cx="897190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735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23" y="0"/>
            <a:ext cx="781215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8633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3" y="764704"/>
            <a:ext cx="905427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553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Типовой проект организации рабочего места</a:t>
            </a:r>
            <a:r>
              <a:rPr lang="ru-RU" sz="2800" dirty="0"/>
              <a:t> – организационный документ, в котором сосредоточены типовые, то есть характерные для многих рабочих мест определенной специальности решения и рекомендации по оснащению и планированию рабочего места.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Стандартное содержание типового проекта организации рабочего места: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Введение;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Назначение и характеристика рабочего места;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Оснащение рабочего места;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Планировка рабочего места;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Требования техники безопасности и охраны труда;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Основные требования к работнику;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Документация на рабочем месте;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Расчеты экономической эффективности от использования типового проекта.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1" name="Rectangle 5"/>
          <p:cNvSpPr>
            <a:spLocks noChangeArrowheads="1"/>
          </p:cNvSpPr>
          <p:nvPr/>
        </p:nvSpPr>
        <p:spPr bwMode="auto">
          <a:xfrm>
            <a:off x="0" y="-79652"/>
            <a:ext cx="8964488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ru-RU" sz="3200" b="1" dirty="0">
              <a:solidFill>
                <a:srgbClr val="002060"/>
              </a:solidFill>
              <a:latin typeface="+mj-lt"/>
            </a:endParaRPr>
          </a:p>
          <a:p>
            <a:r>
              <a:rPr lang="ru-RU" sz="3200" b="1" dirty="0">
                <a:solidFill>
                  <a:srgbClr val="0070C0"/>
                </a:solidFill>
                <a:latin typeface="+mj-lt"/>
              </a:rPr>
              <a:t>Вопрос 3. </a:t>
            </a:r>
            <a:r>
              <a:rPr lang="ru-RU" sz="3200" b="1" dirty="0">
                <a:solidFill>
                  <a:srgbClr val="0070C0"/>
                </a:solidFill>
              </a:rPr>
              <a:t>Специализация и оснащение рабочих мест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	Оснащение </a:t>
            </a:r>
            <a:r>
              <a:rPr lang="ru-RU" sz="3600" dirty="0">
                <a:latin typeface="+mj-lt"/>
              </a:rPr>
              <a:t>рабочего места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зависит от специализации рабочего места.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600" u="sng" dirty="0">
                <a:latin typeface="Arial" pitchFamily="34" charset="0"/>
                <a:cs typeface="Arial" pitchFamily="34" charset="0"/>
              </a:rPr>
              <a:t>универсальном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рабочем месте имеется широкий перечень оснастки,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 на </a:t>
            </a:r>
            <a:r>
              <a:rPr lang="ru-RU" sz="3600" u="sng" dirty="0">
                <a:latin typeface="Arial" pitchFamily="34" charset="0"/>
                <a:cs typeface="Arial" pitchFamily="34" charset="0"/>
              </a:rPr>
              <a:t>специализированном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рабочем месте - менее широкий перечень оснастки, 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600" u="sng" dirty="0">
                <a:latin typeface="Arial" pitchFamily="34" charset="0"/>
                <a:cs typeface="Arial" pitchFamily="34" charset="0"/>
              </a:rPr>
              <a:t>специальном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рабочем месте - узкий перечень оснастки.</a:t>
            </a:r>
            <a:endParaRPr lang="ru-RU" sz="3600" dirty="0"/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Технологическая оснастка — – средства технологического оснащения, дополняющие технологическое оборудование для выполнения определенной части технологического процесса. Примерами технологической оснастки являются режущий инструмент, штампы, приспособления и т.д.</a:t>
            </a:r>
          </a:p>
          <a:p>
            <a:r>
              <a:rPr lang="ru-RU" sz="32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</a:rPr>
              <a:t>Выделяют следующие виды оснащения рабочего места:</a:t>
            </a:r>
            <a:endParaRPr lang="ru-RU" sz="3600" b="1" i="1" dirty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3600" b="1" dirty="0">
                <a:solidFill>
                  <a:srgbClr val="0070C0"/>
                </a:solidFill>
              </a:rPr>
              <a:t>Основное технологическое оборудование</a:t>
            </a:r>
            <a:r>
              <a:rPr lang="ru-RU" sz="3600" b="1" dirty="0"/>
              <a:t>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станки, агрегаты, автоматические линии;</a:t>
            </a:r>
          </a:p>
          <a:p>
            <a:pPr>
              <a:lnSpc>
                <a:spcPct val="80000"/>
              </a:lnSpc>
            </a:pPr>
            <a:endParaRPr lang="ru-RU" sz="3600" b="1" i="1" dirty="0"/>
          </a:p>
          <a:p>
            <a:pPr>
              <a:lnSpc>
                <a:spcPct val="80000"/>
              </a:lnSpc>
            </a:pPr>
            <a:r>
              <a:rPr lang="ru-RU" sz="3600" b="1" dirty="0">
                <a:solidFill>
                  <a:srgbClr val="0070C0"/>
                </a:solidFill>
              </a:rPr>
              <a:t>Вспомогательное оборудование: </a:t>
            </a:r>
            <a:r>
              <a:rPr lang="ru-RU" sz="3600" dirty="0"/>
              <a:t>стенды, средства транспортировки, подъемники;</a:t>
            </a:r>
          </a:p>
          <a:p>
            <a:pPr marL="0" indent="0">
              <a:lnSpc>
                <a:spcPct val="80000"/>
              </a:lnSpc>
              <a:buNone/>
            </a:pPr>
            <a:endParaRPr lang="ru-RU" sz="3600" i="1" dirty="0"/>
          </a:p>
          <a:p>
            <a:pPr>
              <a:lnSpc>
                <a:spcPct val="80000"/>
              </a:lnSpc>
            </a:pPr>
            <a:r>
              <a:rPr lang="ru-RU" sz="3600" b="1" dirty="0">
                <a:solidFill>
                  <a:srgbClr val="0070C0"/>
                </a:solidFill>
              </a:rPr>
              <a:t>Технологическая оснастка: </a:t>
            </a:r>
            <a:r>
              <a:rPr lang="ru-RU" sz="3600" dirty="0"/>
              <a:t>приспособления, инструмент, техническая документация;</a:t>
            </a:r>
            <a:endParaRPr lang="ru-RU" sz="3600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64" y="0"/>
            <a:ext cx="9120336" cy="674136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>
                <a:solidFill>
                  <a:srgbClr val="0070C0"/>
                </a:solidFill>
              </a:rPr>
              <a:t>Организационная оснастка: </a:t>
            </a:r>
            <a:r>
              <a:rPr lang="ru-RU" dirty="0"/>
              <a:t>средства для размещения и хранения инструмента и приспособлений, производственная тара, производственная мебель, средства для размещения документации, средства сигнализации и связи, средства освещения, средства по уходу за оборудованием, средства техники безопасности, предметы производственного интерьера.</a:t>
            </a:r>
          </a:p>
          <a:p>
            <a:pPr>
              <a:lnSpc>
                <a:spcPct val="80000"/>
              </a:lnSpc>
            </a:pPr>
            <a:endParaRPr lang="ru-RU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b="1" dirty="0"/>
              <a:t>Средства оснащения подразделяются на </a:t>
            </a:r>
            <a:r>
              <a:rPr lang="ru-RU" b="1" u="sng" dirty="0"/>
              <a:t>постоянные</a:t>
            </a:r>
            <a:r>
              <a:rPr lang="ru-RU" b="1" dirty="0"/>
              <a:t> и </a:t>
            </a:r>
            <a:r>
              <a:rPr lang="ru-RU" b="1" u="sng" dirty="0"/>
              <a:t>временные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02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 оснащенности рабочего места:</a:t>
            </a:r>
          </a:p>
          <a:p>
            <a:pPr>
              <a:lnSpc>
                <a:spcPct val="80000"/>
              </a:lnSpc>
            </a:pPr>
            <a:r>
              <a:rPr lang="ru-RU" dirty="0"/>
              <a:t>Вся оснастка, инструмент, приспособления должны быть удобны в работе, обеспечивать легкость установки и снятия;</a:t>
            </a:r>
          </a:p>
          <a:p>
            <a:pPr>
              <a:lnSpc>
                <a:spcPct val="80000"/>
              </a:lnSpc>
            </a:pPr>
            <a:endParaRPr lang="ru-RU" dirty="0"/>
          </a:p>
          <a:p>
            <a:pPr>
              <a:lnSpc>
                <a:spcPct val="80000"/>
              </a:lnSpc>
            </a:pPr>
            <a:r>
              <a:rPr lang="ru-RU" dirty="0"/>
              <a:t>Должны обеспечивать экономию физических сил исполнителя, применение передовых методов и приемов труда;</a:t>
            </a:r>
          </a:p>
          <a:p>
            <a:pPr>
              <a:lnSpc>
                <a:spcPct val="80000"/>
              </a:lnSpc>
            </a:pPr>
            <a:endParaRPr lang="ru-RU" dirty="0"/>
          </a:p>
          <a:p>
            <a:pPr>
              <a:lnSpc>
                <a:spcPct val="80000"/>
              </a:lnSpc>
            </a:pPr>
            <a:r>
              <a:rPr lang="ru-RU" dirty="0"/>
              <a:t>Должны обеспечивать исключение шума и вибраций;</a:t>
            </a:r>
          </a:p>
          <a:p>
            <a:pPr marL="0" indent="0">
              <a:lnSpc>
                <a:spcPct val="80000"/>
              </a:lnSpc>
              <a:buNone/>
            </a:pPr>
            <a:endParaRPr lang="ru-RU" dirty="0"/>
          </a:p>
          <a:p>
            <a:pPr>
              <a:lnSpc>
                <a:spcPct val="80000"/>
              </a:lnSpc>
            </a:pPr>
            <a:r>
              <a:rPr lang="ru-RU" dirty="0"/>
              <a:t>Соответствовать требованиям эргономики (сочетание человек-среда-машина должно обеспечивать удобство пользования, приложения физических усилий.)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6690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 dirty="0">
                <a:solidFill>
                  <a:srgbClr val="002060"/>
                </a:solidFill>
              </a:rPr>
              <a:t>Особые требования при оценке и выборе организационной оснастки:</a:t>
            </a:r>
          </a:p>
          <a:p>
            <a:pPr>
              <a:lnSpc>
                <a:spcPct val="90000"/>
              </a:lnSpc>
            </a:pPr>
            <a:r>
              <a:rPr lang="ru-RU" b="1" dirty="0"/>
              <a:t>Соответствие организационной оснастки функциональному назначению и использованию (учет характера работы, рабочей позы – сидя, стоя, сидя-стоя);</a:t>
            </a:r>
          </a:p>
          <a:p>
            <a:pPr>
              <a:lnSpc>
                <a:spcPct val="90000"/>
              </a:lnSpc>
            </a:pPr>
            <a:r>
              <a:rPr lang="ru-RU" b="1" dirty="0"/>
              <a:t>Соответствие ее конструкции требованиям НОТ;</a:t>
            </a:r>
          </a:p>
          <a:p>
            <a:pPr>
              <a:lnSpc>
                <a:spcPct val="90000"/>
              </a:lnSpc>
            </a:pPr>
            <a:r>
              <a:rPr lang="ru-RU" b="1" dirty="0"/>
              <a:t>Экономное использование производственной площади;</a:t>
            </a:r>
          </a:p>
          <a:p>
            <a:pPr>
              <a:lnSpc>
                <a:spcPct val="90000"/>
              </a:lnSpc>
            </a:pPr>
            <a:r>
              <a:rPr lang="ru-RU" b="1" dirty="0"/>
              <a:t>Соответствие внешнего вида требованиям производственной эстетики.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/>
              <a:t>ЛИТЕРАТУРА</a:t>
            </a:r>
            <a:br>
              <a:rPr lang="ru-RU" b="1"/>
            </a:br>
            <a:endParaRPr lang="ru-RU" b="1"/>
          </a:p>
        </p:txBody>
      </p:sp>
      <p:sp>
        <p:nvSpPr>
          <p:cNvPr id="328707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b="1" dirty="0"/>
              <a:t> Основная 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1. Головачев А.С. Организация, нормирование и оплата труда. Учебное пособие. Мн.: Новое знание, 2008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2. </a:t>
            </a:r>
            <a:r>
              <a:rPr lang="ru-RU" sz="2400" dirty="0" err="1"/>
              <a:t>Пашуто</a:t>
            </a:r>
            <a:r>
              <a:rPr lang="ru-RU" sz="2400" dirty="0"/>
              <a:t> О.В. Организация труда. Методические рекомендации Мн.: ЧИУП, 2009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3. Оганезов И.А. Организация труда: курс лекций. Мн.: Современные знания, 2006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4. </a:t>
            </a:r>
            <a:r>
              <a:rPr lang="ru-RU" sz="2400" dirty="0" err="1"/>
              <a:t>Чеблаков</a:t>
            </a:r>
            <a:r>
              <a:rPr lang="ru-RU" sz="2400" dirty="0"/>
              <a:t> А.А. Организация труда. Мн.: ЧИУП, 2008</a:t>
            </a:r>
            <a:endParaRPr lang="ru-RU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/>
              <a:t> Дополнительная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1. </a:t>
            </a:r>
            <a:r>
              <a:rPr lang="ru-RU" sz="2400" dirty="0" err="1"/>
              <a:t>Пашуто</a:t>
            </a:r>
            <a:r>
              <a:rPr lang="ru-RU" sz="2400" dirty="0"/>
              <a:t> В.П. Организация и нормирование труда на предприятии. Учебное пособие. 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2. Тарасевич В.И. Организация труда. Учебно- методическое пособие. </a:t>
            </a:r>
            <a:r>
              <a:rPr lang="ru-RU" sz="2400" dirty="0" err="1"/>
              <a:t>Мн</a:t>
            </a:r>
            <a:r>
              <a:rPr lang="ru-RU" sz="2400" dirty="0"/>
              <a:t>.:БГЭУ, 2003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3. Генкин Б.М.  Организация, планирование и оплата труда на промышленных предприятиях М.: Норма, 2003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4. </a:t>
            </a:r>
            <a:r>
              <a:rPr lang="ru-RU" sz="2400" dirty="0" err="1"/>
              <a:t>Рофе</a:t>
            </a:r>
            <a:r>
              <a:rPr lang="ru-RU" sz="2400" dirty="0"/>
              <a:t> А.Н. Организация и нормирование труда М.: Академия труда и социальных отношений, 2005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</a:rPr>
              <a:t>Вопрос 4. Планировка рабочего места и ее виды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</a:rPr>
              <a:t>Планировка</a:t>
            </a:r>
            <a:r>
              <a:rPr lang="ru-RU" sz="3600" dirty="0">
                <a:solidFill>
                  <a:schemeClr val="tx1"/>
                </a:solidFill>
              </a:rPr>
              <a:t> – целесообразное пространственное размещение в горизонтальной и вертикальной плоскости всех элементов оснащения, необходимых для выполнения производственного задания.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36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</a:rPr>
              <a:t>Планировка рабочего места: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3600" dirty="0">
                <a:solidFill>
                  <a:schemeClr val="tx1"/>
                </a:solidFill>
              </a:rPr>
              <a:t>внешняя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3600" dirty="0">
                <a:solidFill>
                  <a:schemeClr val="tx1"/>
                </a:solidFill>
              </a:rPr>
              <a:t>Внутренняя.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40" y="116632"/>
            <a:ext cx="9025056" cy="674136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Внешняя планировка </a:t>
            </a:r>
            <a:r>
              <a:rPr lang="ru-RU" dirty="0">
                <a:solidFill>
                  <a:schemeClr val="tx1"/>
                </a:solidFill>
              </a:rPr>
              <a:t>определяет связь с другими рабочими местами.</a:t>
            </a:r>
          </a:p>
          <a:p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u="sng" dirty="0">
                <a:solidFill>
                  <a:schemeClr val="tx1"/>
                </a:solidFill>
              </a:rPr>
              <a:t>Для рабочего </a:t>
            </a:r>
            <a:r>
              <a:rPr lang="ru-RU" dirty="0">
                <a:solidFill>
                  <a:schemeClr val="tx1"/>
                </a:solidFill>
              </a:rPr>
              <a:t>- это получение заготовок, инструмента, сдача готовых деталей. </a:t>
            </a:r>
          </a:p>
          <a:p>
            <a:r>
              <a:rPr lang="ru-RU" u="sng" dirty="0">
                <a:solidFill>
                  <a:schemeClr val="tx1"/>
                </a:solidFill>
              </a:rPr>
              <a:t>Для менеджера </a:t>
            </a:r>
            <a:r>
              <a:rPr lang="ru-RU" dirty="0">
                <a:solidFill>
                  <a:schemeClr val="tx1"/>
                </a:solidFill>
              </a:rPr>
              <a:t>- получение и передача информации. </a:t>
            </a:r>
          </a:p>
          <a:p>
            <a:r>
              <a:rPr lang="ru-RU" dirty="0">
                <a:solidFill>
                  <a:schemeClr val="tx1"/>
                </a:solidFill>
              </a:rPr>
              <a:t>При планировании рабочего места изучаются грузопотоки и документопотоки, разрабатываются предложения по устранению дублирования потоков.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542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chemeClr val="tx1"/>
                </a:solidFill>
              </a:rPr>
              <a:t>Задачи внешнего планирования:</a:t>
            </a:r>
          </a:p>
          <a:p>
            <a:r>
              <a:rPr lang="ru-RU" dirty="0"/>
              <a:t>Экономное использование производственных площадей;</a:t>
            </a:r>
          </a:p>
          <a:p>
            <a:r>
              <a:rPr lang="ru-RU" dirty="0"/>
              <a:t>Рациональная взаимосвязь между рабочим местами;</a:t>
            </a:r>
          </a:p>
          <a:p>
            <a:r>
              <a:rPr lang="ru-RU" dirty="0"/>
              <a:t>Сокращение расстояний переходов и транспортировки;</a:t>
            </a:r>
          </a:p>
          <a:p>
            <a:r>
              <a:rPr lang="ru-RU" dirty="0"/>
              <a:t>Изоляция рабочих мест с вредными условиями труда;</a:t>
            </a:r>
          </a:p>
          <a:p>
            <a:r>
              <a:rPr lang="ru-RU" dirty="0"/>
              <a:t>Обеспечение безопасности труда.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 dirty="0">
                <a:solidFill>
                  <a:srgbClr val="002060"/>
                </a:solidFill>
              </a:rPr>
              <a:t>Задачи внутренней планировки:</a:t>
            </a:r>
            <a:endParaRPr lang="ru-RU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/>
              <a:t>Обеспечение наименьших затрат рабочего времени на выполнение работ;</a:t>
            </a:r>
          </a:p>
          <a:p>
            <a:pPr>
              <a:lnSpc>
                <a:spcPct val="90000"/>
              </a:lnSpc>
            </a:pPr>
            <a:r>
              <a:rPr lang="ru-RU" dirty="0"/>
              <a:t>Обеспечение минимизация усилий;</a:t>
            </a:r>
          </a:p>
          <a:p>
            <a:pPr>
              <a:lnSpc>
                <a:spcPct val="90000"/>
              </a:lnSpc>
            </a:pPr>
            <a:r>
              <a:rPr lang="ru-RU" dirty="0"/>
              <a:t>Удобство выполнения работы;</a:t>
            </a:r>
          </a:p>
          <a:p>
            <a:pPr>
              <a:lnSpc>
                <a:spcPct val="90000"/>
              </a:lnSpc>
            </a:pPr>
            <a:r>
              <a:rPr lang="ru-RU" dirty="0"/>
              <a:t>Хороший обзор и удобство обслуживания оборудования;</a:t>
            </a:r>
          </a:p>
          <a:p>
            <a:pPr>
              <a:lnSpc>
                <a:spcPct val="90000"/>
              </a:lnSpc>
            </a:pPr>
            <a:r>
              <a:rPr lang="ru-RU" dirty="0"/>
              <a:t>Рационализация рабочей позы;</a:t>
            </a:r>
          </a:p>
          <a:p>
            <a:pPr>
              <a:lnSpc>
                <a:spcPct val="90000"/>
              </a:lnSpc>
            </a:pPr>
            <a:r>
              <a:rPr lang="ru-RU" dirty="0"/>
              <a:t>Создание благоприятных условий труда;</a:t>
            </a:r>
          </a:p>
          <a:p>
            <a:pPr>
              <a:lnSpc>
                <a:spcPct val="90000"/>
              </a:lnSpc>
            </a:pPr>
            <a:r>
              <a:rPr lang="ru-RU" dirty="0"/>
              <a:t>Безопасность труда.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2997"/>
            <a:ext cx="3558783" cy="312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56992"/>
            <a:ext cx="3411622" cy="309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371703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Зоны досягаемости при различных рабочих позах:</a:t>
            </a:r>
          </a:p>
          <a:p>
            <a:pPr marL="514350" indent="-514350">
              <a:buAutoNum type="arabicParenR"/>
            </a:pPr>
            <a:r>
              <a:rPr lang="ru-RU" dirty="0"/>
              <a:t>Максимальное рабочее пространство</a:t>
            </a:r>
          </a:p>
          <a:p>
            <a:pPr marL="514350" indent="-514350">
              <a:buAutoNum type="arabicParenR"/>
            </a:pPr>
            <a:r>
              <a:rPr lang="ru-RU" dirty="0"/>
              <a:t>Оптимальное рабочее пространство </a:t>
            </a:r>
          </a:p>
        </p:txBody>
      </p:sp>
    </p:spTree>
    <p:extLst>
      <p:ext uri="{BB962C8B-B14F-4D97-AF65-F5344CB8AC3E}">
        <p14:creationId xmlns:p14="http://schemas.microsoft.com/office/powerpoint/2010/main" val="3066602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None/>
            </a:pPr>
            <a:r>
              <a:rPr lang="ru-RU" sz="2800" dirty="0">
                <a:solidFill>
                  <a:schemeClr val="tx2"/>
                </a:solidFill>
              </a:rPr>
              <a:t>Принципы планирования:</a:t>
            </a:r>
          </a:p>
          <a:p>
            <a:pPr marL="609600" indent="-609600">
              <a:buFontTx/>
              <a:buNone/>
            </a:pPr>
            <a:r>
              <a:rPr lang="ru-RU" sz="2800" dirty="0"/>
              <a:t>1.Принцип наименьших расстояний при пользовании предметами труда, что достигается правильным расположением всего необходимого в зонах досягаемости</a:t>
            </a:r>
            <a:r>
              <a:rPr lang="ru-RU" dirty="0"/>
              <a:t>.</a:t>
            </a:r>
          </a:p>
          <a:p>
            <a:pPr marL="609600" indent="-609600">
              <a:buFontTx/>
              <a:buNone/>
            </a:pPr>
            <a:r>
              <a:rPr lang="ru-RU" sz="2800" dirty="0"/>
              <a:t>Зону максимальной досягаемости составляет размах вытянутых рук. Зона минимальной досягаемости – размах согнутых в локтях рук. Зона оптимальной досягаемости – сектор наложения максимальной зоны досягаемости правой и левой руки.</a:t>
            </a:r>
          </a:p>
          <a:p>
            <a:pPr marL="609600" indent="-609600">
              <a:buFontTx/>
              <a:buNone/>
            </a:pPr>
            <a:r>
              <a:rPr lang="ru-RU" sz="2800" dirty="0"/>
              <a:t>2. В первую очередь заполняется зона максимальной досягаемости.</a:t>
            </a:r>
            <a:endParaRPr lang="ru-RU" sz="2800" i="1" u="sng" dirty="0"/>
          </a:p>
          <a:p>
            <a:pPr marL="609600" indent="-609600"/>
            <a:r>
              <a:rPr lang="ru-RU" sz="2800" i="1" u="sng" dirty="0"/>
              <a:t>Правило 1</a:t>
            </a:r>
            <a:r>
              <a:rPr lang="ru-RU" sz="2800" dirty="0"/>
              <a:t>. Что берется правой рукой – располагается справа, что берется левой рукой – располагается слева.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b="1" i="1" u="sng" dirty="0"/>
              <a:t>Правило 2.</a:t>
            </a:r>
            <a:r>
              <a:rPr lang="ru-RU" b="1" dirty="0"/>
              <a:t> Загружать обе руки одновременно. (Например, телефон – слева, калькулятор – справа).</a:t>
            </a:r>
            <a:endParaRPr lang="ru-RU" b="1" i="1" u="sng" dirty="0"/>
          </a:p>
          <a:p>
            <a:r>
              <a:rPr lang="ru-RU" b="1" i="1" u="sng" dirty="0"/>
              <a:t>Правило 3.</a:t>
            </a:r>
            <a:r>
              <a:rPr lang="ru-RU" b="1" dirty="0"/>
              <a:t> Каждый предмет должен иметь постоянное место нахождения.</a:t>
            </a:r>
            <a:endParaRPr lang="ru-RU" b="1" i="1" u="sng" dirty="0"/>
          </a:p>
          <a:p>
            <a:r>
              <a:rPr lang="ru-RU" b="1" i="1" u="sng" dirty="0"/>
              <a:t>Правило 4.</a:t>
            </a:r>
            <a:r>
              <a:rPr lang="ru-RU" b="1" dirty="0"/>
              <a:t> Часто используемые предметы располагаются ближе, редко используемые предметы располагаются дальше.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3. После зоны максимальной досягаемости заполняется зона минимальной досягаемости предметами, которые требуют внимания, сосредоточенности.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4. После максимальной зоны досягаемости располагаются все предметы, которые требуют быстрого считывания информации.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 dirty="0"/>
              <a:t>При этом учитываются </a:t>
            </a:r>
            <a:r>
              <a:rPr lang="ru-RU" sz="2800" b="1" dirty="0"/>
              <a:t>углы обзора</a:t>
            </a:r>
            <a:r>
              <a:rPr lang="ru-RU" sz="2800" dirty="0"/>
              <a:t>: угол мгновенного зрения – 18 градусов; угол эффективной видимости – 30 градусов; угол обзора при фиксированном положении головы – 120 градусов; угол обзора при повороте – 220 градусов.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 dirty="0"/>
              <a:t>При планировании рабочей позы учитывается, что рабочая поза «сидя» используется при выполнении работ с усилиями до 5 кг, рабочая поза «сидя-стоя» - при усилиях от 5 до 10 кг, рабочая поза «стоя» - при весе предмета труда свыше 10 кг.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dirty="0"/>
              <a:t>Оптимальный километраж, проходимый в течение рабочего дня составляет 10км. Например, ткачихи проходят в течение рабочего дня до 30-40 км.</a:t>
            </a:r>
            <a:endParaRPr lang="ru-RU" sz="2800" b="1" i="1" dirty="0"/>
          </a:p>
          <a:p>
            <a:pPr>
              <a:buFontTx/>
              <a:buNone/>
            </a:pPr>
            <a:r>
              <a:rPr lang="ru-RU" sz="2800" b="1" i="1" dirty="0">
                <a:solidFill>
                  <a:schemeClr val="tx2"/>
                </a:solidFill>
              </a:rPr>
              <a:t>При размещении средств информации и органов управления</a:t>
            </a:r>
            <a:r>
              <a:rPr lang="ru-RU" sz="2800" b="1" dirty="0"/>
              <a:t> должны учитываться принципы: частоты, важности, технологичности, сопряженности.</a:t>
            </a:r>
          </a:p>
          <a:p>
            <a:r>
              <a:rPr lang="ru-RU" sz="2800" b="1" dirty="0">
                <a:solidFill>
                  <a:srgbClr val="CC66FF"/>
                </a:solidFill>
              </a:rPr>
              <a:t>Принцип частоты</a:t>
            </a:r>
            <a:r>
              <a:rPr lang="ru-RU" sz="2800" b="1" dirty="0"/>
              <a:t> заключается в том, что в оптимальной зоне видимости располагаются рабочие органы управления оборудованием, к которым работник обращается наиболее часто. </a:t>
            </a:r>
            <a:r>
              <a:rPr lang="ru-RU" sz="2400" b="1" dirty="0">
                <a:solidFill>
                  <a:srgbClr val="CC66FF"/>
                </a:solidFill>
              </a:rPr>
              <a:t>Принцип важности</a:t>
            </a:r>
            <a:r>
              <a:rPr lang="ru-RU" sz="2400" b="1" dirty="0"/>
              <a:t> обеспечивается за счет того, что в оптимальной зоне располагаются наиболее важные органы управления оборудованием.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dirty="0">
                <a:solidFill>
                  <a:srgbClr val="CC66FF"/>
                </a:solidFill>
              </a:rPr>
              <a:t>Принцип технологичности</a:t>
            </a:r>
            <a:r>
              <a:rPr lang="ru-RU" sz="2800" b="1" dirty="0"/>
              <a:t> заключается в размещении органов управления оборудованием по ходу техпроцесса. Соблюдение </a:t>
            </a:r>
            <a:r>
              <a:rPr lang="ru-RU" sz="2800" b="1" dirty="0">
                <a:solidFill>
                  <a:srgbClr val="CC66FF"/>
                </a:solidFill>
              </a:rPr>
              <a:t>принципа сопряженности</a:t>
            </a:r>
            <a:r>
              <a:rPr lang="ru-RU" sz="2800" b="1" dirty="0"/>
              <a:t> предполагает расположение взаимосвязанных органов управления в непосредственной близости.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ru-RU" b="1" dirty="0">
                <a:solidFill>
                  <a:srgbClr val="002060"/>
                </a:solidFill>
              </a:rPr>
              <a:t>Вопрос 1.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Рабочее место, его классификация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Рабочее место </a:t>
            </a:r>
            <a:r>
              <a:rPr lang="ru-RU" sz="3600" dirty="0"/>
              <a:t>– часть производственного пространства или зона трудовых действий, оснащенная необходимыми орудиями труда, на котором выполняется порученная функция (задание, работа) исполнителем или группой исполнителей.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60350"/>
            <a:ext cx="8964612" cy="6597650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</a:rPr>
              <a:t>Вопрос 5. Организация обслуживания рабочих мест </a:t>
            </a:r>
          </a:p>
          <a:p>
            <a:pPr>
              <a:lnSpc>
                <a:spcPct val="80000"/>
              </a:lnSpc>
            </a:pPr>
            <a:endParaRPr lang="ru-RU" sz="2800" b="1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800" b="1" dirty="0">
                <a:solidFill>
                  <a:srgbClr val="002060"/>
                </a:solidFill>
              </a:rPr>
              <a:t>Организация обслуживания рабочего места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/>
              <a:t>означает установление системы взаимодействия рабочего места и работника, занятого на нем, с другими рабочими местами и работниками, призванными обеспечить его бесперебойную и эффективную работу.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b="1" dirty="0"/>
          </a:p>
          <a:p>
            <a:pPr>
              <a:lnSpc>
                <a:spcPct val="80000"/>
              </a:lnSpc>
            </a:pPr>
            <a:r>
              <a:rPr lang="ru-RU" sz="2800" b="1" dirty="0">
                <a:solidFill>
                  <a:schemeClr val="tx2"/>
                </a:solidFill>
              </a:rPr>
              <a:t>Принципами обслуживания</a:t>
            </a:r>
            <a:r>
              <a:rPr lang="ru-RU" sz="2800" dirty="0"/>
              <a:t> являются: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800" dirty="0"/>
              <a:t>надежность,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800" dirty="0"/>
              <a:t>плановость,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800" dirty="0"/>
              <a:t>предупредительность,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800" dirty="0"/>
              <a:t>комплексность.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</a:rPr>
              <a:t>Обслуживание выполняется в соответствии с функциями: </a:t>
            </a:r>
            <a:r>
              <a:rPr lang="ru-RU" sz="2800" b="1" i="1" dirty="0">
                <a:solidFill>
                  <a:srgbClr val="002060"/>
                </a:solidFill>
              </a:rPr>
              <a:t>производственно-подготовительной, наладкой оборудования, ремонтной, энергообеспечением, снабжением инструментом, транспортной, контрольной, складской, ремонтно-строительной, хозяйственно-бытовой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  <a:p>
            <a:r>
              <a:rPr lang="ru-RU" sz="2800" i="1" u="sng" dirty="0">
                <a:solidFill>
                  <a:schemeClr val="tx1"/>
                </a:solidFill>
              </a:rPr>
              <a:t>Производственно-подготовительная</a:t>
            </a:r>
            <a:r>
              <a:rPr lang="ru-RU" sz="2800" dirty="0">
                <a:solidFill>
                  <a:schemeClr val="tx1"/>
                </a:solidFill>
              </a:rPr>
              <a:t> функция содержит комплектование материалов, заготовок, деталей и распределение работ с их обеспечением технической и экономической документацией.</a:t>
            </a:r>
            <a:endParaRPr lang="ru-RU" sz="2800" i="1" dirty="0">
              <a:solidFill>
                <a:schemeClr val="tx1"/>
              </a:solidFill>
            </a:endParaRPr>
          </a:p>
          <a:p>
            <a:r>
              <a:rPr lang="ru-RU" sz="2800" i="1" u="sng" dirty="0">
                <a:solidFill>
                  <a:schemeClr val="tx1"/>
                </a:solidFill>
              </a:rPr>
              <a:t>Наладка оборудования</a:t>
            </a:r>
            <a:r>
              <a:rPr lang="ru-RU" sz="2800" u="sng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включает наладку, </a:t>
            </a:r>
            <a:r>
              <a:rPr lang="ru-RU" sz="2800" dirty="0" err="1">
                <a:solidFill>
                  <a:schemeClr val="tx1"/>
                </a:solidFill>
              </a:rPr>
              <a:t>подналадку</a:t>
            </a:r>
            <a:r>
              <a:rPr lang="ru-RU" sz="2800" dirty="0">
                <a:solidFill>
                  <a:schemeClr val="tx1"/>
                </a:solidFill>
              </a:rPr>
              <a:t>, регулировку оборудования, приспособлений, сложного инструмента.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4" name="Rectangle 4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i="1" dirty="0">
                <a:solidFill>
                  <a:schemeClr val="tx1"/>
                </a:solidFill>
              </a:rPr>
              <a:t>Ремонтная функция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обеспечивает выполнение текущего и планово-предупредительного ремонта.</a:t>
            </a:r>
            <a:endParaRPr lang="ru-RU" b="1" i="1" dirty="0"/>
          </a:p>
          <a:p>
            <a:pPr>
              <a:lnSpc>
                <a:spcPct val="80000"/>
              </a:lnSpc>
            </a:pPr>
            <a:r>
              <a:rPr lang="ru-RU" b="1" i="1" dirty="0">
                <a:solidFill>
                  <a:schemeClr val="tx1"/>
                </a:solidFill>
              </a:rPr>
              <a:t>Энергообеспечение</a:t>
            </a:r>
            <a:r>
              <a:rPr lang="ru-RU" dirty="0"/>
              <a:t> означает обеспечение всеми видами энергии всех подразделений и межремонтное обслуживание энергоустановок.</a:t>
            </a:r>
            <a:endParaRPr lang="ru-RU" b="1" i="1" dirty="0"/>
          </a:p>
          <a:p>
            <a:pPr>
              <a:lnSpc>
                <a:spcPct val="80000"/>
              </a:lnSpc>
            </a:pPr>
            <a:r>
              <a:rPr lang="ru-RU" b="1" i="1" dirty="0">
                <a:solidFill>
                  <a:schemeClr val="tx1"/>
                </a:solidFill>
              </a:rPr>
              <a:t>Снабжение инструментом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– это обеспечение рабочих мест инструментом и приспособлениями и поддержание их в исправном состоянии.</a:t>
            </a:r>
            <a:endParaRPr lang="ru-RU" b="1" i="1" dirty="0"/>
          </a:p>
          <a:p>
            <a:pPr>
              <a:lnSpc>
                <a:spcPct val="80000"/>
              </a:lnSpc>
            </a:pPr>
            <a:r>
              <a:rPr lang="ru-RU" b="1" i="1" dirty="0">
                <a:solidFill>
                  <a:schemeClr val="tx1"/>
                </a:solidFill>
              </a:rPr>
              <a:t>Транспортная функция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включает перемещение предметов труда и готовой продукции на предприятии и за его пределами.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/>
            <a:r>
              <a:rPr lang="ru-RU" sz="2800" b="1" dirty="0">
                <a:solidFill>
                  <a:schemeClr val="tx1"/>
                </a:solidFill>
              </a:rPr>
              <a:t>Контрольная функция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/>
              <a:t>означает контроль качества сырья, полуфабрикатов продукции, обслуживание контрольно-измерительных приборов, предупреждение брака.</a:t>
            </a:r>
          </a:p>
          <a:p>
            <a:pPr marL="533400" indent="-533400">
              <a:buFontTx/>
              <a:buNone/>
            </a:pPr>
            <a:r>
              <a:rPr lang="ru-RU" sz="2800" dirty="0"/>
              <a:t>Система обслуживания является наиболее активной составной частью производственного процесса.</a:t>
            </a:r>
          </a:p>
          <a:p>
            <a:pPr marL="533400" indent="-533400">
              <a:buFontTx/>
              <a:buNone/>
            </a:pPr>
            <a:r>
              <a:rPr lang="ru-RU" sz="2800" dirty="0"/>
              <a:t>Выделяют </a:t>
            </a:r>
            <a:r>
              <a:rPr lang="ru-RU" sz="2800" dirty="0">
                <a:solidFill>
                  <a:schemeClr val="tx2"/>
                </a:solidFill>
              </a:rPr>
              <a:t>централизованные, децентрализованные, смешанные системы обслуживания.</a:t>
            </a:r>
            <a:endParaRPr lang="ru-RU" sz="2800" b="1" dirty="0">
              <a:solidFill>
                <a:schemeClr val="tx2"/>
              </a:solidFill>
            </a:endParaRPr>
          </a:p>
          <a:p>
            <a:pPr marL="533400" indent="-533400"/>
            <a:r>
              <a:rPr lang="ru-RU" sz="2800" b="1" dirty="0">
                <a:solidFill>
                  <a:schemeClr val="tx1"/>
                </a:solidFill>
              </a:rPr>
              <a:t>Централизованная система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/>
              <a:t>обслуживания применяется на крупных и средних предприятиях с массовым или крупносерийным производством, обслуживание выполняется специальными подразделениями.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800" dirty="0"/>
              <a:t>При </a:t>
            </a:r>
            <a:r>
              <a:rPr lang="ru-RU" sz="2800" i="1" dirty="0">
                <a:solidFill>
                  <a:schemeClr val="tx2"/>
                </a:solidFill>
              </a:rPr>
              <a:t>децентрализованной системе</a:t>
            </a:r>
            <a:r>
              <a:rPr lang="ru-RU" sz="2800" dirty="0"/>
              <a:t> обслуживания обслуживание ведется работниками того же подразделения.</a:t>
            </a:r>
          </a:p>
          <a:p>
            <a:r>
              <a:rPr lang="ru-RU" sz="2800" dirty="0"/>
              <a:t>При </a:t>
            </a:r>
            <a:r>
              <a:rPr lang="ru-RU" sz="2800" i="1" dirty="0">
                <a:solidFill>
                  <a:schemeClr val="tx2"/>
                </a:solidFill>
              </a:rPr>
              <a:t>смешанной системе</a:t>
            </a:r>
            <a:r>
              <a:rPr lang="ru-RU" sz="2800" dirty="0"/>
              <a:t> обслуживания часть функций осуществляется централизованно, часть </a:t>
            </a:r>
            <a:r>
              <a:rPr lang="ru-RU" sz="2800" dirty="0" err="1"/>
              <a:t>децентрализованно</a:t>
            </a:r>
            <a:r>
              <a:rPr lang="ru-RU" sz="2800" dirty="0"/>
              <a:t>.</a:t>
            </a:r>
          </a:p>
          <a:p>
            <a:r>
              <a:rPr lang="ru-RU" sz="2800" dirty="0"/>
              <a:t>Различают следующие </a:t>
            </a:r>
            <a:r>
              <a:rPr lang="ru-RU" sz="2800" dirty="0">
                <a:solidFill>
                  <a:srgbClr val="CC66FF"/>
                </a:solidFill>
              </a:rPr>
              <a:t>формы обслуживания</a:t>
            </a:r>
            <a:r>
              <a:rPr lang="ru-RU" sz="2800" dirty="0"/>
              <a:t>: дежурную, планово-предупредительную, стандартную, смешанную.</a:t>
            </a:r>
            <a:endParaRPr lang="ru-RU" sz="2800" i="1" dirty="0"/>
          </a:p>
          <a:p>
            <a:r>
              <a:rPr lang="ru-RU" sz="2800" i="1" dirty="0">
                <a:solidFill>
                  <a:srgbClr val="CC66FF"/>
                </a:solidFill>
              </a:rPr>
              <a:t>Дежурная форма</a:t>
            </a:r>
            <a:r>
              <a:rPr lang="ru-RU" sz="2800" i="1" dirty="0"/>
              <a:t> обслуживания</a:t>
            </a:r>
            <a:r>
              <a:rPr lang="ru-RU" sz="2800" dirty="0"/>
              <a:t> – применяется на небольших предприятиях с мелкосерийным и единичным типом производства, неполадки устраняются по мере надобности.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0"/>
            <a:ext cx="8964612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i="1" dirty="0">
                <a:solidFill>
                  <a:srgbClr val="CC66FF"/>
                </a:solidFill>
              </a:rPr>
              <a:t>Планово-предупредительная форма</a:t>
            </a:r>
            <a:r>
              <a:rPr lang="ru-RU" sz="2800" dirty="0"/>
              <a:t> обслуживания применяется в условиях серийного и крупносерийного производства, осуществляется по заранее разработанным технически обоснованным план-графикам.</a:t>
            </a:r>
            <a:endParaRPr lang="ru-RU" sz="2800" b="1" i="1" dirty="0"/>
          </a:p>
          <a:p>
            <a:r>
              <a:rPr lang="ru-RU" sz="2800" b="1" i="1" dirty="0">
                <a:solidFill>
                  <a:srgbClr val="CC66FF"/>
                </a:solidFill>
              </a:rPr>
              <a:t>Стандартная форма обслуживания</a:t>
            </a:r>
            <a:r>
              <a:rPr lang="ru-RU" sz="2800" dirty="0"/>
              <a:t> – это обслуживание рабочих мест, осуществляемое в массовом производстве в строго регламентированном порядке по стандартным расписаниям и планам высококвалифицированным специалистами.</a:t>
            </a:r>
          </a:p>
          <a:p>
            <a:r>
              <a:rPr lang="ru-RU" sz="2800" dirty="0"/>
              <a:t>При </a:t>
            </a:r>
            <a:r>
              <a:rPr lang="ru-RU" sz="2800" b="1" i="1" dirty="0">
                <a:solidFill>
                  <a:srgbClr val="CC66FF"/>
                </a:solidFill>
              </a:rPr>
              <a:t>смешанной форме</a:t>
            </a:r>
            <a:r>
              <a:rPr lang="ru-RU" sz="2800" b="1" i="1" dirty="0"/>
              <a:t> обслуживания</a:t>
            </a:r>
            <a:r>
              <a:rPr lang="ru-RU" sz="2800" dirty="0"/>
              <a:t> профилактические работы могут выполняться на базе совмещения профессий, функций.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0"/>
            <a:ext cx="8964612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002060"/>
                </a:solidFill>
              </a:rPr>
              <a:t>Вопрос 6. Комплексная аттестация рабочих мест на предприятии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/>
              <a:t>Под </a:t>
            </a:r>
            <a:r>
              <a:rPr lang="ru-RU" sz="3600" b="1" dirty="0">
                <a:solidFill>
                  <a:srgbClr val="002060"/>
                </a:solidFill>
              </a:rPr>
              <a:t>аттестацией рабочих мест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/>
              <a:t>понимают их комплексную проверку на соответствие технико-технологическим, организационно-экономическим и социальным требованиям.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 dirty="0"/>
              <a:t>Эта работа позволяет оценить эффективность рабочих мест и производства в целом, т.е. уровень эффективности использования производственных фондов, материальных и трудовых ресурсов.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6333956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7488" y="8408"/>
            <a:ext cx="9161488" cy="666095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b="1" dirty="0">
                <a:solidFill>
                  <a:srgbClr val="002060"/>
                </a:solidFill>
              </a:rPr>
              <a:t>Аттестация рабочих мест включает</a:t>
            </a:r>
            <a:r>
              <a:rPr lang="ru-RU" dirty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</a:pPr>
            <a:r>
              <a:rPr lang="ru-RU" b="1" dirty="0">
                <a:solidFill>
                  <a:srgbClr val="002060"/>
                </a:solidFill>
              </a:rPr>
              <a:t>Комплексную оценку каждого рабочего места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и его соответствие нормативным требованиям и передовому опыту по направлениям:</a:t>
            </a:r>
          </a:p>
          <a:p>
            <a:pPr lvl="1">
              <a:lnSpc>
                <a:spcPct val="80000"/>
              </a:lnSpc>
            </a:pPr>
            <a:r>
              <a:rPr lang="ru-RU" sz="3200" dirty="0"/>
              <a:t>Технико-технологический уровень рабочего места;</a:t>
            </a:r>
          </a:p>
          <a:p>
            <a:pPr lvl="1">
              <a:lnSpc>
                <a:spcPct val="80000"/>
              </a:lnSpc>
            </a:pPr>
            <a:r>
              <a:rPr lang="ru-RU" sz="3200" dirty="0"/>
              <a:t>Организационно-экономический уровень;</a:t>
            </a:r>
          </a:p>
          <a:p>
            <a:pPr lvl="1">
              <a:lnSpc>
                <a:spcPct val="80000"/>
              </a:lnSpc>
            </a:pPr>
            <a:r>
              <a:rPr lang="ru-RU" sz="3200" dirty="0"/>
              <a:t>Условия труда и безопасность на рабочем месте.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7727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i="1" dirty="0">
                <a:solidFill>
                  <a:srgbClr val="002060"/>
                </a:solidFill>
              </a:rPr>
              <a:t>Выявление по результатам труда рабочих мест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ru-RU" dirty="0"/>
              <a:t>Соответствующих установленным требованиям (данные места считаются аттестованными);</a:t>
            </a:r>
          </a:p>
          <a:p>
            <a:pPr lvl="1">
              <a:lnSpc>
                <a:spcPct val="90000"/>
              </a:lnSpc>
            </a:pPr>
            <a:r>
              <a:rPr lang="ru-RU" dirty="0"/>
              <a:t>Требующих рационализации и модернизации;</a:t>
            </a:r>
          </a:p>
          <a:p>
            <a:pPr lvl="1">
              <a:lnSpc>
                <a:spcPct val="90000"/>
              </a:lnSpc>
            </a:pPr>
            <a:r>
              <a:rPr lang="ru-RU" dirty="0"/>
              <a:t>Лишних (незагруженных) рабочих мест, модернизация которых неэффективна.</a:t>
            </a:r>
            <a:endParaRPr lang="ru-RU" b="1" i="1" dirty="0"/>
          </a:p>
          <a:p>
            <a:pPr>
              <a:lnSpc>
                <a:spcPct val="90000"/>
              </a:lnSpc>
            </a:pPr>
            <a:r>
              <a:rPr lang="ru-RU" b="1" i="1" dirty="0">
                <a:solidFill>
                  <a:srgbClr val="002060"/>
                </a:solidFill>
              </a:rPr>
              <a:t>Проведение технико-экономического анализа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характеристик рабочего места и выработку решения о сокращении, рационализации, загрузке или о продолжении эксплуатации рабочего места;</a:t>
            </a:r>
            <a:endParaRPr lang="ru-RU" b="1" i="1" dirty="0"/>
          </a:p>
          <a:p>
            <a:pPr>
              <a:lnSpc>
                <a:spcPct val="90000"/>
              </a:lnSpc>
            </a:pPr>
            <a:r>
              <a:rPr lang="ru-RU" b="1" i="1" dirty="0">
                <a:solidFill>
                  <a:srgbClr val="002060"/>
                </a:solidFill>
              </a:rPr>
              <a:t>Определение направлений, оценку возможностей и установление сроков рационализации</a:t>
            </a:r>
            <a:r>
              <a:rPr lang="ru-RU" i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97372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rgbClr val="002060"/>
                </a:solidFill>
              </a:rPr>
              <a:t>Рационализация рабочих мест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предусматривает: разработку организационно-технических мероприятий, направленных на реализацию принятого решения, включение их в соответствующие разделы </a:t>
            </a:r>
            <a:r>
              <a:rPr lang="ru-RU" dirty="0" err="1"/>
              <a:t>оргтехплана</a:t>
            </a:r>
            <a:r>
              <a:rPr lang="ru-RU" dirty="0"/>
              <a:t> предприятия, реализацию разработанных мероприятий.</a:t>
            </a:r>
          </a:p>
          <a:p>
            <a:r>
              <a:rPr lang="ru-RU" dirty="0"/>
              <a:t>В ходе аттестации рабочих мест при выборе конкретных показателей используется их классификация по определенному принципу. Они позволяют дать характеристику рабочему месту и используются при заполнении паспорта рабочего места.</a:t>
            </a:r>
          </a:p>
        </p:txBody>
      </p:sp>
    </p:spTree>
    <p:extLst>
      <p:ext uri="{BB962C8B-B14F-4D97-AF65-F5344CB8AC3E}">
        <p14:creationId xmlns:p14="http://schemas.microsoft.com/office/powerpoint/2010/main" val="416283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018" y="0"/>
            <a:ext cx="542596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6809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0"/>
            <a:ext cx="8964612" cy="68580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800" b="1" dirty="0">
                <a:solidFill>
                  <a:schemeClr val="tx2"/>
                </a:solidFill>
              </a:rPr>
              <a:t>Этапы работы по аттестации рабочих мест</a:t>
            </a:r>
            <a:r>
              <a:rPr lang="ru-RU" sz="2800" dirty="0">
                <a:solidFill>
                  <a:schemeClr val="tx2"/>
                </a:solidFill>
              </a:rPr>
              <a:t>:</a:t>
            </a:r>
          </a:p>
          <a:p>
            <a:pPr marL="609600" indent="-609600"/>
            <a:r>
              <a:rPr lang="ru-RU" sz="2800" dirty="0"/>
              <a:t>Подготовка методических материалов и проведение необходимых организационных мероприятий.</a:t>
            </a:r>
          </a:p>
          <a:p>
            <a:pPr marL="609600" indent="-609600"/>
            <a:r>
              <a:rPr lang="ru-RU" sz="2800" dirty="0"/>
              <a:t>Паспортизация рабочих мест.</a:t>
            </a:r>
          </a:p>
          <a:p>
            <a:pPr marL="609600" indent="-609600">
              <a:buFontTx/>
              <a:buNone/>
            </a:pPr>
            <a:r>
              <a:rPr lang="ru-RU" sz="2800" dirty="0"/>
              <a:t>Разделы паспорта:</a:t>
            </a:r>
            <a:endParaRPr lang="ru-RU" sz="2800" b="1" dirty="0"/>
          </a:p>
          <a:p>
            <a:pPr marL="609600" indent="-609600"/>
            <a:r>
              <a:rPr lang="ru-RU" sz="2800" b="1" dirty="0"/>
              <a:t>2.1.</a:t>
            </a:r>
            <a:r>
              <a:rPr lang="ru-RU" sz="2800" dirty="0"/>
              <a:t> Общая характеристика рабочего места.</a:t>
            </a:r>
            <a:endParaRPr lang="ru-RU" sz="2800" b="1" dirty="0"/>
          </a:p>
          <a:p>
            <a:pPr marL="609600" indent="-609600"/>
            <a:r>
              <a:rPr lang="ru-RU" sz="2800" b="1" dirty="0"/>
              <a:t>2.2.</a:t>
            </a:r>
            <a:r>
              <a:rPr lang="ru-RU" sz="2800" dirty="0"/>
              <a:t> Характеристика оборудования на рабочем месте.</a:t>
            </a:r>
            <a:endParaRPr lang="ru-RU" sz="2800" b="1" dirty="0"/>
          </a:p>
          <a:p>
            <a:pPr marL="609600" indent="-609600"/>
            <a:r>
              <a:rPr lang="ru-RU" sz="2800" b="1" dirty="0"/>
              <a:t>2.3.</a:t>
            </a:r>
            <a:r>
              <a:rPr lang="ru-RU" sz="2800" dirty="0"/>
              <a:t> Характеристика трудового процесса на рабочем месте.</a:t>
            </a:r>
            <a:endParaRPr lang="ru-RU" sz="2800" b="1" dirty="0"/>
          </a:p>
          <a:p>
            <a:pPr marL="609600" indent="-609600"/>
            <a:r>
              <a:rPr lang="ru-RU" sz="2800" b="1" dirty="0"/>
              <a:t>2.4.</a:t>
            </a:r>
            <a:r>
              <a:rPr lang="ru-RU" sz="2800" dirty="0"/>
              <a:t> Характеристика исполнителей.</a:t>
            </a:r>
            <a:endParaRPr lang="ru-RU" sz="2800" b="1" dirty="0"/>
          </a:p>
          <a:p>
            <a:pPr marL="609600" indent="-609600"/>
            <a:r>
              <a:rPr lang="ru-RU" sz="2800" b="1" dirty="0"/>
              <a:t>2.5.</a:t>
            </a:r>
            <a:r>
              <a:rPr lang="ru-RU" sz="2800" dirty="0"/>
              <a:t> Аттестация рабочего места.</a:t>
            </a:r>
          </a:p>
        </p:txBody>
      </p:sp>
    </p:spTree>
    <p:extLst>
      <p:ext uri="{BB962C8B-B14F-4D97-AF65-F5344CB8AC3E}">
        <p14:creationId xmlns:p14="http://schemas.microsoft.com/office/powerpoint/2010/main" val="188969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Рабочие места классифицируются:</a:t>
            </a:r>
            <a:br>
              <a:rPr lang="ru-RU" b="1" i="1" dirty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80000"/>
              </a:lnSpc>
              <a:buAutoNum type="arabicParenR"/>
            </a:pPr>
            <a:r>
              <a:rPr lang="ru-RU" i="1" dirty="0">
                <a:solidFill>
                  <a:srgbClr val="CC66FF"/>
                </a:solidFill>
              </a:rPr>
              <a:t>По выполняемым функциям</a:t>
            </a:r>
            <a:r>
              <a:rPr lang="ru-RU" dirty="0">
                <a:solidFill>
                  <a:srgbClr val="CC66FF"/>
                </a:solidFill>
              </a:rPr>
              <a:t>:</a:t>
            </a:r>
            <a:r>
              <a:rPr lang="ru-RU" dirty="0"/>
              <a:t> рабочие места руководителей, специалистов, служащих, рабочих, младшего обслуживающего персонала, охраны;</a:t>
            </a:r>
          </a:p>
          <a:p>
            <a:pPr marL="514350" indent="-514350">
              <a:lnSpc>
                <a:spcPct val="80000"/>
              </a:lnSpc>
              <a:buAutoNum type="arabicParenR"/>
            </a:pPr>
            <a:endParaRPr lang="ru-RU" i="1" dirty="0"/>
          </a:p>
          <a:p>
            <a:pPr marL="0" indent="0">
              <a:lnSpc>
                <a:spcPct val="80000"/>
              </a:lnSpc>
              <a:buNone/>
            </a:pPr>
            <a:r>
              <a:rPr lang="ru-RU" i="1" dirty="0">
                <a:solidFill>
                  <a:srgbClr val="CC66FF"/>
                </a:solidFill>
              </a:rPr>
              <a:t>2) По профессиональному признаку</a:t>
            </a:r>
            <a:r>
              <a:rPr lang="ru-RU" dirty="0"/>
              <a:t> (по профессиям);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68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72" y="0"/>
            <a:ext cx="9112328" cy="68580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i="1" dirty="0">
                <a:solidFill>
                  <a:srgbClr val="CC66FF"/>
                </a:solidFill>
              </a:rPr>
              <a:t>3) По признаку разделения труда</a:t>
            </a:r>
            <a:r>
              <a:rPr lang="ru-RU" sz="3600" b="1" dirty="0"/>
              <a:t>: </a:t>
            </a:r>
            <a:r>
              <a:rPr lang="ru-RU" sz="3600" dirty="0"/>
              <a:t>индивидуальные и коллективные;</a:t>
            </a:r>
          </a:p>
          <a:p>
            <a:pPr marL="0" indent="0">
              <a:lnSpc>
                <a:spcPct val="80000"/>
              </a:lnSpc>
              <a:buNone/>
            </a:pPr>
            <a:endParaRPr lang="ru-RU" sz="3600" i="1" dirty="0"/>
          </a:p>
          <a:p>
            <a:pPr marL="0" indent="0">
              <a:lnSpc>
                <a:spcPct val="80000"/>
              </a:lnSpc>
              <a:buNone/>
            </a:pPr>
            <a:r>
              <a:rPr lang="ru-RU" b="1" i="1" dirty="0">
                <a:solidFill>
                  <a:srgbClr val="CC66FF"/>
                </a:solidFill>
              </a:rPr>
              <a:t>4) По степени механизации</a:t>
            </a:r>
            <a:r>
              <a:rPr lang="ru-RU" b="1" dirty="0"/>
              <a:t> </a:t>
            </a:r>
            <a:r>
              <a:rPr lang="ru-RU" dirty="0"/>
              <a:t>выполняемых работ: ручные, ручные механизированные, машинно-ручные, машинные (механизированные), автоматизированные, аппаратурные.</a:t>
            </a:r>
          </a:p>
          <a:p>
            <a:pPr marL="609600" indent="-609600">
              <a:lnSpc>
                <a:spcPct val="80000"/>
              </a:lnSpc>
            </a:pPr>
            <a:endParaRPr lang="ru-RU" dirty="0"/>
          </a:p>
          <a:p>
            <a:pPr marL="0" indent="0">
              <a:lnSpc>
                <a:spcPct val="80000"/>
              </a:lnSpc>
              <a:buNone/>
            </a:pPr>
            <a:r>
              <a:rPr lang="ru-RU" dirty="0">
                <a:solidFill>
                  <a:srgbClr val="CC66FF"/>
                </a:solidFill>
              </a:rPr>
              <a:t>5) По </a:t>
            </a:r>
            <a:r>
              <a:rPr lang="ru-RU" b="1" i="1" dirty="0">
                <a:solidFill>
                  <a:srgbClr val="CC66FF"/>
                </a:solidFill>
              </a:rPr>
              <a:t>времени функционирования</a:t>
            </a:r>
            <a:r>
              <a:rPr lang="ru-RU" dirty="0"/>
              <a:t> выделяют: односменные и многосменные рабочие места;</a:t>
            </a:r>
          </a:p>
          <a:p>
            <a:pPr marL="609600" indent="-609600">
              <a:lnSpc>
                <a:spcPct val="80000"/>
              </a:lnSpc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96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913"/>
            <a:ext cx="9144000" cy="6669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6) По </a:t>
            </a:r>
            <a:r>
              <a:rPr lang="ru-RU" b="1" i="1" dirty="0">
                <a:solidFill>
                  <a:srgbClr val="CC66FF"/>
                </a:solidFill>
              </a:rPr>
              <a:t>количеству обслуживаемого оборудования</a:t>
            </a:r>
            <a:r>
              <a:rPr lang="ru-RU" dirty="0"/>
              <a:t>: </a:t>
            </a:r>
            <a:r>
              <a:rPr lang="ru-RU" dirty="0" err="1"/>
              <a:t>одностаночные</a:t>
            </a:r>
            <a:r>
              <a:rPr lang="ru-RU" dirty="0"/>
              <a:t> (одноагрегатные) и многостаночные (многоагрегатные, </a:t>
            </a:r>
            <a:r>
              <a:rPr lang="ru-RU" dirty="0" err="1"/>
              <a:t>многоаппаратные</a:t>
            </a:r>
            <a:r>
              <a:rPr lang="ru-RU" dirty="0"/>
              <a:t>), без оборудования;</a:t>
            </a:r>
          </a:p>
          <a:p>
            <a:pPr marL="0" indent="0">
              <a:buNone/>
            </a:pPr>
            <a:r>
              <a:rPr lang="ru-RU" dirty="0"/>
              <a:t>7) По </a:t>
            </a:r>
            <a:r>
              <a:rPr lang="ru-RU" b="1" i="1" dirty="0">
                <a:solidFill>
                  <a:srgbClr val="CC66FF"/>
                </a:solidFill>
              </a:rPr>
              <a:t>степени специализации</a:t>
            </a:r>
            <a:r>
              <a:rPr lang="ru-RU" dirty="0"/>
              <a:t>: специальные, специализированные, универсальные.</a:t>
            </a:r>
            <a:endParaRPr lang="ru-RU" b="1" dirty="0"/>
          </a:p>
          <a:p>
            <a:pPr>
              <a:buFontTx/>
              <a:buNone/>
            </a:pPr>
            <a:r>
              <a:rPr lang="ru-RU" b="1" dirty="0">
                <a:solidFill>
                  <a:srgbClr val="0070C0"/>
                </a:solidFill>
              </a:rPr>
              <a:t>Специализация</a:t>
            </a:r>
            <a:r>
              <a:rPr lang="ru-RU" dirty="0"/>
              <a:t> есть установление (определение) рационального рабочего профиля рабочего места, выражающееся в закреплении определенного количества работ, операций, услуг.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0"/>
            <a:ext cx="8964612" cy="68580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800" dirty="0">
                <a:solidFill>
                  <a:srgbClr val="0070C0"/>
                </a:solidFill>
              </a:rPr>
              <a:t>За</a:t>
            </a: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2800" b="1" i="1" dirty="0">
                <a:solidFill>
                  <a:srgbClr val="0070C0"/>
                </a:solidFill>
              </a:rPr>
              <a:t>специальным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/>
              <a:t>рабочим местом закреплено 1-3 операции, применяется в массовом типе производства, при поточных методах изготовления продукции.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 dirty="0">
                <a:solidFill>
                  <a:srgbClr val="0070C0"/>
                </a:solidFill>
              </a:rPr>
              <a:t>За </a:t>
            </a:r>
            <a:r>
              <a:rPr lang="ru-RU" sz="2800" b="1" dirty="0">
                <a:solidFill>
                  <a:srgbClr val="0070C0"/>
                </a:solidFill>
              </a:rPr>
              <a:t>с</a:t>
            </a:r>
            <a:r>
              <a:rPr lang="ru-RU" sz="2800" b="1" i="1" dirty="0">
                <a:solidFill>
                  <a:srgbClr val="0070C0"/>
                </a:solidFill>
              </a:rPr>
              <a:t>пециализированным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/>
              <a:t>рабочим местом закреплено 3 –10 операций, применяется в серийном производстве, при </a:t>
            </a:r>
            <a:r>
              <a:rPr lang="ru-RU" sz="2800" dirty="0" err="1"/>
              <a:t>партионных</a:t>
            </a:r>
            <a:r>
              <a:rPr lang="ru-RU" sz="2800" dirty="0"/>
              <a:t> методах обработки.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 dirty="0">
                <a:solidFill>
                  <a:srgbClr val="0070C0"/>
                </a:solidFill>
              </a:rPr>
              <a:t>На </a:t>
            </a:r>
            <a:r>
              <a:rPr lang="ru-RU" sz="2800" b="1" dirty="0">
                <a:solidFill>
                  <a:srgbClr val="0070C0"/>
                </a:solidFill>
              </a:rPr>
              <a:t>у</a:t>
            </a:r>
            <a:r>
              <a:rPr lang="ru-RU" sz="2800" b="1" i="1" dirty="0">
                <a:solidFill>
                  <a:srgbClr val="0070C0"/>
                </a:solidFill>
              </a:rPr>
              <a:t>ниверсальном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/>
              <a:t>рабочем месте выполняется 10 операций и более, используется в единичном производстве, при индивидуальных методах изготовления продукции.</a:t>
            </a:r>
          </a:p>
          <a:p>
            <a:pPr marL="609600" indent="-609600">
              <a:lnSpc>
                <a:spcPct val="80000"/>
              </a:lnSpc>
            </a:pPr>
            <a:endParaRPr lang="ru-RU" sz="2800" dirty="0"/>
          </a:p>
          <a:p>
            <a:pPr marL="0" indent="0">
              <a:lnSpc>
                <a:spcPct val="80000"/>
              </a:lnSpc>
              <a:buNone/>
            </a:pPr>
            <a:r>
              <a:rPr lang="ru-RU" sz="2800" dirty="0"/>
              <a:t>8) По </a:t>
            </a:r>
            <a:r>
              <a:rPr lang="ru-RU" sz="2800" b="1" dirty="0">
                <a:solidFill>
                  <a:srgbClr val="CC66FF"/>
                </a:solidFill>
              </a:rPr>
              <a:t>степени подвижности</a:t>
            </a:r>
            <a:r>
              <a:rPr lang="ru-RU" sz="2800" dirty="0">
                <a:solidFill>
                  <a:srgbClr val="CC66FF"/>
                </a:solidFill>
              </a:rPr>
              <a:t> </a:t>
            </a:r>
            <a:r>
              <a:rPr lang="ru-RU" sz="2800" dirty="0"/>
              <a:t>рабочие места подразделяют на стационарные и передвижные.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2. 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рабочего </a:t>
            </a:r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места </a:t>
            </a:r>
            <a:r>
              <a:rPr lang="ru-RU" dirty="0">
                <a:solidFill>
                  <a:srgbClr val="7030A0"/>
                </a:solidFill>
              </a:rPr>
              <a:t>и его элементы</a:t>
            </a:r>
          </a:p>
          <a:p>
            <a:pPr>
              <a:buFontTx/>
              <a:buNone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None/>
            </a:pPr>
            <a:r>
              <a:rPr lang="ru-RU" b="1" dirty="0">
                <a:solidFill>
                  <a:srgbClr val="002060"/>
                </a:solidFill>
              </a:rPr>
              <a:t>Организация рабочего места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включает</a:t>
            </a:r>
          </a:p>
          <a:p>
            <a:pPr>
              <a:buFontTx/>
              <a:buNone/>
            </a:pPr>
            <a:r>
              <a:rPr lang="ru-RU" dirty="0"/>
              <a:t> три общих элемента: </a:t>
            </a:r>
          </a:p>
          <a:p>
            <a:pPr>
              <a:buFontTx/>
              <a:buChar char="-"/>
            </a:pPr>
            <a:r>
              <a:rPr lang="ru-RU" dirty="0"/>
              <a:t>оснащение, </a:t>
            </a:r>
          </a:p>
          <a:p>
            <a:pPr>
              <a:buFontTx/>
              <a:buChar char="-"/>
            </a:pPr>
            <a:r>
              <a:rPr lang="ru-RU" dirty="0"/>
              <a:t>- планировку, </a:t>
            </a:r>
          </a:p>
          <a:p>
            <a:pPr>
              <a:buFontTx/>
              <a:buChar char="-"/>
            </a:pPr>
            <a:r>
              <a:rPr lang="ru-RU" dirty="0"/>
              <a:t>- обслуживание.</a:t>
            </a:r>
          </a:p>
          <a:p>
            <a:pPr>
              <a:buFontTx/>
              <a:buChar char="-"/>
            </a:pPr>
            <a:endParaRPr lang="ru-RU" b="1" dirty="0"/>
          </a:p>
          <a:p>
            <a:r>
              <a:rPr lang="ru-RU" b="1" dirty="0">
                <a:solidFill>
                  <a:srgbClr val="002060"/>
                </a:solidFill>
              </a:rPr>
              <a:t>Оснащение</a:t>
            </a:r>
            <a:r>
              <a:rPr lang="ru-RU" dirty="0"/>
              <a:t> включает все необходимые для трудового процесса средства труда.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2110</TotalTime>
  <Words>2933</Words>
  <Application>Microsoft Office PowerPoint</Application>
  <PresentationFormat>Экран (4:3)</PresentationFormat>
  <Paragraphs>222</Paragraphs>
  <Slides>40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7" baseType="lpstr">
      <vt:lpstr>Arial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Организация труда </vt:lpstr>
      <vt:lpstr>ЛИТЕРАТУРА </vt:lpstr>
      <vt:lpstr>Презентация PowerPoint</vt:lpstr>
      <vt:lpstr>Презентация PowerPoint</vt:lpstr>
      <vt:lpstr>Рабочие места классифицируются: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Международный менеджмент</dc:title>
  <dc:creator>User</dc:creator>
  <cp:lastModifiedBy>Сметанин Александр</cp:lastModifiedBy>
  <cp:revision>145</cp:revision>
  <dcterms:created xsi:type="dcterms:W3CDTF">2005-02-10T09:44:59Z</dcterms:created>
  <dcterms:modified xsi:type="dcterms:W3CDTF">2025-12-03T14:07:25Z</dcterms:modified>
</cp:coreProperties>
</file>