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55" d="100"/>
          <a:sy n="55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F7A2E-70E0-40E7-AFF1-510B4CF5EF03}" type="doc">
      <dgm:prSet loTypeId="urn:microsoft.com/office/officeart/2005/8/layout/chevron2" loCatId="process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09A8144-58FE-4E75-9142-4B30112A467E}">
      <dgm:prSet phldrT="[Текст]" custT="1"/>
      <dgm:spPr/>
      <dgm:t>
        <a:bodyPr/>
        <a:lstStyle/>
        <a:p>
          <a:r>
            <a:rPr lang="ru-RU" sz="4400" b="1" dirty="0"/>
            <a:t>1</a:t>
          </a:r>
        </a:p>
      </dgm:t>
    </dgm:pt>
    <dgm:pt modelId="{9E893AB8-2C3D-4849-9F86-1CF2E88B5974}" type="parTrans" cxnId="{4FD35E90-7E0D-4A05-B92C-7FAB8C88B721}">
      <dgm:prSet/>
      <dgm:spPr/>
      <dgm:t>
        <a:bodyPr/>
        <a:lstStyle/>
        <a:p>
          <a:endParaRPr lang="ru-RU"/>
        </a:p>
      </dgm:t>
    </dgm:pt>
    <dgm:pt modelId="{9C1234DB-E35C-4121-9C68-39B222DA6601}" type="sibTrans" cxnId="{4FD35E90-7E0D-4A05-B92C-7FAB8C88B721}">
      <dgm:prSet/>
      <dgm:spPr/>
      <dgm:t>
        <a:bodyPr/>
        <a:lstStyle/>
        <a:p>
          <a:endParaRPr lang="ru-RU"/>
        </a:p>
      </dgm:t>
    </dgm:pt>
    <dgm:pt modelId="{4E2717C1-2105-4D33-BB95-6E97F19B4407}">
      <dgm:prSet phldrT="[Текст]" custT="1"/>
      <dgm:spPr/>
      <dgm:t>
        <a:bodyPr/>
        <a:lstStyle/>
        <a:p>
          <a:r>
            <a:rPr lang="ru-RU" altLang="ru-RU" sz="2400" b="1">
              <a:latin typeface="+mn-lt"/>
            </a:rPr>
            <a:t>анализ производственного процесса, разделение его на части;</a:t>
          </a:r>
          <a:endParaRPr lang="ru-RU" sz="2400" b="1" dirty="0"/>
        </a:p>
      </dgm:t>
    </dgm:pt>
    <dgm:pt modelId="{335ADD29-6BBE-47E6-88C5-9F6B4E92A3FC}" type="parTrans" cxnId="{A0925F6A-BE0B-4971-B42C-400D1607DADE}">
      <dgm:prSet/>
      <dgm:spPr/>
      <dgm:t>
        <a:bodyPr/>
        <a:lstStyle/>
        <a:p>
          <a:endParaRPr lang="ru-RU"/>
        </a:p>
      </dgm:t>
    </dgm:pt>
    <dgm:pt modelId="{BF00AF1F-973E-44DA-AC71-75E3EF43BB9B}" type="sibTrans" cxnId="{A0925F6A-BE0B-4971-B42C-400D1607DADE}">
      <dgm:prSet/>
      <dgm:spPr/>
      <dgm:t>
        <a:bodyPr/>
        <a:lstStyle/>
        <a:p>
          <a:endParaRPr lang="ru-RU"/>
        </a:p>
      </dgm:t>
    </dgm:pt>
    <dgm:pt modelId="{14038E90-89D0-4506-B0ED-E13335B5DDBA}">
      <dgm:prSet phldrT="[Текст]" custT="1"/>
      <dgm:spPr/>
      <dgm:t>
        <a:bodyPr/>
        <a:lstStyle/>
        <a:p>
          <a:r>
            <a:rPr lang="ru-RU" sz="4400" b="1" dirty="0"/>
            <a:t>2</a:t>
          </a:r>
        </a:p>
      </dgm:t>
    </dgm:pt>
    <dgm:pt modelId="{C60CE1E9-51E3-4026-A0FE-650E992E4434}" type="parTrans" cxnId="{A302C514-4C64-45BD-B295-7DB35A82F348}">
      <dgm:prSet/>
      <dgm:spPr/>
      <dgm:t>
        <a:bodyPr/>
        <a:lstStyle/>
        <a:p>
          <a:endParaRPr lang="ru-RU"/>
        </a:p>
      </dgm:t>
    </dgm:pt>
    <dgm:pt modelId="{9942F099-3D5B-4857-9A64-E95AECEF32D9}" type="sibTrans" cxnId="{A302C514-4C64-45BD-B295-7DB35A82F348}">
      <dgm:prSet/>
      <dgm:spPr/>
      <dgm:t>
        <a:bodyPr/>
        <a:lstStyle/>
        <a:p>
          <a:endParaRPr lang="ru-RU"/>
        </a:p>
      </dgm:t>
    </dgm:pt>
    <dgm:pt modelId="{6A4149CD-2790-4BBA-8A84-544FCB6DA748}">
      <dgm:prSet phldrT="[Текст]" custT="1"/>
      <dgm:spPr/>
      <dgm:t>
        <a:bodyPr/>
        <a:lstStyle/>
        <a:p>
          <a:r>
            <a:rPr lang="ru-RU" altLang="ru-RU" sz="2400" b="1">
              <a:latin typeface="+mn-lt"/>
            </a:rPr>
            <a:t>выбор оптимального варианта технологии и организации труда;</a:t>
          </a:r>
          <a:endParaRPr lang="ru-RU" sz="2400" b="1" dirty="0"/>
        </a:p>
      </dgm:t>
    </dgm:pt>
    <dgm:pt modelId="{F5EF25FE-CE07-41FA-815D-354786976570}" type="parTrans" cxnId="{0F693131-55FF-4418-BA6A-A823C41D2561}">
      <dgm:prSet/>
      <dgm:spPr/>
      <dgm:t>
        <a:bodyPr/>
        <a:lstStyle/>
        <a:p>
          <a:endParaRPr lang="ru-RU"/>
        </a:p>
      </dgm:t>
    </dgm:pt>
    <dgm:pt modelId="{38B7035E-1487-4C80-9EC1-91DFDAEF729F}" type="sibTrans" cxnId="{0F693131-55FF-4418-BA6A-A823C41D2561}">
      <dgm:prSet/>
      <dgm:spPr/>
      <dgm:t>
        <a:bodyPr/>
        <a:lstStyle/>
        <a:p>
          <a:endParaRPr lang="ru-RU"/>
        </a:p>
      </dgm:t>
    </dgm:pt>
    <dgm:pt modelId="{65065693-D067-4E9C-9ECC-1F47B7040DC5}">
      <dgm:prSet phldrT="[Текст]" custT="1"/>
      <dgm:spPr/>
      <dgm:t>
        <a:bodyPr/>
        <a:lstStyle/>
        <a:p>
          <a:r>
            <a:rPr lang="ru-RU" sz="4400" b="1" dirty="0"/>
            <a:t>3</a:t>
          </a:r>
        </a:p>
      </dgm:t>
    </dgm:pt>
    <dgm:pt modelId="{777A829B-7723-4571-9419-FA2D81E2C951}" type="parTrans" cxnId="{B834F2EE-CE25-4AC6-89C0-8BD64764A316}">
      <dgm:prSet/>
      <dgm:spPr/>
      <dgm:t>
        <a:bodyPr/>
        <a:lstStyle/>
        <a:p>
          <a:endParaRPr lang="ru-RU"/>
        </a:p>
      </dgm:t>
    </dgm:pt>
    <dgm:pt modelId="{3F40E784-B55F-4682-A13E-785A95043B03}" type="sibTrans" cxnId="{B834F2EE-CE25-4AC6-89C0-8BD64764A316}">
      <dgm:prSet/>
      <dgm:spPr/>
      <dgm:t>
        <a:bodyPr/>
        <a:lstStyle/>
        <a:p>
          <a:endParaRPr lang="ru-RU"/>
        </a:p>
      </dgm:t>
    </dgm:pt>
    <dgm:pt modelId="{66F7C60A-6AFE-471F-8C5E-77F01A2048A7}">
      <dgm:prSet phldrT="[Текст]" custT="1"/>
      <dgm:spPr/>
      <dgm:t>
        <a:bodyPr/>
        <a:lstStyle/>
        <a:p>
          <a:r>
            <a:rPr lang="ru-RU" altLang="ru-RU" sz="1800" b="1">
              <a:latin typeface="+mn-lt"/>
            </a:rPr>
            <a:t>проектирование рациональных режимов работы оборудования, приемов и методов труда, системы обслуживания рабочих мест, режимов труда и отдыха;</a:t>
          </a:r>
          <a:endParaRPr lang="ru-RU" sz="1800" b="1" dirty="0"/>
        </a:p>
      </dgm:t>
    </dgm:pt>
    <dgm:pt modelId="{DD107FC5-6FCE-40E7-92EE-A42FAA5A6D06}" type="parTrans" cxnId="{DC8C3C9D-895F-4978-AA30-3F3BAA53ADF7}">
      <dgm:prSet/>
      <dgm:spPr/>
      <dgm:t>
        <a:bodyPr/>
        <a:lstStyle/>
        <a:p>
          <a:endParaRPr lang="ru-RU"/>
        </a:p>
      </dgm:t>
    </dgm:pt>
    <dgm:pt modelId="{74E546D3-D20C-473D-8FAC-E0C2245EB2A9}" type="sibTrans" cxnId="{DC8C3C9D-895F-4978-AA30-3F3BAA53ADF7}">
      <dgm:prSet/>
      <dgm:spPr/>
      <dgm:t>
        <a:bodyPr/>
        <a:lstStyle/>
        <a:p>
          <a:endParaRPr lang="ru-RU"/>
        </a:p>
      </dgm:t>
    </dgm:pt>
    <dgm:pt modelId="{DE479E36-6354-482D-9220-485FCA0FB20F}">
      <dgm:prSet phldrT="[Текст]" custT="1"/>
      <dgm:spPr/>
      <dgm:t>
        <a:bodyPr/>
        <a:lstStyle/>
        <a:p>
          <a:r>
            <a:rPr lang="ru-RU" sz="4400" b="1" dirty="0"/>
            <a:t>4</a:t>
          </a:r>
        </a:p>
      </dgm:t>
    </dgm:pt>
    <dgm:pt modelId="{CF4CFA7C-8ABA-4DF2-A9A7-BF09FCC51ECD}" type="parTrans" cxnId="{BFF57185-37D9-42E2-9B52-8B2EA148A99F}">
      <dgm:prSet/>
      <dgm:spPr/>
      <dgm:t>
        <a:bodyPr/>
        <a:lstStyle/>
        <a:p>
          <a:endParaRPr lang="ru-RU"/>
        </a:p>
      </dgm:t>
    </dgm:pt>
    <dgm:pt modelId="{CF877016-879E-4AEF-B496-83C751BF9BA1}" type="sibTrans" cxnId="{BFF57185-37D9-42E2-9B52-8B2EA148A99F}">
      <dgm:prSet/>
      <dgm:spPr/>
      <dgm:t>
        <a:bodyPr/>
        <a:lstStyle/>
        <a:p>
          <a:endParaRPr lang="ru-RU"/>
        </a:p>
      </dgm:t>
    </dgm:pt>
    <dgm:pt modelId="{76665D1E-0979-4428-A216-B069E5CFE60C}">
      <dgm:prSet phldrT="[Текст]" custT="1"/>
      <dgm:spPr/>
      <dgm:t>
        <a:bodyPr/>
        <a:lstStyle/>
        <a:p>
          <a:r>
            <a:rPr lang="ru-RU" sz="4400" b="1" dirty="0"/>
            <a:t>5</a:t>
          </a:r>
        </a:p>
      </dgm:t>
    </dgm:pt>
    <dgm:pt modelId="{84509CDB-6AB9-4DCB-9EDE-1E157C079EC9}" type="parTrans" cxnId="{B66CC38A-9261-4F24-ABDE-6C2739685AC2}">
      <dgm:prSet/>
      <dgm:spPr/>
      <dgm:t>
        <a:bodyPr/>
        <a:lstStyle/>
        <a:p>
          <a:endParaRPr lang="ru-RU"/>
        </a:p>
      </dgm:t>
    </dgm:pt>
    <dgm:pt modelId="{5CEBE213-2360-4178-9896-997299B12D29}" type="sibTrans" cxnId="{B66CC38A-9261-4F24-ABDE-6C2739685AC2}">
      <dgm:prSet/>
      <dgm:spPr/>
      <dgm:t>
        <a:bodyPr/>
        <a:lstStyle/>
        <a:p>
          <a:endParaRPr lang="ru-RU"/>
        </a:p>
      </dgm:t>
    </dgm:pt>
    <dgm:pt modelId="{5B84613E-2CB0-4AF0-8F93-22D9D537D129}">
      <dgm:prSet custT="1"/>
      <dgm:spPr/>
      <dgm:t>
        <a:bodyPr/>
        <a:lstStyle/>
        <a:p>
          <a:r>
            <a:rPr lang="ru-RU" altLang="ru-RU" sz="2400" b="1">
              <a:latin typeface="+mn-lt"/>
            </a:rPr>
            <a:t>расчет норм в соответствии с особенностями технологического и трудового процессов;</a:t>
          </a:r>
          <a:endParaRPr lang="ru-RU" altLang="ru-RU" sz="2400" b="1" dirty="0">
            <a:latin typeface="+mn-lt"/>
          </a:endParaRPr>
        </a:p>
      </dgm:t>
    </dgm:pt>
    <dgm:pt modelId="{A673C807-F7C0-402C-84A8-B3F1C0E85238}" type="parTrans" cxnId="{84EA73A1-7E31-4456-AA07-CCA6392B8012}">
      <dgm:prSet/>
      <dgm:spPr/>
      <dgm:t>
        <a:bodyPr/>
        <a:lstStyle/>
        <a:p>
          <a:endParaRPr lang="ru-RU"/>
        </a:p>
      </dgm:t>
    </dgm:pt>
    <dgm:pt modelId="{EEADBD01-51E4-4224-8759-292296DA413C}" type="sibTrans" cxnId="{84EA73A1-7E31-4456-AA07-CCA6392B8012}">
      <dgm:prSet/>
      <dgm:spPr/>
      <dgm:t>
        <a:bodyPr/>
        <a:lstStyle/>
        <a:p>
          <a:endParaRPr lang="ru-RU"/>
        </a:p>
      </dgm:t>
    </dgm:pt>
    <dgm:pt modelId="{DAE454DC-8E06-4254-ABAB-DE130C05E622}">
      <dgm:prSet custT="1"/>
      <dgm:spPr/>
      <dgm:t>
        <a:bodyPr/>
        <a:lstStyle/>
        <a:p>
          <a:r>
            <a:rPr lang="ru-RU" altLang="ru-RU" sz="2000" b="1">
              <a:latin typeface="+mn-lt"/>
            </a:rPr>
            <a:t>внедрение и последующая корректировка норм по мере изменения организационно-технических условий производства.</a:t>
          </a:r>
          <a:endParaRPr lang="ru-RU" altLang="ru-RU" sz="2000" b="1" dirty="0">
            <a:latin typeface="+mn-lt"/>
          </a:endParaRPr>
        </a:p>
      </dgm:t>
    </dgm:pt>
    <dgm:pt modelId="{E81FF028-F8D7-4E2B-AC9F-17C127F1097D}" type="parTrans" cxnId="{97005C18-567D-4880-A94C-DCD300A99143}">
      <dgm:prSet/>
      <dgm:spPr/>
      <dgm:t>
        <a:bodyPr/>
        <a:lstStyle/>
        <a:p>
          <a:endParaRPr lang="ru-RU"/>
        </a:p>
      </dgm:t>
    </dgm:pt>
    <dgm:pt modelId="{7E84E070-920E-4ECA-AAA5-3CC6E0F77862}" type="sibTrans" cxnId="{97005C18-567D-4880-A94C-DCD300A99143}">
      <dgm:prSet/>
      <dgm:spPr/>
      <dgm:t>
        <a:bodyPr/>
        <a:lstStyle/>
        <a:p>
          <a:endParaRPr lang="ru-RU"/>
        </a:p>
      </dgm:t>
    </dgm:pt>
    <dgm:pt modelId="{B933FD83-62D0-4F9B-A2CE-18CF9E4DDC4E}" type="pres">
      <dgm:prSet presAssocID="{3E2F7A2E-70E0-40E7-AFF1-510B4CF5EF03}" presName="linearFlow" presStyleCnt="0">
        <dgm:presLayoutVars>
          <dgm:dir/>
          <dgm:animLvl val="lvl"/>
          <dgm:resizeHandles val="exact"/>
        </dgm:presLayoutVars>
      </dgm:prSet>
      <dgm:spPr/>
    </dgm:pt>
    <dgm:pt modelId="{3BB7ED76-C9C9-4E0E-88B7-6131BF855DD2}" type="pres">
      <dgm:prSet presAssocID="{809A8144-58FE-4E75-9142-4B30112A467E}" presName="composite" presStyleCnt="0"/>
      <dgm:spPr/>
    </dgm:pt>
    <dgm:pt modelId="{7BE6B80D-1835-45C9-B2EE-8980558E62C5}" type="pres">
      <dgm:prSet presAssocID="{809A8144-58FE-4E75-9142-4B30112A467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25CDE7D-ED6F-443D-A7EB-DCD52E0850BF}" type="pres">
      <dgm:prSet presAssocID="{809A8144-58FE-4E75-9142-4B30112A467E}" presName="descendantText" presStyleLbl="alignAcc1" presStyleIdx="0" presStyleCnt="5">
        <dgm:presLayoutVars>
          <dgm:bulletEnabled val="1"/>
        </dgm:presLayoutVars>
      </dgm:prSet>
      <dgm:spPr/>
    </dgm:pt>
    <dgm:pt modelId="{71B2D561-1579-40E0-819C-B0B564454B6F}" type="pres">
      <dgm:prSet presAssocID="{9C1234DB-E35C-4121-9C68-39B222DA6601}" presName="sp" presStyleCnt="0"/>
      <dgm:spPr/>
    </dgm:pt>
    <dgm:pt modelId="{AC3282DB-2BFC-45BC-BA91-ED7039E2FFE1}" type="pres">
      <dgm:prSet presAssocID="{14038E90-89D0-4506-B0ED-E13335B5DDBA}" presName="composite" presStyleCnt="0"/>
      <dgm:spPr/>
    </dgm:pt>
    <dgm:pt modelId="{A0040A19-77C6-4F5C-AB0E-79E7B10BAC7C}" type="pres">
      <dgm:prSet presAssocID="{14038E90-89D0-4506-B0ED-E13335B5DDB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28ECC45-32F0-4715-B0F5-838CF82E4F58}" type="pres">
      <dgm:prSet presAssocID="{14038E90-89D0-4506-B0ED-E13335B5DDBA}" presName="descendantText" presStyleLbl="alignAcc1" presStyleIdx="1" presStyleCnt="5">
        <dgm:presLayoutVars>
          <dgm:bulletEnabled val="1"/>
        </dgm:presLayoutVars>
      </dgm:prSet>
      <dgm:spPr/>
    </dgm:pt>
    <dgm:pt modelId="{B53F8ED6-12ED-4675-9968-23C6F8C30FFB}" type="pres">
      <dgm:prSet presAssocID="{9942F099-3D5B-4857-9A64-E95AECEF32D9}" presName="sp" presStyleCnt="0"/>
      <dgm:spPr/>
    </dgm:pt>
    <dgm:pt modelId="{970D34E1-4E7C-4C63-A730-7A785110FD8D}" type="pres">
      <dgm:prSet presAssocID="{65065693-D067-4E9C-9ECC-1F47B7040DC5}" presName="composite" presStyleCnt="0"/>
      <dgm:spPr/>
    </dgm:pt>
    <dgm:pt modelId="{38ED38FD-EBD5-45FA-9E12-2C8BDDDF8BE9}" type="pres">
      <dgm:prSet presAssocID="{65065693-D067-4E9C-9ECC-1F47B7040DC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FBF6602-AB24-425B-B506-54C63C6697F9}" type="pres">
      <dgm:prSet presAssocID="{65065693-D067-4E9C-9ECC-1F47B7040DC5}" presName="descendantText" presStyleLbl="alignAcc1" presStyleIdx="2" presStyleCnt="5">
        <dgm:presLayoutVars>
          <dgm:bulletEnabled val="1"/>
        </dgm:presLayoutVars>
      </dgm:prSet>
      <dgm:spPr/>
    </dgm:pt>
    <dgm:pt modelId="{ADA2569A-66DB-4519-92F4-743CE334C2B3}" type="pres">
      <dgm:prSet presAssocID="{3F40E784-B55F-4682-A13E-785A95043B03}" presName="sp" presStyleCnt="0"/>
      <dgm:spPr/>
    </dgm:pt>
    <dgm:pt modelId="{F89276BC-3119-43BC-8BE9-F4BBE5B8CFCA}" type="pres">
      <dgm:prSet presAssocID="{DE479E36-6354-482D-9220-485FCA0FB20F}" presName="composite" presStyleCnt="0"/>
      <dgm:spPr/>
    </dgm:pt>
    <dgm:pt modelId="{3E20F027-88E6-42CB-8B50-C75D31459C77}" type="pres">
      <dgm:prSet presAssocID="{DE479E36-6354-482D-9220-485FCA0FB20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8E12196-337F-4697-A604-CCA1BCBD1612}" type="pres">
      <dgm:prSet presAssocID="{DE479E36-6354-482D-9220-485FCA0FB20F}" presName="descendantText" presStyleLbl="alignAcc1" presStyleIdx="3" presStyleCnt="5">
        <dgm:presLayoutVars>
          <dgm:bulletEnabled val="1"/>
        </dgm:presLayoutVars>
      </dgm:prSet>
      <dgm:spPr/>
    </dgm:pt>
    <dgm:pt modelId="{855A0264-BA17-4C0D-ACF2-DE200F03C11E}" type="pres">
      <dgm:prSet presAssocID="{CF877016-879E-4AEF-B496-83C751BF9BA1}" presName="sp" presStyleCnt="0"/>
      <dgm:spPr/>
    </dgm:pt>
    <dgm:pt modelId="{8FA5BE7A-E24E-482E-B130-A9F7C35EBA15}" type="pres">
      <dgm:prSet presAssocID="{76665D1E-0979-4428-A216-B069E5CFE60C}" presName="composite" presStyleCnt="0"/>
      <dgm:spPr/>
    </dgm:pt>
    <dgm:pt modelId="{93922D52-C565-45DC-8EA7-C4DF56A2FF0B}" type="pres">
      <dgm:prSet presAssocID="{76665D1E-0979-4428-A216-B069E5CFE60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6444E00-D300-497A-B8E2-F43404DB327E}" type="pres">
      <dgm:prSet presAssocID="{76665D1E-0979-4428-A216-B069E5CFE60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1A9160F-83D2-402A-90A0-34BDBA0E4D58}" type="presOf" srcId="{76665D1E-0979-4428-A216-B069E5CFE60C}" destId="{93922D52-C565-45DC-8EA7-C4DF56A2FF0B}" srcOrd="0" destOrd="0" presId="urn:microsoft.com/office/officeart/2005/8/layout/chevron2"/>
    <dgm:cxn modelId="{652E7214-201A-45E5-9019-38A888211C65}" type="presOf" srcId="{4E2717C1-2105-4D33-BB95-6E97F19B4407}" destId="{725CDE7D-ED6F-443D-A7EB-DCD52E0850BF}" srcOrd="0" destOrd="0" presId="urn:microsoft.com/office/officeart/2005/8/layout/chevron2"/>
    <dgm:cxn modelId="{A302C514-4C64-45BD-B295-7DB35A82F348}" srcId="{3E2F7A2E-70E0-40E7-AFF1-510B4CF5EF03}" destId="{14038E90-89D0-4506-B0ED-E13335B5DDBA}" srcOrd="1" destOrd="0" parTransId="{C60CE1E9-51E3-4026-A0FE-650E992E4434}" sibTransId="{9942F099-3D5B-4857-9A64-E95AECEF32D9}"/>
    <dgm:cxn modelId="{97005C18-567D-4880-A94C-DCD300A99143}" srcId="{76665D1E-0979-4428-A216-B069E5CFE60C}" destId="{DAE454DC-8E06-4254-ABAB-DE130C05E622}" srcOrd="0" destOrd="0" parTransId="{E81FF028-F8D7-4E2B-AC9F-17C127F1097D}" sibTransId="{7E84E070-920E-4ECA-AAA5-3CC6E0F77862}"/>
    <dgm:cxn modelId="{0F693131-55FF-4418-BA6A-A823C41D2561}" srcId="{14038E90-89D0-4506-B0ED-E13335B5DDBA}" destId="{6A4149CD-2790-4BBA-8A84-544FCB6DA748}" srcOrd="0" destOrd="0" parTransId="{F5EF25FE-CE07-41FA-815D-354786976570}" sibTransId="{38B7035E-1487-4C80-9EC1-91DFDAEF729F}"/>
    <dgm:cxn modelId="{6E457741-530B-41F7-B8D4-82E9FECFF1B1}" type="presOf" srcId="{809A8144-58FE-4E75-9142-4B30112A467E}" destId="{7BE6B80D-1835-45C9-B2EE-8980558E62C5}" srcOrd="0" destOrd="0" presId="urn:microsoft.com/office/officeart/2005/8/layout/chevron2"/>
    <dgm:cxn modelId="{A0925F6A-BE0B-4971-B42C-400D1607DADE}" srcId="{809A8144-58FE-4E75-9142-4B30112A467E}" destId="{4E2717C1-2105-4D33-BB95-6E97F19B4407}" srcOrd="0" destOrd="0" parTransId="{335ADD29-6BBE-47E6-88C5-9F6B4E92A3FC}" sibTransId="{BF00AF1F-973E-44DA-AC71-75E3EF43BB9B}"/>
    <dgm:cxn modelId="{CF7C626A-339A-4E20-9607-5CF9AA74C18A}" type="presOf" srcId="{14038E90-89D0-4506-B0ED-E13335B5DDBA}" destId="{A0040A19-77C6-4F5C-AB0E-79E7B10BAC7C}" srcOrd="0" destOrd="0" presId="urn:microsoft.com/office/officeart/2005/8/layout/chevron2"/>
    <dgm:cxn modelId="{9C52114C-BC72-46E3-A85E-BF5F2A1179FD}" type="presOf" srcId="{DAE454DC-8E06-4254-ABAB-DE130C05E622}" destId="{56444E00-D300-497A-B8E2-F43404DB327E}" srcOrd="0" destOrd="0" presId="urn:microsoft.com/office/officeart/2005/8/layout/chevron2"/>
    <dgm:cxn modelId="{BFF57185-37D9-42E2-9B52-8B2EA148A99F}" srcId="{3E2F7A2E-70E0-40E7-AFF1-510B4CF5EF03}" destId="{DE479E36-6354-482D-9220-485FCA0FB20F}" srcOrd="3" destOrd="0" parTransId="{CF4CFA7C-8ABA-4DF2-A9A7-BF09FCC51ECD}" sibTransId="{CF877016-879E-4AEF-B496-83C751BF9BA1}"/>
    <dgm:cxn modelId="{B66CC38A-9261-4F24-ABDE-6C2739685AC2}" srcId="{3E2F7A2E-70E0-40E7-AFF1-510B4CF5EF03}" destId="{76665D1E-0979-4428-A216-B069E5CFE60C}" srcOrd="4" destOrd="0" parTransId="{84509CDB-6AB9-4DCB-9EDE-1E157C079EC9}" sibTransId="{5CEBE213-2360-4178-9896-997299B12D29}"/>
    <dgm:cxn modelId="{4FD35E90-7E0D-4A05-B92C-7FAB8C88B721}" srcId="{3E2F7A2E-70E0-40E7-AFF1-510B4CF5EF03}" destId="{809A8144-58FE-4E75-9142-4B30112A467E}" srcOrd="0" destOrd="0" parTransId="{9E893AB8-2C3D-4849-9F86-1CF2E88B5974}" sibTransId="{9C1234DB-E35C-4121-9C68-39B222DA6601}"/>
    <dgm:cxn modelId="{DC8C3C9D-895F-4978-AA30-3F3BAA53ADF7}" srcId="{65065693-D067-4E9C-9ECC-1F47B7040DC5}" destId="{66F7C60A-6AFE-471F-8C5E-77F01A2048A7}" srcOrd="0" destOrd="0" parTransId="{DD107FC5-6FCE-40E7-92EE-A42FAA5A6D06}" sibTransId="{74E546D3-D20C-473D-8FAC-E0C2245EB2A9}"/>
    <dgm:cxn modelId="{84EA73A1-7E31-4456-AA07-CCA6392B8012}" srcId="{DE479E36-6354-482D-9220-485FCA0FB20F}" destId="{5B84613E-2CB0-4AF0-8F93-22D9D537D129}" srcOrd="0" destOrd="0" parTransId="{A673C807-F7C0-402C-84A8-B3F1C0E85238}" sibTransId="{EEADBD01-51E4-4224-8759-292296DA413C}"/>
    <dgm:cxn modelId="{DB1E69A8-C3AF-4347-B7B1-AF7616FC5C7F}" type="presOf" srcId="{6A4149CD-2790-4BBA-8A84-544FCB6DA748}" destId="{528ECC45-32F0-4715-B0F5-838CF82E4F58}" srcOrd="0" destOrd="0" presId="urn:microsoft.com/office/officeart/2005/8/layout/chevron2"/>
    <dgm:cxn modelId="{792CABAC-CCE0-493C-A851-6FEBD9A6A2C9}" type="presOf" srcId="{66F7C60A-6AFE-471F-8C5E-77F01A2048A7}" destId="{6FBF6602-AB24-425B-B506-54C63C6697F9}" srcOrd="0" destOrd="0" presId="urn:microsoft.com/office/officeart/2005/8/layout/chevron2"/>
    <dgm:cxn modelId="{975F03AE-ADAF-4003-9666-7EC55DAA1788}" type="presOf" srcId="{5B84613E-2CB0-4AF0-8F93-22D9D537D129}" destId="{78E12196-337F-4697-A604-CCA1BCBD1612}" srcOrd="0" destOrd="0" presId="urn:microsoft.com/office/officeart/2005/8/layout/chevron2"/>
    <dgm:cxn modelId="{EB9FE3B4-870D-49F6-9091-64FD17AEFCEA}" type="presOf" srcId="{DE479E36-6354-482D-9220-485FCA0FB20F}" destId="{3E20F027-88E6-42CB-8B50-C75D31459C77}" srcOrd="0" destOrd="0" presId="urn:microsoft.com/office/officeart/2005/8/layout/chevron2"/>
    <dgm:cxn modelId="{64647AC9-8B23-4B1E-9220-E63250E31DD6}" type="presOf" srcId="{3E2F7A2E-70E0-40E7-AFF1-510B4CF5EF03}" destId="{B933FD83-62D0-4F9B-A2CE-18CF9E4DDC4E}" srcOrd="0" destOrd="0" presId="urn:microsoft.com/office/officeart/2005/8/layout/chevron2"/>
    <dgm:cxn modelId="{8E2FD7DD-6177-4662-BBDD-DB22C11527AF}" type="presOf" srcId="{65065693-D067-4E9C-9ECC-1F47B7040DC5}" destId="{38ED38FD-EBD5-45FA-9E12-2C8BDDDF8BE9}" srcOrd="0" destOrd="0" presId="urn:microsoft.com/office/officeart/2005/8/layout/chevron2"/>
    <dgm:cxn modelId="{B834F2EE-CE25-4AC6-89C0-8BD64764A316}" srcId="{3E2F7A2E-70E0-40E7-AFF1-510B4CF5EF03}" destId="{65065693-D067-4E9C-9ECC-1F47B7040DC5}" srcOrd="2" destOrd="0" parTransId="{777A829B-7723-4571-9419-FA2D81E2C951}" sibTransId="{3F40E784-B55F-4682-A13E-785A95043B03}"/>
    <dgm:cxn modelId="{518E9D2B-A6D5-41E9-BD58-8C58426AF160}" type="presParOf" srcId="{B933FD83-62D0-4F9B-A2CE-18CF9E4DDC4E}" destId="{3BB7ED76-C9C9-4E0E-88B7-6131BF855DD2}" srcOrd="0" destOrd="0" presId="urn:microsoft.com/office/officeart/2005/8/layout/chevron2"/>
    <dgm:cxn modelId="{7B11125D-8DD9-4E29-AD1D-C5EBC8D91DEE}" type="presParOf" srcId="{3BB7ED76-C9C9-4E0E-88B7-6131BF855DD2}" destId="{7BE6B80D-1835-45C9-B2EE-8980558E62C5}" srcOrd="0" destOrd="0" presId="urn:microsoft.com/office/officeart/2005/8/layout/chevron2"/>
    <dgm:cxn modelId="{3F5A554C-BA25-403C-A3C8-1D3BBF0874C0}" type="presParOf" srcId="{3BB7ED76-C9C9-4E0E-88B7-6131BF855DD2}" destId="{725CDE7D-ED6F-443D-A7EB-DCD52E0850BF}" srcOrd="1" destOrd="0" presId="urn:microsoft.com/office/officeart/2005/8/layout/chevron2"/>
    <dgm:cxn modelId="{C2EA2175-2158-4F0D-BEC4-BE85051ADA97}" type="presParOf" srcId="{B933FD83-62D0-4F9B-A2CE-18CF9E4DDC4E}" destId="{71B2D561-1579-40E0-819C-B0B564454B6F}" srcOrd="1" destOrd="0" presId="urn:microsoft.com/office/officeart/2005/8/layout/chevron2"/>
    <dgm:cxn modelId="{A78DA91A-90E2-4652-B7E1-5D17513DB85A}" type="presParOf" srcId="{B933FD83-62D0-4F9B-A2CE-18CF9E4DDC4E}" destId="{AC3282DB-2BFC-45BC-BA91-ED7039E2FFE1}" srcOrd="2" destOrd="0" presId="urn:microsoft.com/office/officeart/2005/8/layout/chevron2"/>
    <dgm:cxn modelId="{1AF0399F-5ABF-44F4-8EAE-72863BA3D41A}" type="presParOf" srcId="{AC3282DB-2BFC-45BC-BA91-ED7039E2FFE1}" destId="{A0040A19-77C6-4F5C-AB0E-79E7B10BAC7C}" srcOrd="0" destOrd="0" presId="urn:microsoft.com/office/officeart/2005/8/layout/chevron2"/>
    <dgm:cxn modelId="{C05FEC1E-57E6-4C6B-87DB-DA8D5259544E}" type="presParOf" srcId="{AC3282DB-2BFC-45BC-BA91-ED7039E2FFE1}" destId="{528ECC45-32F0-4715-B0F5-838CF82E4F58}" srcOrd="1" destOrd="0" presId="urn:microsoft.com/office/officeart/2005/8/layout/chevron2"/>
    <dgm:cxn modelId="{18FD44E8-5991-4A45-8C3E-502FA8CF84E8}" type="presParOf" srcId="{B933FD83-62D0-4F9B-A2CE-18CF9E4DDC4E}" destId="{B53F8ED6-12ED-4675-9968-23C6F8C30FFB}" srcOrd="3" destOrd="0" presId="urn:microsoft.com/office/officeart/2005/8/layout/chevron2"/>
    <dgm:cxn modelId="{E158E64C-29BF-4152-A9FE-C55A8003A33D}" type="presParOf" srcId="{B933FD83-62D0-4F9B-A2CE-18CF9E4DDC4E}" destId="{970D34E1-4E7C-4C63-A730-7A785110FD8D}" srcOrd="4" destOrd="0" presId="urn:microsoft.com/office/officeart/2005/8/layout/chevron2"/>
    <dgm:cxn modelId="{92E84A40-8FAD-417E-BB1F-B0423D8ADDA9}" type="presParOf" srcId="{970D34E1-4E7C-4C63-A730-7A785110FD8D}" destId="{38ED38FD-EBD5-45FA-9E12-2C8BDDDF8BE9}" srcOrd="0" destOrd="0" presId="urn:microsoft.com/office/officeart/2005/8/layout/chevron2"/>
    <dgm:cxn modelId="{9AEBA71E-B68D-4BC0-B9E9-E473DD33E6C6}" type="presParOf" srcId="{970D34E1-4E7C-4C63-A730-7A785110FD8D}" destId="{6FBF6602-AB24-425B-B506-54C63C6697F9}" srcOrd="1" destOrd="0" presId="urn:microsoft.com/office/officeart/2005/8/layout/chevron2"/>
    <dgm:cxn modelId="{B9CEBAB5-A272-412C-A0B0-69B89B8DC4A8}" type="presParOf" srcId="{B933FD83-62D0-4F9B-A2CE-18CF9E4DDC4E}" destId="{ADA2569A-66DB-4519-92F4-743CE334C2B3}" srcOrd="5" destOrd="0" presId="urn:microsoft.com/office/officeart/2005/8/layout/chevron2"/>
    <dgm:cxn modelId="{B665DAFE-C796-479A-BA84-C0D6F9DA0B12}" type="presParOf" srcId="{B933FD83-62D0-4F9B-A2CE-18CF9E4DDC4E}" destId="{F89276BC-3119-43BC-8BE9-F4BBE5B8CFCA}" srcOrd="6" destOrd="0" presId="urn:microsoft.com/office/officeart/2005/8/layout/chevron2"/>
    <dgm:cxn modelId="{AE0FA234-6A8E-4239-B695-BA2E2EF3D1DB}" type="presParOf" srcId="{F89276BC-3119-43BC-8BE9-F4BBE5B8CFCA}" destId="{3E20F027-88E6-42CB-8B50-C75D31459C77}" srcOrd="0" destOrd="0" presId="urn:microsoft.com/office/officeart/2005/8/layout/chevron2"/>
    <dgm:cxn modelId="{613A4D9A-8BD3-4618-A3D5-A00F7F6AA828}" type="presParOf" srcId="{F89276BC-3119-43BC-8BE9-F4BBE5B8CFCA}" destId="{78E12196-337F-4697-A604-CCA1BCBD1612}" srcOrd="1" destOrd="0" presId="urn:microsoft.com/office/officeart/2005/8/layout/chevron2"/>
    <dgm:cxn modelId="{E9CC25AC-1D10-43E2-83CB-4FA2A6CD565C}" type="presParOf" srcId="{B933FD83-62D0-4F9B-A2CE-18CF9E4DDC4E}" destId="{855A0264-BA17-4C0D-ACF2-DE200F03C11E}" srcOrd="7" destOrd="0" presId="urn:microsoft.com/office/officeart/2005/8/layout/chevron2"/>
    <dgm:cxn modelId="{925E51E4-AEFD-4CE4-85DC-108C0EA535E4}" type="presParOf" srcId="{B933FD83-62D0-4F9B-A2CE-18CF9E4DDC4E}" destId="{8FA5BE7A-E24E-482E-B130-A9F7C35EBA15}" srcOrd="8" destOrd="0" presId="urn:microsoft.com/office/officeart/2005/8/layout/chevron2"/>
    <dgm:cxn modelId="{ABE59D2B-C09B-4E05-A3DB-399F7005B468}" type="presParOf" srcId="{8FA5BE7A-E24E-482E-B130-A9F7C35EBA15}" destId="{93922D52-C565-45DC-8EA7-C4DF56A2FF0B}" srcOrd="0" destOrd="0" presId="urn:microsoft.com/office/officeart/2005/8/layout/chevron2"/>
    <dgm:cxn modelId="{7C3610EF-AD51-41AC-9F9B-2F2FC06EEEFA}" type="presParOf" srcId="{8FA5BE7A-E24E-482E-B130-A9F7C35EBA15}" destId="{56444E00-D300-497A-B8E2-F43404DB32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EAD22-518A-4EEF-9915-81846EAFCBFE}" type="doc">
      <dgm:prSet loTypeId="urn:microsoft.com/office/officeart/2005/8/layout/cycle5" loCatId="cycle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AA305E7-47E2-4934-BF43-CF7A48C9497A}">
      <dgm:prSet phldrT="[Текст]" custT="1"/>
      <dgm:spPr/>
      <dgm:t>
        <a:bodyPr/>
        <a:lstStyle/>
        <a:p>
          <a:r>
            <a:rPr lang="ru-RU" sz="2000" b="1">
              <a:solidFill>
                <a:srgbClr val="000000"/>
              </a:solidFill>
              <a:latin typeface="+mj-lt"/>
            </a:rPr>
            <a:t>подготовка к наблюдению</a:t>
          </a:r>
          <a:endParaRPr lang="ru-RU" sz="2000" b="1" dirty="0">
            <a:solidFill>
              <a:srgbClr val="000000"/>
            </a:solidFill>
          </a:endParaRPr>
        </a:p>
      </dgm:t>
    </dgm:pt>
    <dgm:pt modelId="{C8DC27EC-AC49-45DD-9CB1-95C75274A384}" type="parTrans" cxnId="{7894D03F-A21F-4271-8389-F35E6B450291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B331152C-8EFD-4DDD-9320-CC4DFBDDD213}" type="sibTrans" cxnId="{7894D03F-A21F-4271-8389-F35E6B450291}">
      <dgm:prSet/>
      <dgm:spPr>
        <a:ln w="28575"/>
      </dgm:spPr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8BB4F02F-25C9-434E-95BF-4DA5FB16D2BA}">
      <dgm:prSet phldrT="[Текст]" custT="1"/>
      <dgm:spPr/>
      <dgm:t>
        <a:bodyPr/>
        <a:lstStyle/>
        <a:p>
          <a:r>
            <a:rPr lang="ru-RU" sz="2000" b="1">
              <a:solidFill>
                <a:srgbClr val="000000"/>
              </a:solidFill>
              <a:latin typeface="+mj-lt"/>
            </a:rPr>
            <a:t>наблюдение и измерение затрат рабочего времени</a:t>
          </a:r>
          <a:endParaRPr lang="ru-RU" sz="2000" b="1" dirty="0">
            <a:solidFill>
              <a:srgbClr val="000000"/>
            </a:solidFill>
          </a:endParaRPr>
        </a:p>
      </dgm:t>
    </dgm:pt>
    <dgm:pt modelId="{F53AB719-5A94-4286-A333-C527B06F45D6}" type="parTrans" cxnId="{2B72119E-06B9-4F4A-B896-8B04E0214475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CC650161-9F51-4200-99AB-D146B154FF11}" type="sibTrans" cxnId="{2B72119E-06B9-4F4A-B896-8B04E0214475}">
      <dgm:prSet/>
      <dgm:spPr>
        <a:ln w="28575"/>
      </dgm:spPr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02188CA5-079F-4DB0-97D5-04BA01BE7B0C}">
      <dgm:prSet phldrT="[Текст]" custT="1"/>
      <dgm:spPr/>
      <dgm:t>
        <a:bodyPr/>
        <a:lstStyle/>
        <a:p>
          <a:r>
            <a:rPr lang="ru-RU" sz="2000" b="1">
              <a:solidFill>
                <a:srgbClr val="000000"/>
              </a:solidFill>
              <a:latin typeface="+mj-lt"/>
            </a:rPr>
            <a:t>обработка и анализ наблюдений</a:t>
          </a:r>
          <a:endParaRPr lang="ru-RU" sz="2000" b="1" dirty="0">
            <a:solidFill>
              <a:srgbClr val="000000"/>
            </a:solidFill>
          </a:endParaRPr>
        </a:p>
      </dgm:t>
    </dgm:pt>
    <dgm:pt modelId="{033A3DDA-09E8-4465-BCAE-FD3C30D464FF}" type="parTrans" cxnId="{212969CB-1948-4C55-A727-CDBF87E06D7D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3E0EC87B-9A3D-4850-A437-E0202ACB9FBF}" type="sibTrans" cxnId="{212969CB-1948-4C55-A727-CDBF87E06D7D}">
      <dgm:prSet/>
      <dgm:spPr>
        <a:ln w="28575"/>
      </dgm:spPr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BC1A77EF-6727-426D-8434-27220AF6D5D5}">
      <dgm:prSet custT="1"/>
      <dgm:spPr/>
      <dgm:t>
        <a:bodyPr/>
        <a:lstStyle/>
        <a:p>
          <a:r>
            <a:rPr lang="ru-RU" sz="2000" b="1">
              <a:solidFill>
                <a:srgbClr val="000000"/>
              </a:solidFill>
              <a:latin typeface="+mj-lt"/>
            </a:rPr>
            <a:t>разработка и внедрение в мероприятий</a:t>
          </a:r>
          <a:endParaRPr lang="ru-RU" sz="2000" b="1" dirty="0">
            <a:solidFill>
              <a:srgbClr val="000000"/>
            </a:solidFill>
          </a:endParaRPr>
        </a:p>
      </dgm:t>
    </dgm:pt>
    <dgm:pt modelId="{F2311DFA-2AEC-47E4-ABD3-3E0B993357A3}" type="parTrans" cxnId="{854A7061-7D93-49F2-9BD3-593A34503FCF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B9ECC41E-751E-4860-A277-A41DB64EA472}" type="sibTrans" cxnId="{854A7061-7D93-49F2-9BD3-593A34503FCF}">
      <dgm:prSet/>
      <dgm:spPr>
        <a:ln w="28575"/>
      </dgm:spPr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76D80F9-7B19-4AB6-8178-58AB69ADE3B7}" type="pres">
      <dgm:prSet presAssocID="{9A4EAD22-518A-4EEF-9915-81846EAFCBFE}" presName="cycle" presStyleCnt="0">
        <dgm:presLayoutVars>
          <dgm:dir/>
          <dgm:resizeHandles val="exact"/>
        </dgm:presLayoutVars>
      </dgm:prSet>
      <dgm:spPr/>
    </dgm:pt>
    <dgm:pt modelId="{5A23F298-2B82-4E40-94ED-DF3340856095}" type="pres">
      <dgm:prSet presAssocID="{1AA305E7-47E2-4934-BF43-CF7A48C9497A}" presName="node" presStyleLbl="node1" presStyleIdx="0" presStyleCnt="4" custScaleX="191742" custRadScaleRad="72311" custRadScaleInc="0">
        <dgm:presLayoutVars>
          <dgm:bulletEnabled val="1"/>
        </dgm:presLayoutVars>
      </dgm:prSet>
      <dgm:spPr/>
    </dgm:pt>
    <dgm:pt modelId="{F7F11195-AC17-4519-AC26-F31942A0DD61}" type="pres">
      <dgm:prSet presAssocID="{1AA305E7-47E2-4934-BF43-CF7A48C9497A}" presName="spNode" presStyleCnt="0"/>
      <dgm:spPr/>
    </dgm:pt>
    <dgm:pt modelId="{55527635-18E7-4697-B586-A1D9CB55C1A5}" type="pres">
      <dgm:prSet presAssocID="{B331152C-8EFD-4DDD-9320-CC4DFBDDD213}" presName="sibTrans" presStyleLbl="sibTrans1D1" presStyleIdx="0" presStyleCnt="4"/>
      <dgm:spPr/>
    </dgm:pt>
    <dgm:pt modelId="{F46D050C-4D8D-43D0-8030-4B8F3629E46B}" type="pres">
      <dgm:prSet presAssocID="{8BB4F02F-25C9-434E-95BF-4DA5FB16D2BA}" presName="node" presStyleLbl="node1" presStyleIdx="1" presStyleCnt="4" custScaleX="191742">
        <dgm:presLayoutVars>
          <dgm:bulletEnabled val="1"/>
        </dgm:presLayoutVars>
      </dgm:prSet>
      <dgm:spPr/>
    </dgm:pt>
    <dgm:pt modelId="{4C6C4D5F-19A3-4C03-9F25-FBC3FBFBB65B}" type="pres">
      <dgm:prSet presAssocID="{8BB4F02F-25C9-434E-95BF-4DA5FB16D2BA}" presName="spNode" presStyleCnt="0"/>
      <dgm:spPr/>
    </dgm:pt>
    <dgm:pt modelId="{67EB3AB3-50E4-4463-A946-97DFC1761177}" type="pres">
      <dgm:prSet presAssocID="{CC650161-9F51-4200-99AB-D146B154FF11}" presName="sibTrans" presStyleLbl="sibTrans1D1" presStyleIdx="1" presStyleCnt="4"/>
      <dgm:spPr/>
    </dgm:pt>
    <dgm:pt modelId="{6D7E1661-DA20-43CD-A7A3-B84A8C85C9F1}" type="pres">
      <dgm:prSet presAssocID="{02188CA5-079F-4DB0-97D5-04BA01BE7B0C}" presName="node" presStyleLbl="node1" presStyleIdx="2" presStyleCnt="4" custScaleX="191742" custRadScaleRad="70805" custRadScaleInc="0">
        <dgm:presLayoutVars>
          <dgm:bulletEnabled val="1"/>
        </dgm:presLayoutVars>
      </dgm:prSet>
      <dgm:spPr/>
    </dgm:pt>
    <dgm:pt modelId="{B2C70E5E-0A5E-411E-84F3-D54884904C4F}" type="pres">
      <dgm:prSet presAssocID="{02188CA5-079F-4DB0-97D5-04BA01BE7B0C}" presName="spNode" presStyleCnt="0"/>
      <dgm:spPr/>
    </dgm:pt>
    <dgm:pt modelId="{79EEB089-4FC9-40C8-86BD-7E6FC84E1048}" type="pres">
      <dgm:prSet presAssocID="{3E0EC87B-9A3D-4850-A437-E0202ACB9FBF}" presName="sibTrans" presStyleLbl="sibTrans1D1" presStyleIdx="2" presStyleCnt="4"/>
      <dgm:spPr/>
    </dgm:pt>
    <dgm:pt modelId="{4462FDEF-6771-44B5-B5C5-EB7412704CD5}" type="pres">
      <dgm:prSet presAssocID="{BC1A77EF-6727-426D-8434-27220AF6D5D5}" presName="node" presStyleLbl="node1" presStyleIdx="3" presStyleCnt="4" custScaleX="191742">
        <dgm:presLayoutVars>
          <dgm:bulletEnabled val="1"/>
        </dgm:presLayoutVars>
      </dgm:prSet>
      <dgm:spPr/>
    </dgm:pt>
    <dgm:pt modelId="{D16569CB-CCDE-4091-A423-B859BA6BE50C}" type="pres">
      <dgm:prSet presAssocID="{BC1A77EF-6727-426D-8434-27220AF6D5D5}" presName="spNode" presStyleCnt="0"/>
      <dgm:spPr/>
    </dgm:pt>
    <dgm:pt modelId="{61FC312D-2B23-4C5A-A5C5-D6E8443B6A74}" type="pres">
      <dgm:prSet presAssocID="{B9ECC41E-751E-4860-A277-A41DB64EA472}" presName="sibTrans" presStyleLbl="sibTrans1D1" presStyleIdx="3" presStyleCnt="4"/>
      <dgm:spPr/>
    </dgm:pt>
  </dgm:ptLst>
  <dgm:cxnLst>
    <dgm:cxn modelId="{6DE0FE27-3711-4CD0-984E-9FBC3C24799D}" type="presOf" srcId="{9A4EAD22-518A-4EEF-9915-81846EAFCBFE}" destId="{F76D80F9-7B19-4AB6-8178-58AB69ADE3B7}" srcOrd="0" destOrd="0" presId="urn:microsoft.com/office/officeart/2005/8/layout/cycle5"/>
    <dgm:cxn modelId="{7894D03F-A21F-4271-8389-F35E6B450291}" srcId="{9A4EAD22-518A-4EEF-9915-81846EAFCBFE}" destId="{1AA305E7-47E2-4934-BF43-CF7A48C9497A}" srcOrd="0" destOrd="0" parTransId="{C8DC27EC-AC49-45DD-9CB1-95C75274A384}" sibTransId="{B331152C-8EFD-4DDD-9320-CC4DFBDDD213}"/>
    <dgm:cxn modelId="{26257860-4007-4601-9A1B-38D065350929}" type="presOf" srcId="{BC1A77EF-6727-426D-8434-27220AF6D5D5}" destId="{4462FDEF-6771-44B5-B5C5-EB7412704CD5}" srcOrd="0" destOrd="0" presId="urn:microsoft.com/office/officeart/2005/8/layout/cycle5"/>
    <dgm:cxn modelId="{854A7061-7D93-49F2-9BD3-593A34503FCF}" srcId="{9A4EAD22-518A-4EEF-9915-81846EAFCBFE}" destId="{BC1A77EF-6727-426D-8434-27220AF6D5D5}" srcOrd="3" destOrd="0" parTransId="{F2311DFA-2AEC-47E4-ABD3-3E0B993357A3}" sibTransId="{B9ECC41E-751E-4860-A277-A41DB64EA472}"/>
    <dgm:cxn modelId="{6DC68F7C-CBB0-40CB-9DAE-9ADD774FDBE4}" type="presOf" srcId="{B9ECC41E-751E-4860-A277-A41DB64EA472}" destId="{61FC312D-2B23-4C5A-A5C5-D6E8443B6A74}" srcOrd="0" destOrd="0" presId="urn:microsoft.com/office/officeart/2005/8/layout/cycle5"/>
    <dgm:cxn modelId="{2695E887-D10A-49B2-93BA-E05C2A0C1FD9}" type="presOf" srcId="{1AA305E7-47E2-4934-BF43-CF7A48C9497A}" destId="{5A23F298-2B82-4E40-94ED-DF3340856095}" srcOrd="0" destOrd="0" presId="urn:microsoft.com/office/officeart/2005/8/layout/cycle5"/>
    <dgm:cxn modelId="{2B72119E-06B9-4F4A-B896-8B04E0214475}" srcId="{9A4EAD22-518A-4EEF-9915-81846EAFCBFE}" destId="{8BB4F02F-25C9-434E-95BF-4DA5FB16D2BA}" srcOrd="1" destOrd="0" parTransId="{F53AB719-5A94-4286-A333-C527B06F45D6}" sibTransId="{CC650161-9F51-4200-99AB-D146B154FF11}"/>
    <dgm:cxn modelId="{87D685AE-3290-41DF-B6D7-72E044417071}" type="presOf" srcId="{3E0EC87B-9A3D-4850-A437-E0202ACB9FBF}" destId="{79EEB089-4FC9-40C8-86BD-7E6FC84E1048}" srcOrd="0" destOrd="0" presId="urn:microsoft.com/office/officeart/2005/8/layout/cycle5"/>
    <dgm:cxn modelId="{F7CD9AB0-7B10-4F91-899E-A56BD2006E96}" type="presOf" srcId="{02188CA5-079F-4DB0-97D5-04BA01BE7B0C}" destId="{6D7E1661-DA20-43CD-A7A3-B84A8C85C9F1}" srcOrd="0" destOrd="0" presId="urn:microsoft.com/office/officeart/2005/8/layout/cycle5"/>
    <dgm:cxn modelId="{212969CB-1948-4C55-A727-CDBF87E06D7D}" srcId="{9A4EAD22-518A-4EEF-9915-81846EAFCBFE}" destId="{02188CA5-079F-4DB0-97D5-04BA01BE7B0C}" srcOrd="2" destOrd="0" parTransId="{033A3DDA-09E8-4465-BCAE-FD3C30D464FF}" sibTransId="{3E0EC87B-9A3D-4850-A437-E0202ACB9FBF}"/>
    <dgm:cxn modelId="{F852B5D9-5388-4F4E-A80A-76952DC919D0}" type="presOf" srcId="{CC650161-9F51-4200-99AB-D146B154FF11}" destId="{67EB3AB3-50E4-4463-A946-97DFC1761177}" srcOrd="0" destOrd="0" presId="urn:microsoft.com/office/officeart/2005/8/layout/cycle5"/>
    <dgm:cxn modelId="{57B25AE4-01F3-42EC-8EA2-748C8FCA1BC7}" type="presOf" srcId="{8BB4F02F-25C9-434E-95BF-4DA5FB16D2BA}" destId="{F46D050C-4D8D-43D0-8030-4B8F3629E46B}" srcOrd="0" destOrd="0" presId="urn:microsoft.com/office/officeart/2005/8/layout/cycle5"/>
    <dgm:cxn modelId="{A8CD44E7-19C4-4F37-91FB-9ED38E37CBDC}" type="presOf" srcId="{B331152C-8EFD-4DDD-9320-CC4DFBDDD213}" destId="{55527635-18E7-4697-B586-A1D9CB55C1A5}" srcOrd="0" destOrd="0" presId="urn:microsoft.com/office/officeart/2005/8/layout/cycle5"/>
    <dgm:cxn modelId="{84AEA43B-57CD-4544-AD1B-A22AF7F988ED}" type="presParOf" srcId="{F76D80F9-7B19-4AB6-8178-58AB69ADE3B7}" destId="{5A23F298-2B82-4E40-94ED-DF3340856095}" srcOrd="0" destOrd="0" presId="urn:microsoft.com/office/officeart/2005/8/layout/cycle5"/>
    <dgm:cxn modelId="{3506124A-7ED8-4F65-B4E5-AA5D54C2C698}" type="presParOf" srcId="{F76D80F9-7B19-4AB6-8178-58AB69ADE3B7}" destId="{F7F11195-AC17-4519-AC26-F31942A0DD61}" srcOrd="1" destOrd="0" presId="urn:microsoft.com/office/officeart/2005/8/layout/cycle5"/>
    <dgm:cxn modelId="{C78690D8-893F-4893-A221-F80102285D74}" type="presParOf" srcId="{F76D80F9-7B19-4AB6-8178-58AB69ADE3B7}" destId="{55527635-18E7-4697-B586-A1D9CB55C1A5}" srcOrd="2" destOrd="0" presId="urn:microsoft.com/office/officeart/2005/8/layout/cycle5"/>
    <dgm:cxn modelId="{52A17793-7052-4550-9CB3-95F411A8EAD1}" type="presParOf" srcId="{F76D80F9-7B19-4AB6-8178-58AB69ADE3B7}" destId="{F46D050C-4D8D-43D0-8030-4B8F3629E46B}" srcOrd="3" destOrd="0" presId="urn:microsoft.com/office/officeart/2005/8/layout/cycle5"/>
    <dgm:cxn modelId="{7EFA101A-DDAB-4E67-A9F2-2C0AA942E760}" type="presParOf" srcId="{F76D80F9-7B19-4AB6-8178-58AB69ADE3B7}" destId="{4C6C4D5F-19A3-4C03-9F25-FBC3FBFBB65B}" srcOrd="4" destOrd="0" presId="urn:microsoft.com/office/officeart/2005/8/layout/cycle5"/>
    <dgm:cxn modelId="{4A818B4A-EF9B-4C5B-B4F3-39FCCB6170E6}" type="presParOf" srcId="{F76D80F9-7B19-4AB6-8178-58AB69ADE3B7}" destId="{67EB3AB3-50E4-4463-A946-97DFC1761177}" srcOrd="5" destOrd="0" presId="urn:microsoft.com/office/officeart/2005/8/layout/cycle5"/>
    <dgm:cxn modelId="{7872734F-74B1-4D6C-BD0F-A300A5C471E7}" type="presParOf" srcId="{F76D80F9-7B19-4AB6-8178-58AB69ADE3B7}" destId="{6D7E1661-DA20-43CD-A7A3-B84A8C85C9F1}" srcOrd="6" destOrd="0" presId="urn:microsoft.com/office/officeart/2005/8/layout/cycle5"/>
    <dgm:cxn modelId="{E3BD1792-3F5E-4AB5-AD53-149EF88E02D3}" type="presParOf" srcId="{F76D80F9-7B19-4AB6-8178-58AB69ADE3B7}" destId="{B2C70E5E-0A5E-411E-84F3-D54884904C4F}" srcOrd="7" destOrd="0" presId="urn:microsoft.com/office/officeart/2005/8/layout/cycle5"/>
    <dgm:cxn modelId="{2A2C805E-FCEB-47BD-A63C-AEEE571FD59B}" type="presParOf" srcId="{F76D80F9-7B19-4AB6-8178-58AB69ADE3B7}" destId="{79EEB089-4FC9-40C8-86BD-7E6FC84E1048}" srcOrd="8" destOrd="0" presId="urn:microsoft.com/office/officeart/2005/8/layout/cycle5"/>
    <dgm:cxn modelId="{16F1D434-CF77-42F8-85B0-7E5E90D4AA8E}" type="presParOf" srcId="{F76D80F9-7B19-4AB6-8178-58AB69ADE3B7}" destId="{4462FDEF-6771-44B5-B5C5-EB7412704CD5}" srcOrd="9" destOrd="0" presId="urn:microsoft.com/office/officeart/2005/8/layout/cycle5"/>
    <dgm:cxn modelId="{E1643796-76AC-4114-BD99-7582562F3FAA}" type="presParOf" srcId="{F76D80F9-7B19-4AB6-8178-58AB69ADE3B7}" destId="{D16569CB-CCDE-4091-A423-B859BA6BE50C}" srcOrd="10" destOrd="0" presId="urn:microsoft.com/office/officeart/2005/8/layout/cycle5"/>
    <dgm:cxn modelId="{5BC0F41B-8246-4577-8FD5-B5E4235EF3A8}" type="presParOf" srcId="{F76D80F9-7B19-4AB6-8178-58AB69ADE3B7}" destId="{61FC312D-2B23-4C5A-A5C5-D6E8443B6A7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5E293-61D0-4C71-8542-616C3C39307A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3F3EB4C-3BDD-4433-815B-E39155623BBD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rgbClr val="000000"/>
              </a:solidFill>
              <a:latin typeface="+mj-lt"/>
            </a:rPr>
            <a:t>1</a:t>
          </a:r>
        </a:p>
      </dgm:t>
    </dgm:pt>
    <dgm:pt modelId="{7EEA917C-BD51-45A2-A618-BF85AA877F3A}" type="parTrans" cxnId="{D365340B-E2A6-4B7F-B80F-BF65613D544F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99387FC4-9A73-4206-A8F9-4C507674C4C7}" type="sibTrans" cxnId="{D365340B-E2A6-4B7F-B80F-BF65613D544F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F7CE6CF1-FDDE-4BFA-B22D-88017852AF43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rgbClr val="000000"/>
              </a:solidFill>
              <a:latin typeface="+mj-lt"/>
            </a:rPr>
            <a:t>нормируемая операция расчленяется на составляющие ее элементы;</a:t>
          </a:r>
        </a:p>
      </dgm:t>
    </dgm:pt>
    <dgm:pt modelId="{B29D84F1-02FB-4940-A900-981C98FA0AAA}" type="parTrans" cxnId="{24658D2C-37F3-4945-9DA2-49FA75C5C85D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F47BDBC1-4A3C-4ABA-AC8F-F6D4DAC48F92}" type="sibTrans" cxnId="{24658D2C-37F3-4945-9DA2-49FA75C5C85D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E2E70633-D134-410B-AD05-BC1DBC12AC2D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rgbClr val="000000"/>
              </a:solidFill>
              <a:latin typeface="+mj-lt"/>
            </a:rPr>
            <a:t>2</a:t>
          </a:r>
        </a:p>
      </dgm:t>
    </dgm:pt>
    <dgm:pt modelId="{63636C31-8BDA-412C-AEC0-BB73D727397D}" type="parTrans" cxnId="{A576D303-7007-4420-9BA3-83D7BBD37712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D69423FD-E017-4A25-9EB2-2D6C1C559E66}" type="sibTrans" cxnId="{A576D303-7007-4420-9BA3-83D7BBD37712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BE002849-41BF-4320-B67F-22DF4DCF57D4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rgbClr val="000000"/>
              </a:solidFill>
              <a:latin typeface="+mj-lt"/>
            </a:rPr>
            <a:t>определяются все факторы, влияющие на продолжительность выполнения каждого элемента (технические, организационные, психофизиологические, экономические и социальные);</a:t>
          </a:r>
        </a:p>
      </dgm:t>
    </dgm:pt>
    <dgm:pt modelId="{33717938-ED89-4E81-A866-E08A790CEA7C}" type="parTrans" cxnId="{9398B597-77EE-4352-9027-49BB7166A420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AB0D0518-5782-47AC-AFFE-E2A7EBCBD2BA}" type="sibTrans" cxnId="{9398B597-77EE-4352-9027-49BB7166A420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AE3D07D0-6074-4DA8-BD60-C61713942EFA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rgbClr val="000000"/>
              </a:solidFill>
              <a:latin typeface="+mj-lt"/>
            </a:rPr>
            <a:t>3</a:t>
          </a:r>
        </a:p>
      </dgm:t>
    </dgm:pt>
    <dgm:pt modelId="{C937E67A-F6A6-4ECA-AD1E-475DB30C9873}" type="parTrans" cxnId="{7E1B6845-F6A7-40C0-9363-2683823DA477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940EAF0A-39BF-4D5B-899A-D7481C0AAF4B}" type="sibTrans" cxnId="{7E1B6845-F6A7-40C0-9363-2683823DA477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478A858E-2003-4F95-86A7-EDB54873617C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rgbClr val="000000"/>
              </a:solidFill>
              <a:latin typeface="+mj-lt"/>
            </a:rPr>
            <a:t>проектируются рациональный состав операции и последовательность выполнения ее элементов с учетом наилучшего сочетания факторов, влияющих на их продолжительность;</a:t>
          </a:r>
        </a:p>
      </dgm:t>
    </dgm:pt>
    <dgm:pt modelId="{79F1B7BE-E6D2-44D4-BEB3-AD58D5329666}" type="parTrans" cxnId="{3B6ED92D-AFD4-488F-BF5B-724F832AE1F7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9441615A-306E-4FE1-BAB8-8215806AAD03}" type="sibTrans" cxnId="{3B6ED92D-AFD4-488F-BF5B-724F832AE1F7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B8F43C43-0C17-4536-AF6A-519FF92A7AD7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rgbClr val="000000"/>
              </a:solidFill>
              <a:latin typeface="+mj-lt"/>
            </a:rPr>
            <a:t>4</a:t>
          </a:r>
        </a:p>
      </dgm:t>
    </dgm:pt>
    <dgm:pt modelId="{6F002CD1-8452-4ED6-B3C2-8C9F0D3CFCE1}" type="parTrans" cxnId="{63C2C48A-6D8E-46BE-946A-461A5DD4C771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F479E85C-685B-4D88-BB33-0FD93ACCDD07}" type="sibTrans" cxnId="{63C2C48A-6D8E-46BE-946A-461A5DD4C771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AF5EC812-15B2-4E4A-83B5-B5711F96EC7A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rgbClr val="000000"/>
              </a:solidFill>
              <a:latin typeface="+mj-lt"/>
            </a:rPr>
            <a:t>рассчитываются затраты времени на каждый элемент и определяется норма времени на операцию в целом;</a:t>
          </a:r>
        </a:p>
      </dgm:t>
    </dgm:pt>
    <dgm:pt modelId="{2C8881E8-0251-4299-9DEB-2C3E5A4E03CB}" type="parTrans" cxnId="{F7D2CB86-2911-4C60-B796-78F47F72763E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D0423C55-6DD9-4908-BE99-6B85ADBF288E}" type="sibTrans" cxnId="{F7D2CB86-2911-4C60-B796-78F47F72763E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48AB59AA-8CB4-476F-9D2B-B44DDD25BE95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rgbClr val="000000"/>
              </a:solidFill>
              <a:latin typeface="+mj-lt"/>
            </a:rPr>
            <a:t>разрабатываются организационно-технические мероприятия, обеспечивающие внедрение запроектированного трудового процесса и установленной нормы;</a:t>
          </a:r>
        </a:p>
      </dgm:t>
    </dgm:pt>
    <dgm:pt modelId="{A20D6707-4537-47EC-9AC2-092EEE694BA1}" type="parTrans" cxnId="{A9DD3186-DE4C-4642-A24B-05B4C3AEAB01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F6768FD9-55E6-47FF-B2AD-22516E710CD6}" type="sibTrans" cxnId="{A9DD3186-DE4C-4642-A24B-05B4C3AEAB01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428CF83C-7D65-457B-959D-A93C00EE2818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rgbClr val="000000"/>
              </a:solidFill>
              <a:latin typeface="+mj-lt"/>
            </a:rPr>
            <a:t>5</a:t>
          </a:r>
        </a:p>
      </dgm:t>
    </dgm:pt>
    <dgm:pt modelId="{9FFCE67F-7D19-4023-A72A-D3D5438DFFB5}" type="parTrans" cxnId="{61F9C302-0818-44AB-B45C-86BCB0645EF7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FDE57413-8F18-40AA-AC96-2E085CE105F6}" type="sibTrans" cxnId="{61F9C302-0818-44AB-B45C-86BCB0645EF7}">
      <dgm:prSet/>
      <dgm:spPr/>
      <dgm:t>
        <a:bodyPr/>
        <a:lstStyle/>
        <a:p>
          <a:pPr algn="just"/>
          <a:endParaRPr lang="ru-RU" sz="2800" b="1">
            <a:solidFill>
              <a:srgbClr val="000000"/>
            </a:solidFill>
            <a:latin typeface="+mj-lt"/>
          </a:endParaRPr>
        </a:p>
      </dgm:t>
    </dgm:pt>
    <dgm:pt modelId="{36ED613A-7303-4676-8AC3-ABAFBA1B26BE}" type="pres">
      <dgm:prSet presAssocID="{3FA5E293-61D0-4C71-8542-616C3C39307A}" presName="linearFlow" presStyleCnt="0">
        <dgm:presLayoutVars>
          <dgm:dir/>
          <dgm:animLvl val="lvl"/>
          <dgm:resizeHandles val="exact"/>
        </dgm:presLayoutVars>
      </dgm:prSet>
      <dgm:spPr/>
    </dgm:pt>
    <dgm:pt modelId="{158E385A-2A09-4F72-957F-1B402DCD7015}" type="pres">
      <dgm:prSet presAssocID="{F3F3EB4C-3BDD-4433-815B-E39155623BBD}" presName="composite" presStyleCnt="0"/>
      <dgm:spPr/>
    </dgm:pt>
    <dgm:pt modelId="{9E015ADC-8D6D-40CA-8A81-1CFBC3D21EF4}" type="pres">
      <dgm:prSet presAssocID="{F3F3EB4C-3BDD-4433-815B-E39155623BB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71A2190-BAA9-4AA3-B4FE-5A5A11955CCF}" type="pres">
      <dgm:prSet presAssocID="{F3F3EB4C-3BDD-4433-815B-E39155623BBD}" presName="descendantText" presStyleLbl="alignAcc1" presStyleIdx="0" presStyleCnt="5">
        <dgm:presLayoutVars>
          <dgm:bulletEnabled val="1"/>
        </dgm:presLayoutVars>
      </dgm:prSet>
      <dgm:spPr/>
    </dgm:pt>
    <dgm:pt modelId="{1EEB13E0-2604-4F6F-A583-1204C83EB968}" type="pres">
      <dgm:prSet presAssocID="{99387FC4-9A73-4206-A8F9-4C507674C4C7}" presName="sp" presStyleCnt="0"/>
      <dgm:spPr/>
    </dgm:pt>
    <dgm:pt modelId="{8DA1A677-1705-4371-B2D1-B67A4459022A}" type="pres">
      <dgm:prSet presAssocID="{E2E70633-D134-410B-AD05-BC1DBC12AC2D}" presName="composite" presStyleCnt="0"/>
      <dgm:spPr/>
    </dgm:pt>
    <dgm:pt modelId="{41AF49CC-2938-42B0-AAFE-7C6AEC057CAC}" type="pres">
      <dgm:prSet presAssocID="{E2E70633-D134-410B-AD05-BC1DBC12AC2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3D4E5CD-C24C-4092-958E-2E6637E822B2}" type="pres">
      <dgm:prSet presAssocID="{E2E70633-D134-410B-AD05-BC1DBC12AC2D}" presName="descendantText" presStyleLbl="alignAcc1" presStyleIdx="1" presStyleCnt="5">
        <dgm:presLayoutVars>
          <dgm:bulletEnabled val="1"/>
        </dgm:presLayoutVars>
      </dgm:prSet>
      <dgm:spPr/>
    </dgm:pt>
    <dgm:pt modelId="{F81DA178-73EE-41B5-BA94-68D20AAC94FD}" type="pres">
      <dgm:prSet presAssocID="{D69423FD-E017-4A25-9EB2-2D6C1C559E66}" presName="sp" presStyleCnt="0"/>
      <dgm:spPr/>
    </dgm:pt>
    <dgm:pt modelId="{5F0976B5-A142-4333-9767-E8A656400EF1}" type="pres">
      <dgm:prSet presAssocID="{AE3D07D0-6074-4DA8-BD60-C61713942EFA}" presName="composite" presStyleCnt="0"/>
      <dgm:spPr/>
    </dgm:pt>
    <dgm:pt modelId="{9DD6EF1F-4F02-4C61-AF0F-D695D6059AF2}" type="pres">
      <dgm:prSet presAssocID="{AE3D07D0-6074-4DA8-BD60-C61713942EF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A7A16B0-31F1-44CD-A08C-6CC73E27BF8C}" type="pres">
      <dgm:prSet presAssocID="{AE3D07D0-6074-4DA8-BD60-C61713942EFA}" presName="descendantText" presStyleLbl="alignAcc1" presStyleIdx="2" presStyleCnt="5">
        <dgm:presLayoutVars>
          <dgm:bulletEnabled val="1"/>
        </dgm:presLayoutVars>
      </dgm:prSet>
      <dgm:spPr/>
    </dgm:pt>
    <dgm:pt modelId="{6ED4556C-6E43-46B7-B455-E4E2371C9FC9}" type="pres">
      <dgm:prSet presAssocID="{940EAF0A-39BF-4D5B-899A-D7481C0AAF4B}" presName="sp" presStyleCnt="0"/>
      <dgm:spPr/>
    </dgm:pt>
    <dgm:pt modelId="{0289036C-20F8-4C5C-9D0B-1D986ADC7C20}" type="pres">
      <dgm:prSet presAssocID="{B8F43C43-0C17-4536-AF6A-519FF92A7AD7}" presName="composite" presStyleCnt="0"/>
      <dgm:spPr/>
    </dgm:pt>
    <dgm:pt modelId="{1C37B68D-5289-46F9-90A6-43E6E1C633E0}" type="pres">
      <dgm:prSet presAssocID="{B8F43C43-0C17-4536-AF6A-519FF92A7AD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2AFB1E4-D24A-40E5-8304-09F6AC60906F}" type="pres">
      <dgm:prSet presAssocID="{B8F43C43-0C17-4536-AF6A-519FF92A7AD7}" presName="descendantText" presStyleLbl="alignAcc1" presStyleIdx="3" presStyleCnt="5">
        <dgm:presLayoutVars>
          <dgm:bulletEnabled val="1"/>
        </dgm:presLayoutVars>
      </dgm:prSet>
      <dgm:spPr/>
    </dgm:pt>
    <dgm:pt modelId="{5039AF35-068B-4181-A0FC-8E25E8B0A3E5}" type="pres">
      <dgm:prSet presAssocID="{F479E85C-685B-4D88-BB33-0FD93ACCDD07}" presName="sp" presStyleCnt="0"/>
      <dgm:spPr/>
    </dgm:pt>
    <dgm:pt modelId="{07B5DEF4-9E59-4DEF-98D6-518DFA32D0D9}" type="pres">
      <dgm:prSet presAssocID="{428CF83C-7D65-457B-959D-A93C00EE2818}" presName="composite" presStyleCnt="0"/>
      <dgm:spPr/>
    </dgm:pt>
    <dgm:pt modelId="{332CE355-F8D1-47AA-9D05-4DEE57E30A82}" type="pres">
      <dgm:prSet presAssocID="{428CF83C-7D65-457B-959D-A93C00EE281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24240B8-BCFA-4F3B-95CD-9D18751F4488}" type="pres">
      <dgm:prSet presAssocID="{428CF83C-7D65-457B-959D-A93C00EE281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1F9C302-0818-44AB-B45C-86BCB0645EF7}" srcId="{3FA5E293-61D0-4C71-8542-616C3C39307A}" destId="{428CF83C-7D65-457B-959D-A93C00EE2818}" srcOrd="4" destOrd="0" parTransId="{9FFCE67F-7D19-4023-A72A-D3D5438DFFB5}" sibTransId="{FDE57413-8F18-40AA-AC96-2E085CE105F6}"/>
    <dgm:cxn modelId="{A576D303-7007-4420-9BA3-83D7BBD37712}" srcId="{3FA5E293-61D0-4C71-8542-616C3C39307A}" destId="{E2E70633-D134-410B-AD05-BC1DBC12AC2D}" srcOrd="1" destOrd="0" parTransId="{63636C31-8BDA-412C-AEC0-BB73D727397D}" sibTransId="{D69423FD-E017-4A25-9EB2-2D6C1C559E66}"/>
    <dgm:cxn modelId="{D365340B-E2A6-4B7F-B80F-BF65613D544F}" srcId="{3FA5E293-61D0-4C71-8542-616C3C39307A}" destId="{F3F3EB4C-3BDD-4433-815B-E39155623BBD}" srcOrd="0" destOrd="0" parTransId="{7EEA917C-BD51-45A2-A618-BF85AA877F3A}" sibTransId="{99387FC4-9A73-4206-A8F9-4C507674C4C7}"/>
    <dgm:cxn modelId="{56D10829-FBFB-4F30-A3C2-8505FBE7EBC9}" type="presOf" srcId="{F7CE6CF1-FDDE-4BFA-B22D-88017852AF43}" destId="{971A2190-BAA9-4AA3-B4FE-5A5A11955CCF}" srcOrd="0" destOrd="0" presId="urn:microsoft.com/office/officeart/2005/8/layout/chevron2"/>
    <dgm:cxn modelId="{24658D2C-37F3-4945-9DA2-49FA75C5C85D}" srcId="{F3F3EB4C-3BDD-4433-815B-E39155623BBD}" destId="{F7CE6CF1-FDDE-4BFA-B22D-88017852AF43}" srcOrd="0" destOrd="0" parTransId="{B29D84F1-02FB-4940-A900-981C98FA0AAA}" sibTransId="{F47BDBC1-4A3C-4ABA-AC8F-F6D4DAC48F92}"/>
    <dgm:cxn modelId="{3B6ED92D-AFD4-488F-BF5B-724F832AE1F7}" srcId="{AE3D07D0-6074-4DA8-BD60-C61713942EFA}" destId="{478A858E-2003-4F95-86A7-EDB54873617C}" srcOrd="0" destOrd="0" parTransId="{79F1B7BE-E6D2-44D4-BEB3-AD58D5329666}" sibTransId="{9441615A-306E-4FE1-BAB8-8215806AAD03}"/>
    <dgm:cxn modelId="{B94E2C3C-4E36-4AAB-B401-15C787F6D61C}" type="presOf" srcId="{BE002849-41BF-4320-B67F-22DF4DCF57D4}" destId="{13D4E5CD-C24C-4092-958E-2E6637E822B2}" srcOrd="0" destOrd="0" presId="urn:microsoft.com/office/officeart/2005/8/layout/chevron2"/>
    <dgm:cxn modelId="{7E1B6845-F6A7-40C0-9363-2683823DA477}" srcId="{3FA5E293-61D0-4C71-8542-616C3C39307A}" destId="{AE3D07D0-6074-4DA8-BD60-C61713942EFA}" srcOrd="2" destOrd="0" parTransId="{C937E67A-F6A6-4ECA-AD1E-475DB30C9873}" sibTransId="{940EAF0A-39BF-4D5B-899A-D7481C0AAF4B}"/>
    <dgm:cxn modelId="{A9DD3186-DE4C-4642-A24B-05B4C3AEAB01}" srcId="{428CF83C-7D65-457B-959D-A93C00EE2818}" destId="{48AB59AA-8CB4-476F-9D2B-B44DDD25BE95}" srcOrd="0" destOrd="0" parTransId="{A20D6707-4537-47EC-9AC2-092EEE694BA1}" sibTransId="{F6768FD9-55E6-47FF-B2AD-22516E710CD6}"/>
    <dgm:cxn modelId="{F7D2CB86-2911-4C60-B796-78F47F72763E}" srcId="{B8F43C43-0C17-4536-AF6A-519FF92A7AD7}" destId="{AF5EC812-15B2-4E4A-83B5-B5711F96EC7A}" srcOrd="0" destOrd="0" parTransId="{2C8881E8-0251-4299-9DEB-2C3E5A4E03CB}" sibTransId="{D0423C55-6DD9-4908-BE99-6B85ADBF288E}"/>
    <dgm:cxn modelId="{63C2C48A-6D8E-46BE-946A-461A5DD4C771}" srcId="{3FA5E293-61D0-4C71-8542-616C3C39307A}" destId="{B8F43C43-0C17-4536-AF6A-519FF92A7AD7}" srcOrd="3" destOrd="0" parTransId="{6F002CD1-8452-4ED6-B3C2-8C9F0D3CFCE1}" sibTransId="{F479E85C-685B-4D88-BB33-0FD93ACCDD07}"/>
    <dgm:cxn modelId="{9398B597-77EE-4352-9027-49BB7166A420}" srcId="{E2E70633-D134-410B-AD05-BC1DBC12AC2D}" destId="{BE002849-41BF-4320-B67F-22DF4DCF57D4}" srcOrd="0" destOrd="0" parTransId="{33717938-ED89-4E81-A866-E08A790CEA7C}" sibTransId="{AB0D0518-5782-47AC-AFFE-E2A7EBCBD2BA}"/>
    <dgm:cxn modelId="{AAB617A3-E6A4-4C7C-9320-F4FADF5D59DC}" type="presOf" srcId="{F3F3EB4C-3BDD-4433-815B-E39155623BBD}" destId="{9E015ADC-8D6D-40CA-8A81-1CFBC3D21EF4}" srcOrd="0" destOrd="0" presId="urn:microsoft.com/office/officeart/2005/8/layout/chevron2"/>
    <dgm:cxn modelId="{40E042A7-5DBE-4E4B-99D3-9C383072A817}" type="presOf" srcId="{478A858E-2003-4F95-86A7-EDB54873617C}" destId="{6A7A16B0-31F1-44CD-A08C-6CC73E27BF8C}" srcOrd="0" destOrd="0" presId="urn:microsoft.com/office/officeart/2005/8/layout/chevron2"/>
    <dgm:cxn modelId="{190E72B3-7A79-45C8-9DB2-19EF68081B09}" type="presOf" srcId="{428CF83C-7D65-457B-959D-A93C00EE2818}" destId="{332CE355-F8D1-47AA-9D05-4DEE57E30A82}" srcOrd="0" destOrd="0" presId="urn:microsoft.com/office/officeart/2005/8/layout/chevron2"/>
    <dgm:cxn modelId="{1254A2C6-209D-488C-B537-66E8673BD8C3}" type="presOf" srcId="{AE3D07D0-6074-4DA8-BD60-C61713942EFA}" destId="{9DD6EF1F-4F02-4C61-AF0F-D695D6059AF2}" srcOrd="0" destOrd="0" presId="urn:microsoft.com/office/officeart/2005/8/layout/chevron2"/>
    <dgm:cxn modelId="{B8845DCE-C6B1-4525-8E77-730647B74B2B}" type="presOf" srcId="{3FA5E293-61D0-4C71-8542-616C3C39307A}" destId="{36ED613A-7303-4676-8AC3-ABAFBA1B26BE}" srcOrd="0" destOrd="0" presId="urn:microsoft.com/office/officeart/2005/8/layout/chevron2"/>
    <dgm:cxn modelId="{B9EBBACE-3394-4570-901F-CA4BC434F2AD}" type="presOf" srcId="{48AB59AA-8CB4-476F-9D2B-B44DDD25BE95}" destId="{524240B8-BCFA-4F3B-95CD-9D18751F4488}" srcOrd="0" destOrd="0" presId="urn:microsoft.com/office/officeart/2005/8/layout/chevron2"/>
    <dgm:cxn modelId="{AE87AFD2-E724-45AD-80E5-BE9B3F7E4882}" type="presOf" srcId="{B8F43C43-0C17-4536-AF6A-519FF92A7AD7}" destId="{1C37B68D-5289-46F9-90A6-43E6E1C633E0}" srcOrd="0" destOrd="0" presId="urn:microsoft.com/office/officeart/2005/8/layout/chevron2"/>
    <dgm:cxn modelId="{AE4EE4E2-EC7B-44B3-BD88-92C495C4D049}" type="presOf" srcId="{E2E70633-D134-410B-AD05-BC1DBC12AC2D}" destId="{41AF49CC-2938-42B0-AAFE-7C6AEC057CAC}" srcOrd="0" destOrd="0" presId="urn:microsoft.com/office/officeart/2005/8/layout/chevron2"/>
    <dgm:cxn modelId="{BC642AEB-2591-4BFB-BC16-12FCD1611903}" type="presOf" srcId="{AF5EC812-15B2-4E4A-83B5-B5711F96EC7A}" destId="{22AFB1E4-D24A-40E5-8304-09F6AC60906F}" srcOrd="0" destOrd="0" presId="urn:microsoft.com/office/officeart/2005/8/layout/chevron2"/>
    <dgm:cxn modelId="{505B8F17-E4C5-4DEB-BEB5-3B62EAF0022F}" type="presParOf" srcId="{36ED613A-7303-4676-8AC3-ABAFBA1B26BE}" destId="{158E385A-2A09-4F72-957F-1B402DCD7015}" srcOrd="0" destOrd="0" presId="urn:microsoft.com/office/officeart/2005/8/layout/chevron2"/>
    <dgm:cxn modelId="{0FD52B28-0A55-4BA8-A254-DE8DE491EA48}" type="presParOf" srcId="{158E385A-2A09-4F72-957F-1B402DCD7015}" destId="{9E015ADC-8D6D-40CA-8A81-1CFBC3D21EF4}" srcOrd="0" destOrd="0" presId="urn:microsoft.com/office/officeart/2005/8/layout/chevron2"/>
    <dgm:cxn modelId="{2BDCB3C9-4B38-49E4-9055-8A28C0E762B1}" type="presParOf" srcId="{158E385A-2A09-4F72-957F-1B402DCD7015}" destId="{971A2190-BAA9-4AA3-B4FE-5A5A11955CCF}" srcOrd="1" destOrd="0" presId="urn:microsoft.com/office/officeart/2005/8/layout/chevron2"/>
    <dgm:cxn modelId="{C9BBAC8C-BEA7-458F-AA56-65A24AE80DE9}" type="presParOf" srcId="{36ED613A-7303-4676-8AC3-ABAFBA1B26BE}" destId="{1EEB13E0-2604-4F6F-A583-1204C83EB968}" srcOrd="1" destOrd="0" presId="urn:microsoft.com/office/officeart/2005/8/layout/chevron2"/>
    <dgm:cxn modelId="{02D0C7D5-5947-428C-94F5-AD2C85846518}" type="presParOf" srcId="{36ED613A-7303-4676-8AC3-ABAFBA1B26BE}" destId="{8DA1A677-1705-4371-B2D1-B67A4459022A}" srcOrd="2" destOrd="0" presId="urn:microsoft.com/office/officeart/2005/8/layout/chevron2"/>
    <dgm:cxn modelId="{3A82F3DB-4291-442A-A306-CD2F89185C3D}" type="presParOf" srcId="{8DA1A677-1705-4371-B2D1-B67A4459022A}" destId="{41AF49CC-2938-42B0-AAFE-7C6AEC057CAC}" srcOrd="0" destOrd="0" presId="urn:microsoft.com/office/officeart/2005/8/layout/chevron2"/>
    <dgm:cxn modelId="{52631CEE-569B-453B-BEB9-75F710CACF85}" type="presParOf" srcId="{8DA1A677-1705-4371-B2D1-B67A4459022A}" destId="{13D4E5CD-C24C-4092-958E-2E6637E822B2}" srcOrd="1" destOrd="0" presId="urn:microsoft.com/office/officeart/2005/8/layout/chevron2"/>
    <dgm:cxn modelId="{F55B04D9-C393-4653-9F93-019C24FFF556}" type="presParOf" srcId="{36ED613A-7303-4676-8AC3-ABAFBA1B26BE}" destId="{F81DA178-73EE-41B5-BA94-68D20AAC94FD}" srcOrd="3" destOrd="0" presId="urn:microsoft.com/office/officeart/2005/8/layout/chevron2"/>
    <dgm:cxn modelId="{BD019771-3224-4CD8-8E1A-B689D346E0E0}" type="presParOf" srcId="{36ED613A-7303-4676-8AC3-ABAFBA1B26BE}" destId="{5F0976B5-A142-4333-9767-E8A656400EF1}" srcOrd="4" destOrd="0" presId="urn:microsoft.com/office/officeart/2005/8/layout/chevron2"/>
    <dgm:cxn modelId="{113E2526-2C68-4695-8DC9-6AB3D96FD0D3}" type="presParOf" srcId="{5F0976B5-A142-4333-9767-E8A656400EF1}" destId="{9DD6EF1F-4F02-4C61-AF0F-D695D6059AF2}" srcOrd="0" destOrd="0" presId="urn:microsoft.com/office/officeart/2005/8/layout/chevron2"/>
    <dgm:cxn modelId="{4B3C6124-BDB8-46E6-BC02-706EA238EF6A}" type="presParOf" srcId="{5F0976B5-A142-4333-9767-E8A656400EF1}" destId="{6A7A16B0-31F1-44CD-A08C-6CC73E27BF8C}" srcOrd="1" destOrd="0" presId="urn:microsoft.com/office/officeart/2005/8/layout/chevron2"/>
    <dgm:cxn modelId="{1F957DEA-97FA-4764-AFBC-6A163A6DF96D}" type="presParOf" srcId="{36ED613A-7303-4676-8AC3-ABAFBA1B26BE}" destId="{6ED4556C-6E43-46B7-B455-E4E2371C9FC9}" srcOrd="5" destOrd="0" presId="urn:microsoft.com/office/officeart/2005/8/layout/chevron2"/>
    <dgm:cxn modelId="{4C61CEFB-586C-448E-8F19-7ED96E804C49}" type="presParOf" srcId="{36ED613A-7303-4676-8AC3-ABAFBA1B26BE}" destId="{0289036C-20F8-4C5C-9D0B-1D986ADC7C20}" srcOrd="6" destOrd="0" presId="urn:microsoft.com/office/officeart/2005/8/layout/chevron2"/>
    <dgm:cxn modelId="{9047181A-0BF9-49E0-A61C-8EFEF7C493AB}" type="presParOf" srcId="{0289036C-20F8-4C5C-9D0B-1D986ADC7C20}" destId="{1C37B68D-5289-46F9-90A6-43E6E1C633E0}" srcOrd="0" destOrd="0" presId="urn:microsoft.com/office/officeart/2005/8/layout/chevron2"/>
    <dgm:cxn modelId="{D125C070-6BD7-411B-AD50-B034E626AC7E}" type="presParOf" srcId="{0289036C-20F8-4C5C-9D0B-1D986ADC7C20}" destId="{22AFB1E4-D24A-40E5-8304-09F6AC60906F}" srcOrd="1" destOrd="0" presId="urn:microsoft.com/office/officeart/2005/8/layout/chevron2"/>
    <dgm:cxn modelId="{C6CEDA8A-FF12-441A-8D4B-52756934AE20}" type="presParOf" srcId="{36ED613A-7303-4676-8AC3-ABAFBA1B26BE}" destId="{5039AF35-068B-4181-A0FC-8E25E8B0A3E5}" srcOrd="7" destOrd="0" presId="urn:microsoft.com/office/officeart/2005/8/layout/chevron2"/>
    <dgm:cxn modelId="{461E0581-21EA-4E60-B2BF-B4C17FDC10B8}" type="presParOf" srcId="{36ED613A-7303-4676-8AC3-ABAFBA1B26BE}" destId="{07B5DEF4-9E59-4DEF-98D6-518DFA32D0D9}" srcOrd="8" destOrd="0" presId="urn:microsoft.com/office/officeart/2005/8/layout/chevron2"/>
    <dgm:cxn modelId="{D4477877-F875-4A27-AB0F-60F46FBDBC38}" type="presParOf" srcId="{07B5DEF4-9E59-4DEF-98D6-518DFA32D0D9}" destId="{332CE355-F8D1-47AA-9D05-4DEE57E30A82}" srcOrd="0" destOrd="0" presId="urn:microsoft.com/office/officeart/2005/8/layout/chevron2"/>
    <dgm:cxn modelId="{2A6AF89A-1DD5-488B-979A-B1D260B3C78C}" type="presParOf" srcId="{07B5DEF4-9E59-4DEF-98D6-518DFA32D0D9}" destId="{524240B8-BCFA-4F3B-95CD-9D18751F44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123F3-F9F7-41F2-84FF-355F673CD622}" type="doc">
      <dgm:prSet loTypeId="urn:microsoft.com/office/officeart/2005/8/layout/process2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88E229A-2CD6-4307-8F11-B6C70C594FC8}">
      <dgm:prSet phldrT="[Текст]" custT="1"/>
      <dgm:spPr/>
      <dgm:t>
        <a:bodyPr/>
        <a:lstStyle/>
        <a:p>
          <a:pPr algn="ctr"/>
          <a:r>
            <a:rPr lang="ru-RU" sz="2400" b="1">
              <a:solidFill>
                <a:srgbClr val="000000"/>
              </a:solidFill>
              <a:latin typeface="+mj-lt"/>
            </a:rPr>
            <a:t>проведение аттестации рабочих мест;</a:t>
          </a:r>
          <a:endParaRPr lang="ru-RU" sz="2400" b="1" dirty="0">
            <a:solidFill>
              <a:srgbClr val="000000"/>
            </a:solidFill>
            <a:latin typeface="+mj-lt"/>
          </a:endParaRPr>
        </a:p>
      </dgm:t>
    </dgm:pt>
    <dgm:pt modelId="{E8C18D6B-7EE0-4096-B562-E23A66ED1091}" type="parTrans" cxnId="{2A72A820-CBFD-40A4-AB15-C9321EBCF25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FDC8F26-CA94-4CEB-BF72-F32A150C3820}" type="sibTrans" cxnId="{2A72A820-CBFD-40A4-AB15-C9321EBCF25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9D9523-A47A-4D9C-A372-847350F98D6F}">
      <dgm:prSet custT="1"/>
      <dgm:spPr/>
      <dgm:t>
        <a:bodyPr/>
        <a:lstStyle/>
        <a:p>
          <a:pPr algn="ctr"/>
          <a:r>
            <a:rPr lang="ru-RU" sz="2400" b="1">
              <a:solidFill>
                <a:srgbClr val="000000"/>
              </a:solidFill>
              <a:latin typeface="+mj-lt"/>
            </a:rPr>
            <a:t>разработку и реализацию плана технического развития и совершенствование организации производства;</a:t>
          </a:r>
          <a:endParaRPr lang="ru-RU" sz="2400" b="1" dirty="0">
            <a:solidFill>
              <a:srgbClr val="000000"/>
            </a:solidFill>
            <a:latin typeface="+mj-lt"/>
          </a:endParaRPr>
        </a:p>
      </dgm:t>
    </dgm:pt>
    <dgm:pt modelId="{59ECCA93-FD50-4D27-B2F9-4D7AF793B4F3}" type="parTrans" cxnId="{8C1FE0CC-769A-41B9-9DE7-57FEAB63E46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A7EC4E1-6886-4587-90A1-788806490243}" type="sibTrans" cxnId="{8C1FE0CC-769A-41B9-9DE7-57FEAB63E46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0B626D6-C4DB-4CCD-BC1F-471D61342A95}">
      <dgm:prSet custT="1"/>
      <dgm:spPr/>
      <dgm:t>
        <a:bodyPr/>
        <a:lstStyle/>
        <a:p>
          <a:pPr algn="ctr"/>
          <a:r>
            <a:rPr lang="ru-RU" sz="2400" b="1">
              <a:solidFill>
                <a:srgbClr val="000000"/>
              </a:solidFill>
              <a:latin typeface="+mj-lt"/>
            </a:rPr>
            <a:t>разработку и реализацию календарного плана, замены и пересмотра норм и освоение новых норм.</a:t>
          </a:r>
          <a:endParaRPr lang="ru-RU" sz="2400" b="1" dirty="0">
            <a:solidFill>
              <a:srgbClr val="000000"/>
            </a:solidFill>
            <a:latin typeface="+mj-lt"/>
          </a:endParaRPr>
        </a:p>
      </dgm:t>
    </dgm:pt>
    <dgm:pt modelId="{CFC47B2F-FF68-4735-B33C-989F4A5D79F2}" type="parTrans" cxnId="{A9B99FEA-CFE4-457E-9F5D-E918DF418AD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F5C915D-0FC3-4EF9-8808-07ED59FDB9C0}" type="sibTrans" cxnId="{A9B99FEA-CFE4-457E-9F5D-E918DF418AD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08BC7BA-1559-4DC9-B6FC-0CB626D96705}" type="pres">
      <dgm:prSet presAssocID="{13B123F3-F9F7-41F2-84FF-355F673CD622}" presName="linearFlow" presStyleCnt="0">
        <dgm:presLayoutVars>
          <dgm:resizeHandles val="exact"/>
        </dgm:presLayoutVars>
      </dgm:prSet>
      <dgm:spPr/>
    </dgm:pt>
    <dgm:pt modelId="{AFF22B54-E87E-46D7-BBD9-6D54B0E6B7BB}" type="pres">
      <dgm:prSet presAssocID="{D88E229A-2CD6-4307-8F11-B6C70C594FC8}" presName="node" presStyleLbl="node1" presStyleIdx="0" presStyleCnt="3" custScaleX="440994" custScaleY="23862" custLinFactNeighborY="26709">
        <dgm:presLayoutVars>
          <dgm:bulletEnabled val="1"/>
        </dgm:presLayoutVars>
      </dgm:prSet>
      <dgm:spPr/>
    </dgm:pt>
    <dgm:pt modelId="{6733B326-3440-4FC5-8D46-BEDCFD1D08A5}" type="pres">
      <dgm:prSet presAssocID="{CFDC8F26-CA94-4CEB-BF72-F32A150C3820}" presName="sibTrans" presStyleLbl="sibTrans2D1" presStyleIdx="0" presStyleCnt="2"/>
      <dgm:spPr/>
    </dgm:pt>
    <dgm:pt modelId="{EE21AE4C-6769-4A4C-B4EB-AF2585A81329}" type="pres">
      <dgm:prSet presAssocID="{CFDC8F26-CA94-4CEB-BF72-F32A150C3820}" presName="connectorText" presStyleLbl="sibTrans2D1" presStyleIdx="0" presStyleCnt="2"/>
      <dgm:spPr/>
    </dgm:pt>
    <dgm:pt modelId="{D168901A-4C74-4E77-9E2D-63A843505A54}" type="pres">
      <dgm:prSet presAssocID="{8E9D9523-A47A-4D9C-A372-847350F98D6F}" presName="node" presStyleLbl="node1" presStyleIdx="1" presStyleCnt="3" custScaleX="440994" custScaleY="35362" custLinFactNeighborY="-55234">
        <dgm:presLayoutVars>
          <dgm:bulletEnabled val="1"/>
        </dgm:presLayoutVars>
      </dgm:prSet>
      <dgm:spPr/>
    </dgm:pt>
    <dgm:pt modelId="{769FE206-E8B7-4FA1-9416-40C780C1FEF7}" type="pres">
      <dgm:prSet presAssocID="{3A7EC4E1-6886-4587-90A1-788806490243}" presName="sibTrans" presStyleLbl="sibTrans2D1" presStyleIdx="1" presStyleCnt="2"/>
      <dgm:spPr/>
    </dgm:pt>
    <dgm:pt modelId="{4653E478-F87A-4C0F-BDAB-2CFEB9EDFB04}" type="pres">
      <dgm:prSet presAssocID="{3A7EC4E1-6886-4587-90A1-788806490243}" presName="connectorText" presStyleLbl="sibTrans2D1" presStyleIdx="1" presStyleCnt="2"/>
      <dgm:spPr/>
    </dgm:pt>
    <dgm:pt modelId="{04EDB65B-B004-4DDC-B33B-F20A44448F3A}" type="pres">
      <dgm:prSet presAssocID="{C0B626D6-C4DB-4CCD-BC1F-471D61342A95}" presName="node" presStyleLbl="node1" presStyleIdx="2" presStyleCnt="3" custScaleX="440994" custScaleY="31567" custLinFactY="-15451" custLinFactNeighborX="-2201" custLinFactNeighborY="-100000">
        <dgm:presLayoutVars>
          <dgm:bulletEnabled val="1"/>
        </dgm:presLayoutVars>
      </dgm:prSet>
      <dgm:spPr/>
    </dgm:pt>
  </dgm:ptLst>
  <dgm:cxnLst>
    <dgm:cxn modelId="{A09E9807-2907-4924-9010-A92EDEC45352}" type="presOf" srcId="{3A7EC4E1-6886-4587-90A1-788806490243}" destId="{769FE206-E8B7-4FA1-9416-40C780C1FEF7}" srcOrd="0" destOrd="0" presId="urn:microsoft.com/office/officeart/2005/8/layout/process2"/>
    <dgm:cxn modelId="{CEE7960F-7664-41B5-9A69-51D39334D2E6}" type="presOf" srcId="{CFDC8F26-CA94-4CEB-BF72-F32A150C3820}" destId="{6733B326-3440-4FC5-8D46-BEDCFD1D08A5}" srcOrd="0" destOrd="0" presId="urn:microsoft.com/office/officeart/2005/8/layout/process2"/>
    <dgm:cxn modelId="{3819D90F-65DF-425D-9EC8-E451CF370B2B}" type="presOf" srcId="{C0B626D6-C4DB-4CCD-BC1F-471D61342A95}" destId="{04EDB65B-B004-4DDC-B33B-F20A44448F3A}" srcOrd="0" destOrd="0" presId="urn:microsoft.com/office/officeart/2005/8/layout/process2"/>
    <dgm:cxn modelId="{2A72A820-CBFD-40A4-AB15-C9321EBCF251}" srcId="{13B123F3-F9F7-41F2-84FF-355F673CD622}" destId="{D88E229A-2CD6-4307-8F11-B6C70C594FC8}" srcOrd="0" destOrd="0" parTransId="{E8C18D6B-7EE0-4096-B562-E23A66ED1091}" sibTransId="{CFDC8F26-CA94-4CEB-BF72-F32A150C3820}"/>
    <dgm:cxn modelId="{21001976-25C5-4E57-8D29-F020D61B92A6}" type="presOf" srcId="{CFDC8F26-CA94-4CEB-BF72-F32A150C3820}" destId="{EE21AE4C-6769-4A4C-B4EB-AF2585A81329}" srcOrd="1" destOrd="0" presId="urn:microsoft.com/office/officeart/2005/8/layout/process2"/>
    <dgm:cxn modelId="{DDA33789-9BCD-40B3-9F36-0E3637D87BB7}" type="presOf" srcId="{8E9D9523-A47A-4D9C-A372-847350F98D6F}" destId="{D168901A-4C74-4E77-9E2D-63A843505A54}" srcOrd="0" destOrd="0" presId="urn:microsoft.com/office/officeart/2005/8/layout/process2"/>
    <dgm:cxn modelId="{3A4AB2A9-8CD0-4106-A229-73C0D6B32B2D}" type="presOf" srcId="{3A7EC4E1-6886-4587-90A1-788806490243}" destId="{4653E478-F87A-4C0F-BDAB-2CFEB9EDFB04}" srcOrd="1" destOrd="0" presId="urn:microsoft.com/office/officeart/2005/8/layout/process2"/>
    <dgm:cxn modelId="{8C1FE0CC-769A-41B9-9DE7-57FEAB63E466}" srcId="{13B123F3-F9F7-41F2-84FF-355F673CD622}" destId="{8E9D9523-A47A-4D9C-A372-847350F98D6F}" srcOrd="1" destOrd="0" parTransId="{59ECCA93-FD50-4D27-B2F9-4D7AF793B4F3}" sibTransId="{3A7EC4E1-6886-4587-90A1-788806490243}"/>
    <dgm:cxn modelId="{77F4CDDE-CDC7-4D78-B196-3FB081D10B2F}" type="presOf" srcId="{13B123F3-F9F7-41F2-84FF-355F673CD622}" destId="{C08BC7BA-1559-4DC9-B6FC-0CB626D96705}" srcOrd="0" destOrd="0" presId="urn:microsoft.com/office/officeart/2005/8/layout/process2"/>
    <dgm:cxn modelId="{A9B99FEA-CFE4-457E-9F5D-E918DF418AD4}" srcId="{13B123F3-F9F7-41F2-84FF-355F673CD622}" destId="{C0B626D6-C4DB-4CCD-BC1F-471D61342A95}" srcOrd="2" destOrd="0" parTransId="{CFC47B2F-FF68-4735-B33C-989F4A5D79F2}" sibTransId="{8F5C915D-0FC3-4EF9-8808-07ED59FDB9C0}"/>
    <dgm:cxn modelId="{DEF41BED-DAD5-4899-9161-5E0403E41618}" type="presOf" srcId="{D88E229A-2CD6-4307-8F11-B6C70C594FC8}" destId="{AFF22B54-E87E-46D7-BBD9-6D54B0E6B7BB}" srcOrd="0" destOrd="0" presId="urn:microsoft.com/office/officeart/2005/8/layout/process2"/>
    <dgm:cxn modelId="{F6358980-4378-4BC0-B791-0C480D0741B6}" type="presParOf" srcId="{C08BC7BA-1559-4DC9-B6FC-0CB626D96705}" destId="{AFF22B54-E87E-46D7-BBD9-6D54B0E6B7BB}" srcOrd="0" destOrd="0" presId="urn:microsoft.com/office/officeart/2005/8/layout/process2"/>
    <dgm:cxn modelId="{8D0BFD63-3A5A-4FA9-A84A-296151B1C08A}" type="presParOf" srcId="{C08BC7BA-1559-4DC9-B6FC-0CB626D96705}" destId="{6733B326-3440-4FC5-8D46-BEDCFD1D08A5}" srcOrd="1" destOrd="0" presId="urn:microsoft.com/office/officeart/2005/8/layout/process2"/>
    <dgm:cxn modelId="{E45FFC01-9252-4C08-B41B-06E4493BB2F9}" type="presParOf" srcId="{6733B326-3440-4FC5-8D46-BEDCFD1D08A5}" destId="{EE21AE4C-6769-4A4C-B4EB-AF2585A81329}" srcOrd="0" destOrd="0" presId="urn:microsoft.com/office/officeart/2005/8/layout/process2"/>
    <dgm:cxn modelId="{7DEA3064-591A-4D0C-881E-3B72DC804161}" type="presParOf" srcId="{C08BC7BA-1559-4DC9-B6FC-0CB626D96705}" destId="{D168901A-4C74-4E77-9E2D-63A843505A54}" srcOrd="2" destOrd="0" presId="urn:microsoft.com/office/officeart/2005/8/layout/process2"/>
    <dgm:cxn modelId="{3110177C-0141-43DD-A083-FFA71E77E46D}" type="presParOf" srcId="{C08BC7BA-1559-4DC9-B6FC-0CB626D96705}" destId="{769FE206-E8B7-4FA1-9416-40C780C1FEF7}" srcOrd="3" destOrd="0" presId="urn:microsoft.com/office/officeart/2005/8/layout/process2"/>
    <dgm:cxn modelId="{8F970CEF-F31F-4720-BA04-B2EED30F48D3}" type="presParOf" srcId="{769FE206-E8B7-4FA1-9416-40C780C1FEF7}" destId="{4653E478-F87A-4C0F-BDAB-2CFEB9EDFB04}" srcOrd="0" destOrd="0" presId="urn:microsoft.com/office/officeart/2005/8/layout/process2"/>
    <dgm:cxn modelId="{6DEE1693-6F9C-4DB9-B919-927D72D92E0A}" type="presParOf" srcId="{C08BC7BA-1559-4DC9-B6FC-0CB626D96705}" destId="{04EDB65B-B004-4DDC-B33B-F20A44448F3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B80D-1835-45C9-B2EE-8980558E62C5}">
      <dsp:nvSpPr>
        <dsp:cNvPr id="0" name=""/>
        <dsp:cNvSpPr/>
      </dsp:nvSpPr>
      <dsp:spPr>
        <a:xfrm rot="5400000">
          <a:off x="-191972" y="197537"/>
          <a:ext cx="1279819" cy="8958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/>
            <a:t>1</a:t>
          </a:r>
        </a:p>
      </dsp:txBody>
      <dsp:txXfrm rot="-5400000">
        <a:off x="2" y="453501"/>
        <a:ext cx="895873" cy="383946"/>
      </dsp:txXfrm>
    </dsp:sp>
    <dsp:sp modelId="{725CDE7D-ED6F-443D-A7EB-DCD52E0850BF}">
      <dsp:nvSpPr>
        <dsp:cNvPr id="0" name=""/>
        <dsp:cNvSpPr/>
      </dsp:nvSpPr>
      <dsp:spPr>
        <a:xfrm rot="5400000">
          <a:off x="4760002" y="-3858565"/>
          <a:ext cx="832320" cy="8560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400" b="1" kern="1200">
              <a:latin typeface="+mn-lt"/>
            </a:rPr>
            <a:t>анализ производственного процесса, разделение его на части;</a:t>
          </a:r>
          <a:endParaRPr lang="ru-RU" sz="2400" b="1" kern="1200" dirty="0"/>
        </a:p>
      </dsp:txBody>
      <dsp:txXfrm rot="-5400000">
        <a:off x="895874" y="46194"/>
        <a:ext cx="8519947" cy="751058"/>
      </dsp:txXfrm>
    </dsp:sp>
    <dsp:sp modelId="{A0040A19-77C6-4F5C-AB0E-79E7B10BAC7C}">
      <dsp:nvSpPr>
        <dsp:cNvPr id="0" name=""/>
        <dsp:cNvSpPr/>
      </dsp:nvSpPr>
      <dsp:spPr>
        <a:xfrm rot="5400000">
          <a:off x="-191972" y="1362120"/>
          <a:ext cx="1279819" cy="89587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/>
            <a:t>2</a:t>
          </a:r>
        </a:p>
      </dsp:txBody>
      <dsp:txXfrm rot="-5400000">
        <a:off x="2" y="1618084"/>
        <a:ext cx="895873" cy="383946"/>
      </dsp:txXfrm>
    </dsp:sp>
    <dsp:sp modelId="{528ECC45-32F0-4715-B0F5-838CF82E4F58}">
      <dsp:nvSpPr>
        <dsp:cNvPr id="0" name=""/>
        <dsp:cNvSpPr/>
      </dsp:nvSpPr>
      <dsp:spPr>
        <a:xfrm rot="5400000">
          <a:off x="4760221" y="-2694200"/>
          <a:ext cx="831882" cy="8560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400" b="1" kern="1200">
              <a:latin typeface="+mn-lt"/>
            </a:rPr>
            <a:t>выбор оптимального варианта технологии и организации труда;</a:t>
          </a:r>
          <a:endParaRPr lang="ru-RU" sz="2400" b="1" kern="1200" dirty="0"/>
        </a:p>
      </dsp:txBody>
      <dsp:txXfrm rot="-5400000">
        <a:off x="895874" y="1210756"/>
        <a:ext cx="8519969" cy="750664"/>
      </dsp:txXfrm>
    </dsp:sp>
    <dsp:sp modelId="{38ED38FD-EBD5-45FA-9E12-2C8BDDDF8BE9}">
      <dsp:nvSpPr>
        <dsp:cNvPr id="0" name=""/>
        <dsp:cNvSpPr/>
      </dsp:nvSpPr>
      <dsp:spPr>
        <a:xfrm rot="5400000">
          <a:off x="-191972" y="2526703"/>
          <a:ext cx="1279819" cy="8958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/>
            <a:t>3</a:t>
          </a:r>
        </a:p>
      </dsp:txBody>
      <dsp:txXfrm rot="-5400000">
        <a:off x="2" y="2782667"/>
        <a:ext cx="895873" cy="383946"/>
      </dsp:txXfrm>
    </dsp:sp>
    <dsp:sp modelId="{6FBF6602-AB24-425B-B506-54C63C6697F9}">
      <dsp:nvSpPr>
        <dsp:cNvPr id="0" name=""/>
        <dsp:cNvSpPr/>
      </dsp:nvSpPr>
      <dsp:spPr>
        <a:xfrm rot="5400000">
          <a:off x="4760221" y="-1529617"/>
          <a:ext cx="831882" cy="8560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800" b="1" kern="1200">
              <a:latin typeface="+mn-lt"/>
            </a:rPr>
            <a:t>проектирование рациональных режимов работы оборудования, приемов и методов труда, системы обслуживания рабочих мест, режимов труда и отдыха;</a:t>
          </a:r>
          <a:endParaRPr lang="ru-RU" sz="1800" b="1" kern="1200" dirty="0"/>
        </a:p>
      </dsp:txBody>
      <dsp:txXfrm rot="-5400000">
        <a:off x="895874" y="2375339"/>
        <a:ext cx="8519969" cy="750664"/>
      </dsp:txXfrm>
    </dsp:sp>
    <dsp:sp modelId="{3E20F027-88E6-42CB-8B50-C75D31459C77}">
      <dsp:nvSpPr>
        <dsp:cNvPr id="0" name=""/>
        <dsp:cNvSpPr/>
      </dsp:nvSpPr>
      <dsp:spPr>
        <a:xfrm rot="5400000">
          <a:off x="-191972" y="3691286"/>
          <a:ext cx="1279819" cy="8958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/>
            <a:t>4</a:t>
          </a:r>
        </a:p>
      </dsp:txBody>
      <dsp:txXfrm rot="-5400000">
        <a:off x="2" y="3947250"/>
        <a:ext cx="895873" cy="383946"/>
      </dsp:txXfrm>
    </dsp:sp>
    <dsp:sp modelId="{78E12196-337F-4697-A604-CCA1BCBD1612}">
      <dsp:nvSpPr>
        <dsp:cNvPr id="0" name=""/>
        <dsp:cNvSpPr/>
      </dsp:nvSpPr>
      <dsp:spPr>
        <a:xfrm rot="5400000">
          <a:off x="4760221" y="-365034"/>
          <a:ext cx="831882" cy="8560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400" b="1" kern="1200">
              <a:latin typeface="+mn-lt"/>
            </a:rPr>
            <a:t>расчет норм в соответствии с особенностями технологического и трудового процессов;</a:t>
          </a:r>
          <a:endParaRPr lang="ru-RU" altLang="ru-RU" sz="2400" b="1" kern="1200" dirty="0">
            <a:latin typeface="+mn-lt"/>
          </a:endParaRPr>
        </a:p>
      </dsp:txBody>
      <dsp:txXfrm rot="-5400000">
        <a:off x="895874" y="3539922"/>
        <a:ext cx="8519969" cy="750664"/>
      </dsp:txXfrm>
    </dsp:sp>
    <dsp:sp modelId="{93922D52-C565-45DC-8EA7-C4DF56A2FF0B}">
      <dsp:nvSpPr>
        <dsp:cNvPr id="0" name=""/>
        <dsp:cNvSpPr/>
      </dsp:nvSpPr>
      <dsp:spPr>
        <a:xfrm rot="5400000">
          <a:off x="-191972" y="4855869"/>
          <a:ext cx="1279819" cy="89587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/>
            <a:t>5</a:t>
          </a:r>
        </a:p>
      </dsp:txBody>
      <dsp:txXfrm rot="-5400000">
        <a:off x="2" y="5111833"/>
        <a:ext cx="895873" cy="383946"/>
      </dsp:txXfrm>
    </dsp:sp>
    <dsp:sp modelId="{56444E00-D300-497A-B8E2-F43404DB327E}">
      <dsp:nvSpPr>
        <dsp:cNvPr id="0" name=""/>
        <dsp:cNvSpPr/>
      </dsp:nvSpPr>
      <dsp:spPr>
        <a:xfrm rot="5400000">
          <a:off x="4760221" y="799548"/>
          <a:ext cx="831882" cy="8560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1" kern="1200">
              <a:latin typeface="+mn-lt"/>
            </a:rPr>
            <a:t>внедрение и последующая корректировка норм по мере изменения организационно-технических условий производства.</a:t>
          </a:r>
          <a:endParaRPr lang="ru-RU" altLang="ru-RU" sz="2000" b="1" kern="1200" dirty="0">
            <a:latin typeface="+mn-lt"/>
          </a:endParaRPr>
        </a:p>
      </dsp:txBody>
      <dsp:txXfrm rot="-5400000">
        <a:off x="895874" y="4704505"/>
        <a:ext cx="8519969" cy="750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F298-2B82-4E40-94ED-DF3340856095}">
      <dsp:nvSpPr>
        <dsp:cNvPr id="0" name=""/>
        <dsp:cNvSpPr/>
      </dsp:nvSpPr>
      <dsp:spPr>
        <a:xfrm>
          <a:off x="1796085" y="476205"/>
          <a:ext cx="3056229" cy="10360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000000"/>
              </a:solidFill>
              <a:latin typeface="+mj-lt"/>
            </a:rPr>
            <a:t>подготовка к наблюдению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846661" y="526781"/>
        <a:ext cx="2955077" cy="934901"/>
      </dsp:txXfrm>
    </dsp:sp>
    <dsp:sp modelId="{55527635-18E7-4697-B586-A1D9CB55C1A5}">
      <dsp:nvSpPr>
        <dsp:cNvPr id="0" name=""/>
        <dsp:cNvSpPr/>
      </dsp:nvSpPr>
      <dsp:spPr>
        <a:xfrm>
          <a:off x="1470048" y="1281478"/>
          <a:ext cx="3424142" cy="3424142"/>
        </a:xfrm>
        <a:custGeom>
          <a:avLst/>
          <a:gdLst/>
          <a:ahLst/>
          <a:cxnLst/>
          <a:rect l="0" t="0" r="0" b="0"/>
          <a:pathLst>
            <a:path>
              <a:moveTo>
                <a:pt x="2629467" y="266536"/>
              </a:moveTo>
              <a:arcTo wR="1712071" hR="1712071" stAng="18144055" swAng="416419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D050C-4D8D-43D0-8030-4B8F3629E46B}">
      <dsp:nvSpPr>
        <dsp:cNvPr id="0" name=""/>
        <dsp:cNvSpPr/>
      </dsp:nvSpPr>
      <dsp:spPr>
        <a:xfrm>
          <a:off x="3508156" y="1714221"/>
          <a:ext cx="3056229" cy="10360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000000"/>
              </a:solidFill>
              <a:latin typeface="+mj-lt"/>
            </a:rPr>
            <a:t>наблюдение и измерение затрат рабочего времени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3558732" y="1764797"/>
        <a:ext cx="2955077" cy="934901"/>
      </dsp:txXfrm>
    </dsp:sp>
    <dsp:sp modelId="{67EB3AB3-50E4-4463-A946-97DFC1761177}">
      <dsp:nvSpPr>
        <dsp:cNvPr id="0" name=""/>
        <dsp:cNvSpPr/>
      </dsp:nvSpPr>
      <dsp:spPr>
        <a:xfrm>
          <a:off x="1482750" y="-265436"/>
          <a:ext cx="3424142" cy="3424142"/>
        </a:xfrm>
        <a:custGeom>
          <a:avLst/>
          <a:gdLst/>
          <a:ahLst/>
          <a:cxnLst/>
          <a:rect l="0" t="0" r="0" b="0"/>
          <a:pathLst>
            <a:path>
              <a:moveTo>
                <a:pt x="2774772" y="3054402"/>
              </a:moveTo>
              <a:arcTo wR="1712071" hR="1712071" stAng="3097915" swAng="368121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E1661-DA20-43CD-A7A3-B84A8C85C9F1}">
      <dsp:nvSpPr>
        <dsp:cNvPr id="0" name=""/>
        <dsp:cNvSpPr/>
      </dsp:nvSpPr>
      <dsp:spPr>
        <a:xfrm>
          <a:off x="1796085" y="2926453"/>
          <a:ext cx="3056229" cy="10360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000000"/>
              </a:solidFill>
              <a:latin typeface="+mj-lt"/>
            </a:rPr>
            <a:t>обработка и анализ наблюдений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846661" y="2977029"/>
        <a:ext cx="2955077" cy="934901"/>
      </dsp:txXfrm>
    </dsp:sp>
    <dsp:sp modelId="{79EEB089-4FC9-40C8-86BD-7E6FC84E1048}">
      <dsp:nvSpPr>
        <dsp:cNvPr id="0" name=""/>
        <dsp:cNvSpPr/>
      </dsp:nvSpPr>
      <dsp:spPr>
        <a:xfrm>
          <a:off x="1741506" y="-265436"/>
          <a:ext cx="3424142" cy="3424142"/>
        </a:xfrm>
        <a:custGeom>
          <a:avLst/>
          <a:gdLst/>
          <a:ahLst/>
          <a:cxnLst/>
          <a:rect l="0" t="0" r="0" b="0"/>
          <a:pathLst>
            <a:path>
              <a:moveTo>
                <a:pt x="798921" y="3160293"/>
              </a:moveTo>
              <a:arcTo wR="1712071" hR="1712071" stAng="7333964" swAng="368121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2FDEF-6771-44B5-B5C5-EB7412704CD5}">
      <dsp:nvSpPr>
        <dsp:cNvPr id="0" name=""/>
        <dsp:cNvSpPr/>
      </dsp:nvSpPr>
      <dsp:spPr>
        <a:xfrm>
          <a:off x="84014" y="1714221"/>
          <a:ext cx="3056229" cy="10360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000000"/>
              </a:solidFill>
              <a:latin typeface="+mj-lt"/>
            </a:rPr>
            <a:t>разработка и внедрение в мероприятий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34590" y="1764797"/>
        <a:ext cx="2955077" cy="934901"/>
      </dsp:txXfrm>
    </dsp:sp>
    <dsp:sp modelId="{61FC312D-2B23-4C5A-A5C5-D6E8443B6A74}">
      <dsp:nvSpPr>
        <dsp:cNvPr id="0" name=""/>
        <dsp:cNvSpPr/>
      </dsp:nvSpPr>
      <dsp:spPr>
        <a:xfrm>
          <a:off x="1754208" y="1281478"/>
          <a:ext cx="3424142" cy="3424142"/>
        </a:xfrm>
        <a:custGeom>
          <a:avLst/>
          <a:gdLst/>
          <a:ahLst/>
          <a:cxnLst/>
          <a:rect l="0" t="0" r="0" b="0"/>
          <a:pathLst>
            <a:path>
              <a:moveTo>
                <a:pt x="626725" y="387982"/>
              </a:moveTo>
              <a:arcTo wR="1712071" hR="1712071" stAng="13839527" swAng="416419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15ADC-8D6D-40CA-8A81-1CFBC3D21EF4}">
      <dsp:nvSpPr>
        <dsp:cNvPr id="0" name=""/>
        <dsp:cNvSpPr/>
      </dsp:nvSpPr>
      <dsp:spPr>
        <a:xfrm rot="5400000">
          <a:off x="-176354" y="180529"/>
          <a:ext cx="1175695" cy="8229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0000"/>
              </a:solidFill>
              <a:latin typeface="+mj-lt"/>
            </a:rPr>
            <a:t>1</a:t>
          </a:r>
        </a:p>
      </dsp:txBody>
      <dsp:txXfrm rot="-5400000">
        <a:off x="1" y="415667"/>
        <a:ext cx="822986" cy="352709"/>
      </dsp:txXfrm>
    </dsp:sp>
    <dsp:sp modelId="{971A2190-BAA9-4AA3-B4FE-5A5A11955CCF}">
      <dsp:nvSpPr>
        <dsp:cNvPr id="0" name=""/>
        <dsp:cNvSpPr/>
      </dsp:nvSpPr>
      <dsp:spPr>
        <a:xfrm rot="5400000">
          <a:off x="4277663" y="-3450502"/>
          <a:ext cx="764603" cy="767395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rgbClr val="000000"/>
              </a:solidFill>
              <a:latin typeface="+mj-lt"/>
            </a:rPr>
            <a:t>нормируемая операция расчленяется на составляющие ее элементы;</a:t>
          </a:r>
        </a:p>
      </dsp:txBody>
      <dsp:txXfrm rot="-5400000">
        <a:off x="822987" y="41499"/>
        <a:ext cx="7636632" cy="689953"/>
      </dsp:txXfrm>
    </dsp:sp>
    <dsp:sp modelId="{41AF49CC-2938-42B0-AAFE-7C6AEC057CAC}">
      <dsp:nvSpPr>
        <dsp:cNvPr id="0" name=""/>
        <dsp:cNvSpPr/>
      </dsp:nvSpPr>
      <dsp:spPr>
        <a:xfrm rot="5400000">
          <a:off x="-176354" y="1240073"/>
          <a:ext cx="1175695" cy="8229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0000"/>
              </a:solidFill>
              <a:latin typeface="+mj-lt"/>
            </a:rPr>
            <a:t>2</a:t>
          </a:r>
        </a:p>
      </dsp:txBody>
      <dsp:txXfrm rot="-5400000">
        <a:off x="1" y="1475211"/>
        <a:ext cx="822986" cy="352709"/>
      </dsp:txXfrm>
    </dsp:sp>
    <dsp:sp modelId="{13D4E5CD-C24C-4092-958E-2E6637E822B2}">
      <dsp:nvSpPr>
        <dsp:cNvPr id="0" name=""/>
        <dsp:cNvSpPr/>
      </dsp:nvSpPr>
      <dsp:spPr>
        <a:xfrm rot="5400000">
          <a:off x="4277864" y="-2391158"/>
          <a:ext cx="764201" cy="767395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rgbClr val="000000"/>
              </a:solidFill>
              <a:latin typeface="+mj-lt"/>
            </a:rPr>
            <a:t>определяются все факторы, влияющие на продолжительность выполнения каждого элемента (технические, организационные, психофизиологические, экономические и социальные);</a:t>
          </a:r>
        </a:p>
      </dsp:txBody>
      <dsp:txXfrm rot="-5400000">
        <a:off x="822987" y="1101024"/>
        <a:ext cx="7636652" cy="689591"/>
      </dsp:txXfrm>
    </dsp:sp>
    <dsp:sp modelId="{9DD6EF1F-4F02-4C61-AF0F-D695D6059AF2}">
      <dsp:nvSpPr>
        <dsp:cNvPr id="0" name=""/>
        <dsp:cNvSpPr/>
      </dsp:nvSpPr>
      <dsp:spPr>
        <a:xfrm rot="5400000">
          <a:off x="-176354" y="2299617"/>
          <a:ext cx="1175695" cy="8229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0000"/>
              </a:solidFill>
              <a:latin typeface="+mj-lt"/>
            </a:rPr>
            <a:t>3</a:t>
          </a:r>
        </a:p>
      </dsp:txBody>
      <dsp:txXfrm rot="-5400000">
        <a:off x="1" y="2534755"/>
        <a:ext cx="822986" cy="352709"/>
      </dsp:txXfrm>
    </dsp:sp>
    <dsp:sp modelId="{6A7A16B0-31F1-44CD-A08C-6CC73E27BF8C}">
      <dsp:nvSpPr>
        <dsp:cNvPr id="0" name=""/>
        <dsp:cNvSpPr/>
      </dsp:nvSpPr>
      <dsp:spPr>
        <a:xfrm rot="5400000">
          <a:off x="4277864" y="-1331614"/>
          <a:ext cx="764201" cy="767395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rgbClr val="000000"/>
              </a:solidFill>
              <a:latin typeface="+mj-lt"/>
            </a:rPr>
            <a:t>проектируются рациональный состав операции и последовательность выполнения ее элементов с учетом наилучшего сочетания факторов, влияющих на их продолжительность;</a:t>
          </a:r>
        </a:p>
      </dsp:txBody>
      <dsp:txXfrm rot="-5400000">
        <a:off x="822987" y="2160568"/>
        <a:ext cx="7636652" cy="689591"/>
      </dsp:txXfrm>
    </dsp:sp>
    <dsp:sp modelId="{1C37B68D-5289-46F9-90A6-43E6E1C633E0}">
      <dsp:nvSpPr>
        <dsp:cNvPr id="0" name=""/>
        <dsp:cNvSpPr/>
      </dsp:nvSpPr>
      <dsp:spPr>
        <a:xfrm rot="5400000">
          <a:off x="-176354" y="3359161"/>
          <a:ext cx="1175695" cy="8229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0000"/>
              </a:solidFill>
              <a:latin typeface="+mj-lt"/>
            </a:rPr>
            <a:t>4</a:t>
          </a:r>
        </a:p>
      </dsp:txBody>
      <dsp:txXfrm rot="-5400000">
        <a:off x="1" y="3594299"/>
        <a:ext cx="822986" cy="352709"/>
      </dsp:txXfrm>
    </dsp:sp>
    <dsp:sp modelId="{22AFB1E4-D24A-40E5-8304-09F6AC60906F}">
      <dsp:nvSpPr>
        <dsp:cNvPr id="0" name=""/>
        <dsp:cNvSpPr/>
      </dsp:nvSpPr>
      <dsp:spPr>
        <a:xfrm rot="5400000">
          <a:off x="4277864" y="-272070"/>
          <a:ext cx="764201" cy="767395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rgbClr val="000000"/>
              </a:solidFill>
              <a:latin typeface="+mj-lt"/>
            </a:rPr>
            <a:t>рассчитываются затраты времени на каждый элемент и определяется норма времени на операцию в целом;</a:t>
          </a:r>
        </a:p>
      </dsp:txBody>
      <dsp:txXfrm rot="-5400000">
        <a:off x="822987" y="3220112"/>
        <a:ext cx="7636652" cy="689591"/>
      </dsp:txXfrm>
    </dsp:sp>
    <dsp:sp modelId="{332CE355-F8D1-47AA-9D05-4DEE57E30A82}">
      <dsp:nvSpPr>
        <dsp:cNvPr id="0" name=""/>
        <dsp:cNvSpPr/>
      </dsp:nvSpPr>
      <dsp:spPr>
        <a:xfrm rot="5400000">
          <a:off x="-176354" y="4418705"/>
          <a:ext cx="1175695" cy="8229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0000"/>
              </a:solidFill>
              <a:latin typeface="+mj-lt"/>
            </a:rPr>
            <a:t>5</a:t>
          </a:r>
        </a:p>
      </dsp:txBody>
      <dsp:txXfrm rot="-5400000">
        <a:off x="1" y="4653843"/>
        <a:ext cx="822986" cy="352709"/>
      </dsp:txXfrm>
    </dsp:sp>
    <dsp:sp modelId="{524240B8-BCFA-4F3B-95CD-9D18751F4488}">
      <dsp:nvSpPr>
        <dsp:cNvPr id="0" name=""/>
        <dsp:cNvSpPr/>
      </dsp:nvSpPr>
      <dsp:spPr>
        <a:xfrm rot="5400000">
          <a:off x="4277864" y="787473"/>
          <a:ext cx="764201" cy="767395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rgbClr val="000000"/>
              </a:solidFill>
              <a:latin typeface="+mj-lt"/>
            </a:rPr>
            <a:t>разрабатываются организационно-технические мероприятия, обеспечивающие внедрение запроектированного трудового процесса и установленной нормы;</a:t>
          </a:r>
        </a:p>
      </dsp:txBody>
      <dsp:txXfrm rot="-5400000">
        <a:off x="822987" y="4279656"/>
        <a:ext cx="7636652" cy="689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22B54-E87E-46D7-BBD9-6D54B0E6B7BB}">
      <dsp:nvSpPr>
        <dsp:cNvPr id="0" name=""/>
        <dsp:cNvSpPr/>
      </dsp:nvSpPr>
      <dsp:spPr>
        <a:xfrm>
          <a:off x="0" y="252706"/>
          <a:ext cx="8845938" cy="444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0000"/>
              </a:solidFill>
              <a:latin typeface="+mj-lt"/>
            </a:rPr>
            <a:t>проведение аттестации рабочих мест;</a:t>
          </a:r>
          <a:endParaRPr lang="ru-RU" sz="2400" b="1" kern="1200" dirty="0">
            <a:solidFill>
              <a:srgbClr val="000000"/>
            </a:solidFill>
            <a:latin typeface="+mj-lt"/>
          </a:endParaRPr>
        </a:p>
      </dsp:txBody>
      <dsp:txXfrm>
        <a:off x="13011" y="265717"/>
        <a:ext cx="8819916" cy="418190"/>
      </dsp:txXfrm>
    </dsp:sp>
    <dsp:sp modelId="{6733B326-3440-4FC5-8D46-BEDCFD1D08A5}">
      <dsp:nvSpPr>
        <dsp:cNvPr id="0" name=""/>
        <dsp:cNvSpPr/>
      </dsp:nvSpPr>
      <dsp:spPr>
        <a:xfrm rot="5400000">
          <a:off x="4359941" y="362097"/>
          <a:ext cx="126055" cy="837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latin typeface="+mj-lt"/>
          </a:endParaRPr>
        </a:p>
      </dsp:txBody>
      <dsp:txXfrm rot="-5400000">
        <a:off x="4171655" y="717926"/>
        <a:ext cx="502628" cy="88239"/>
      </dsp:txXfrm>
    </dsp:sp>
    <dsp:sp modelId="{D168901A-4C74-4E77-9E2D-63A843505A54}">
      <dsp:nvSpPr>
        <dsp:cNvPr id="0" name=""/>
        <dsp:cNvSpPr/>
      </dsp:nvSpPr>
      <dsp:spPr>
        <a:xfrm>
          <a:off x="0" y="864991"/>
          <a:ext cx="8845938" cy="658294"/>
        </a:xfrm>
        <a:prstGeom prst="roundRect">
          <a:avLst>
            <a:gd name="adj" fmla="val 10000"/>
          </a:avLst>
        </a:prstGeom>
        <a:solidFill>
          <a:schemeClr val="accent4">
            <a:hueOff val="6826437"/>
            <a:satOff val="23874"/>
            <a:lumOff val="-36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0000"/>
              </a:solidFill>
              <a:latin typeface="+mj-lt"/>
            </a:rPr>
            <a:t>разработку и реализацию плана технического развития и совершенствование организации производства;</a:t>
          </a:r>
          <a:endParaRPr lang="ru-RU" sz="2400" b="1" kern="1200" dirty="0">
            <a:solidFill>
              <a:srgbClr val="000000"/>
            </a:solidFill>
            <a:latin typeface="+mj-lt"/>
          </a:endParaRPr>
        </a:p>
      </dsp:txBody>
      <dsp:txXfrm>
        <a:off x="19281" y="884272"/>
        <a:ext cx="8807376" cy="619732"/>
      </dsp:txXfrm>
    </dsp:sp>
    <dsp:sp modelId="{769FE206-E8B7-4FA1-9416-40C780C1FEF7}">
      <dsp:nvSpPr>
        <dsp:cNvPr id="0" name=""/>
        <dsp:cNvSpPr/>
      </dsp:nvSpPr>
      <dsp:spPr>
        <a:xfrm rot="5400000">
          <a:off x="4338038" y="1217669"/>
          <a:ext cx="169860" cy="837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652875"/>
            <a:satOff val="47747"/>
            <a:lumOff val="-725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+mj-lt"/>
          </a:endParaRPr>
        </a:p>
      </dsp:txBody>
      <dsp:txXfrm rot="-5400000">
        <a:off x="4171654" y="1551596"/>
        <a:ext cx="502628" cy="118902"/>
      </dsp:txXfrm>
    </dsp:sp>
    <dsp:sp modelId="{04EDB65B-B004-4DDC-B33B-F20A44448F3A}">
      <dsp:nvSpPr>
        <dsp:cNvPr id="0" name=""/>
        <dsp:cNvSpPr/>
      </dsp:nvSpPr>
      <dsp:spPr>
        <a:xfrm>
          <a:off x="0" y="1749767"/>
          <a:ext cx="8845938" cy="587647"/>
        </a:xfrm>
        <a:prstGeom prst="roundRect">
          <a:avLst>
            <a:gd name="adj" fmla="val 10000"/>
          </a:avLst>
        </a:prstGeom>
        <a:solidFill>
          <a:schemeClr val="accent4">
            <a:hueOff val="13652875"/>
            <a:satOff val="47747"/>
            <a:lumOff val="-725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0000"/>
              </a:solidFill>
              <a:latin typeface="+mj-lt"/>
            </a:rPr>
            <a:t>разработку и реализацию календарного плана, замены и пересмотра норм и освоение новых норм.</a:t>
          </a:r>
          <a:endParaRPr lang="ru-RU" sz="2400" b="1" kern="1200" dirty="0">
            <a:solidFill>
              <a:srgbClr val="000000"/>
            </a:solidFill>
            <a:latin typeface="+mj-lt"/>
          </a:endParaRPr>
        </a:p>
      </dsp:txBody>
      <dsp:txXfrm>
        <a:off x="17212" y="1766979"/>
        <a:ext cx="8811514" cy="553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1004809B-048C-4D66-B06B-2F667118D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12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D9128A10-4CEB-4DB6-8A3C-3F09C27961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528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7DAE49-0B47-4884-AA4F-E31880856B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3C4C9-DC82-46A5-B533-25D71BF3A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08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136D8-88DE-4EDF-A3EE-B748B9D373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4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F340C-4D8F-4EF3-B8CE-7B891F4A4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06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E625-AD71-4428-A41D-B1A5EFA9E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833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14C22-7A2C-4DC2-9F9C-14D412FF2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05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DE0BD-388B-41DF-B63B-A7A1DD5C8C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75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7F2BB-9634-466E-B1AC-9EC4E44A6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54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4A73A-5DF3-42E3-BC6F-305DCD1922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74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31AAF-0DF8-4346-AEBD-A627993E00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35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909E-FD94-44F0-A533-2248CBC90C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53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420B13A7-5729-4844-AA69-BC1D743A72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hrliga.com/uploads/1292_pic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584" y="980728"/>
            <a:ext cx="7848872" cy="2807568"/>
          </a:xfrm>
        </p:spPr>
        <p:txBody>
          <a:bodyPr/>
          <a:lstStyle/>
          <a:p>
            <a:r>
              <a:rPr lang="ru-RU" sz="6000" b="1" dirty="0"/>
              <a:t>НОРМИРОВАНИЕ ТРУДА</a:t>
            </a:r>
            <a:endParaRPr lang="ru-RU" altLang="ru-RU" sz="6000" dirty="0"/>
          </a:p>
        </p:txBody>
      </p:sp>
      <p:pic>
        <p:nvPicPr>
          <p:cNvPr id="4105" name="Picture 9" descr="http://www.metaprom.ru/board_foto/1313995885foto1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6672"/>
          <a:stretch/>
        </p:blipFill>
        <p:spPr bwMode="auto">
          <a:xfrm>
            <a:off x="4716016" y="3580688"/>
            <a:ext cx="3842792" cy="2538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Время работы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период, в течение которого работник осуществляет подготовку и непосредственное выполнение полученной работы. Оно состоит из времени работы по выполнению производственного задания и времени работы, не предусмотренного производственным заданием.</a:t>
            </a:r>
          </a:p>
          <a:p>
            <a:pPr algn="just"/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Время работы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по выполнению производственного задания состоит из следующих категорий затрат рабочего времени исполнителя: подготовительно-заключительного времени, оперативного времени и времени обслуживания рабочего места.</a:t>
            </a:r>
          </a:p>
        </p:txBody>
      </p:sp>
      <p:pic>
        <p:nvPicPr>
          <p:cNvPr id="49154" name="Picture 2" descr="http://mediasubs.ru/group/uploads/ra/rabota-v-seti-internet-dopolnitelnyij-postoyannyij-dohod/image2/YmY3OGJh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36" y="4927863"/>
            <a:ext cx="2392727" cy="17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www.diets.ru/data/cache/2011nov/21/04/475540_46326-700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5"/>
          <a:stretch/>
        </p:blipFill>
        <p:spPr bwMode="auto">
          <a:xfrm>
            <a:off x="5980256" y="4927863"/>
            <a:ext cx="2984232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7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Подготовительно-заключительное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время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это время, затрачиваемое работником на подготовку средств производства к выполнению заданной работы и действия, связанные с ее окончанием.</a:t>
            </a:r>
          </a:p>
          <a:p>
            <a:pPr algn="just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	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Оперативное время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- это время, затрачиваемое на выполнение заданной работы (операции), повторяемое с каждой единицей или определенным объемом продукции. 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600" dirty="0">
                <a:solidFill>
                  <a:srgbClr val="000000"/>
                </a:solidFill>
                <a:latin typeface="+mj-lt"/>
              </a:rPr>
              <a:t>Оно подразделяется на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основное</a:t>
            </a:r>
            <a:r>
              <a:rPr lang="ru-RU" sz="2600" dirty="0">
                <a:solidFill>
                  <a:srgbClr val="000000"/>
                </a:solidFill>
                <a:latin typeface="+mj-lt"/>
              </a:rPr>
              <a:t>, в течение которого предмет труда претерпевает количественные и качественные изменения (например, снятие стружки с детали на токарном станке), и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вспомогательное</a:t>
            </a:r>
            <a:r>
              <a:rPr lang="ru-RU" sz="2600" dirty="0">
                <a:solidFill>
                  <a:srgbClr val="000000"/>
                </a:solidFill>
                <a:latin typeface="+mj-lt"/>
              </a:rPr>
              <a:t>, которое затрачивается на действия исполнителя, обеспечивающие выполнение основной работы (например, установка и снятие детали).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8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+mj-lt"/>
              </a:rPr>
              <a:t> 	</a:t>
            </a: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Время обслуживания рабочего места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это время, затрачиваемое работником на уход за рабочим местом и поддержание его в состоянии, обеспечивающем производительную работу в течение смены. Оно включает:</a:t>
            </a:r>
          </a:p>
          <a:p>
            <a:pPr algn="just"/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Время технического обслуживания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это время, затрачиваемое работником на уход за рабочим местом и входившим в его состав оборудованием, необходимым для выполнения конкретного задания.</a:t>
            </a:r>
          </a:p>
          <a:p>
            <a:pPr algn="just"/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Время организационного обслуживания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это время, затрачиваемое работником на поддержание рабочего места в рабочем состоянии в течение смены (время на прием и сдачу смены, на раскладывание и уборку инструмента и т.д.).</a:t>
            </a:r>
          </a:p>
        </p:txBody>
      </p:sp>
    </p:spTree>
    <p:extLst>
      <p:ext uri="{BB962C8B-B14F-4D97-AF65-F5344CB8AC3E}">
        <p14:creationId xmlns:p14="http://schemas.microsoft.com/office/powerpoint/2010/main" val="397624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Время работы, не предусмотренное производственным заданием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– это время, затрачиваемое на выполнение случайной и непроизводительной работы (например, на исправление брака продукции).</a:t>
            </a:r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Время перерывов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+mj-lt"/>
              </a:rPr>
              <a:t>–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это время, в течение которого работник не принимает участия в работе. Оно делится на: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Время регламентированных перерывов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в работе включает в себя время перерывов, обусловленных технологией и организацией производственного процесса, а также время на отдых и личные надобности.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     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Время нерегламентированных перерывов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в работе – это время перерывов, вызванных нарушением нормального течения производственного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142627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+mj-lt"/>
              </a:rPr>
              <a:t>Структура нормы времени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7" b="99142" l="1471" r="99632">
                        <a14:foregroundMark x1="45147" y1="25107" x2="45147" y2="25107"/>
                        <a14:foregroundMark x1="74926" y1="31330" x2="74926" y2="31330"/>
                        <a14:foregroundMark x1="37721" y1="47961" x2="37721" y2="47961"/>
                        <a14:foregroundMark x1="27574" y1="48283" x2="27574" y2="48283"/>
                        <a14:foregroundMark x1="62279" y1="47639" x2="62279" y2="47639"/>
                        <a14:foregroundMark x1="71691" y1="49142" x2="71691" y2="49142"/>
                        <a14:foregroundMark x1="26176" y1="87124" x2="26176" y2="87124"/>
                        <a14:foregroundMark x1="10662" y1="81223" x2="10662" y2="81223"/>
                        <a14:foregroundMark x1="42721" y1="82725" x2="42721" y2="82725"/>
                        <a14:foregroundMark x1="58382" y1="88412" x2="58382" y2="88412"/>
                        <a14:foregroundMark x1="74044" y1="86695" x2="74044" y2="86695"/>
                        <a14:foregroundMark x1="84485" y1="72425" x2="84485" y2="72425"/>
                        <a14:foregroundMark x1="95294" y1="94313" x2="95294" y2="94313"/>
                        <a14:foregroundMark x1="61029" y1="8476" x2="61029" y2="8476"/>
                        <a14:foregroundMark x1="39485" y1="8584" x2="39485" y2="8584"/>
                        <a14:foregroundMark x1="25882" y1="28219" x2="25882" y2="28219"/>
                        <a14:backgroundMark x1="33971" y1="41309" x2="33971" y2="41309"/>
                        <a14:backgroundMark x1="64706" y1="51502" x2="64706" y2="51502"/>
                        <a14:backgroundMark x1="67059" y1="59549" x2="67059" y2="59549"/>
                        <a14:backgroundMark x1="50441" y1="20494" x2="50441" y2="20494"/>
                        <a14:backgroundMark x1="42868" y1="18026" x2="42868" y2="18026"/>
                        <a14:backgroundMark x1="67206" y1="34120" x2="67206" y2="34120"/>
                        <a14:backgroundMark x1="67868" y1="39807" x2="67868" y2="39807"/>
                        <a14:backgroundMark x1="33750" y1="56867" x2="33750" y2="56867"/>
                        <a14:backgroundMark x1="73382" y1="34657" x2="73382" y2="34657"/>
                        <a14:backgroundMark x1="79926" y1="34549" x2="79926" y2="34549"/>
                        <a14:backgroundMark x1="80882" y1="34979" x2="80882" y2="34979"/>
                        <a14:backgroundMark x1="81691" y1="35408" x2="81691" y2="35408"/>
                        <a14:backgroundMark x1="22206" y1="40236" x2="22206" y2="40236"/>
                        <a14:backgroundMark x1="46618" y1="61695" x2="46618" y2="61695"/>
                        <a14:backgroundMark x1="49779" y1="67382" x2="49779" y2="67382"/>
                        <a14:backgroundMark x1="49559" y1="78112" x2="49559" y2="78112"/>
                        <a14:backgroundMark x1="50000" y1="84979" x2="50000" y2="84979"/>
                        <a14:backgroundMark x1="50000" y1="91309" x2="50000" y2="91309"/>
                        <a14:backgroundMark x1="50074" y1="94850" x2="50074" y2="94850"/>
                        <a14:backgroundMark x1="49706" y1="96245" x2="49706" y2="96245"/>
                        <a14:backgroundMark x1="17132" y1="91416" x2="17132" y2="91416"/>
                        <a14:backgroundMark x1="16691" y1="82940" x2="16691" y2="82940"/>
                        <a14:backgroundMark x1="16838" y1="61266" x2="16838" y2="61266"/>
                        <a14:backgroundMark x1="66397" y1="76931" x2="66397" y2="76931"/>
                        <a14:backgroundMark x1="66838" y1="84442" x2="66838" y2="84442"/>
                        <a14:backgroundMark x1="49706" y1="15021" x2="49706" y2="15021"/>
                        <a14:backgroundMark x1="32647" y1="18670" x2="32647" y2="18670"/>
                        <a14:backgroundMark x1="24853" y1="61803" x2="24853" y2="6180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3" y="620688"/>
            <a:ext cx="8735924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 bwMode="auto">
          <a:xfrm>
            <a:off x="6084168" y="1556792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>
            <a:off x="2987824" y="1556792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>
            <a:off x="1619672" y="2852936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>
            <a:off x="4599655" y="2852936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>
            <a:off x="7524328" y="2852936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>
            <a:off x="971600" y="4149080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>
            <a:off x="6876256" y="4149080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 bwMode="auto">
          <a:xfrm>
            <a:off x="2411760" y="4149080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 bwMode="auto">
          <a:xfrm>
            <a:off x="8316416" y="4149080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>
            <a:off x="3851920" y="4149080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>
            <a:off x="5292080" y="4149080"/>
            <a:ext cx="0" cy="28803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4535996" y="1268760"/>
            <a:ext cx="0" cy="28803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2987824" y="1556792"/>
            <a:ext cx="309634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619672" y="2852936"/>
            <a:ext cx="590465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3059832" y="2564904"/>
            <a:ext cx="0" cy="28803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1645747" y="3861048"/>
            <a:ext cx="0" cy="28803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559863" y="3861048"/>
            <a:ext cx="0" cy="28803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7554920" y="3875226"/>
            <a:ext cx="0" cy="28803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971600" y="4149080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3851920" y="4163258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 flipV="1">
            <a:off x="6876256" y="4149080"/>
            <a:ext cx="1440160" cy="708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2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9512" y="116632"/>
            <a:ext cx="87849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ru-RU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	</a:t>
            </a:r>
            <a:r>
              <a:rPr kumimoji="1" lang="ru-RU" altLang="ru-RU" sz="280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</a:rPr>
              <a:t>Норма времени </a:t>
            </a:r>
            <a:r>
              <a:rPr kumimoji="1" lang="ru-RU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включает норму штучного и подготовительно-заключительного времени.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73661" y="1070739"/>
            <a:ext cx="6596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ru-RU" altLang="ru-RU" sz="3600" dirty="0" err="1">
                <a:solidFill>
                  <a:srgbClr val="000000"/>
                </a:solidFill>
                <a:latin typeface="+mj-lt"/>
              </a:rPr>
              <a:t>Н</a:t>
            </a:r>
            <a:r>
              <a:rPr lang="ru-RU" altLang="ru-RU" sz="3200" dirty="0" err="1">
                <a:solidFill>
                  <a:srgbClr val="000000"/>
                </a:solidFill>
                <a:latin typeface="+mj-lt"/>
              </a:rPr>
              <a:t>вр</a:t>
            </a:r>
            <a:r>
              <a:rPr lang="ru-RU" altLang="ru-RU" sz="3600" dirty="0">
                <a:solidFill>
                  <a:srgbClr val="000000"/>
                </a:solidFill>
                <a:latin typeface="+mj-lt"/>
              </a:rPr>
              <a:t>=</a:t>
            </a:r>
            <a:r>
              <a:rPr lang="ru-RU" altLang="ru-RU" sz="3600" dirty="0" err="1">
                <a:solidFill>
                  <a:srgbClr val="000000"/>
                </a:solidFill>
                <a:latin typeface="+mj-lt"/>
              </a:rPr>
              <a:t>Т</a:t>
            </a:r>
            <a:r>
              <a:rPr lang="ru-RU" altLang="ru-RU" sz="3200" dirty="0" err="1">
                <a:solidFill>
                  <a:srgbClr val="000000"/>
                </a:solidFill>
                <a:latin typeface="+mj-lt"/>
              </a:rPr>
              <a:t>пз</a:t>
            </a:r>
            <a:r>
              <a:rPr lang="ru-RU" altLang="ru-RU" sz="3600" dirty="0" err="1">
                <a:solidFill>
                  <a:srgbClr val="000000"/>
                </a:solidFill>
                <a:latin typeface="+mj-lt"/>
              </a:rPr>
              <a:t>+Т</a:t>
            </a:r>
            <a:r>
              <a:rPr lang="ru-RU" altLang="ru-RU" sz="3200" dirty="0" err="1">
                <a:solidFill>
                  <a:srgbClr val="000000"/>
                </a:solidFill>
                <a:latin typeface="+mj-lt"/>
              </a:rPr>
              <a:t>оп</a:t>
            </a:r>
            <a:r>
              <a:rPr lang="ru-RU" altLang="ru-RU" sz="3600" dirty="0" err="1">
                <a:solidFill>
                  <a:srgbClr val="000000"/>
                </a:solidFill>
                <a:latin typeface="+mj-lt"/>
              </a:rPr>
              <a:t>+Т</a:t>
            </a:r>
            <a:r>
              <a:rPr lang="ru-RU" altLang="ru-RU" sz="3200" dirty="0" err="1">
                <a:solidFill>
                  <a:srgbClr val="000000"/>
                </a:solidFill>
                <a:latin typeface="+mj-lt"/>
              </a:rPr>
              <a:t>обс</a:t>
            </a:r>
            <a:r>
              <a:rPr lang="ru-RU" altLang="ru-RU" sz="3600" dirty="0" err="1">
                <a:solidFill>
                  <a:srgbClr val="000000"/>
                </a:solidFill>
                <a:latin typeface="+mj-lt"/>
              </a:rPr>
              <a:t>+Т</a:t>
            </a:r>
            <a:r>
              <a:rPr lang="ru-RU" altLang="ru-RU" sz="3200" dirty="0" err="1">
                <a:solidFill>
                  <a:srgbClr val="000000"/>
                </a:solidFill>
                <a:latin typeface="+mj-lt"/>
              </a:rPr>
              <a:t>отд</a:t>
            </a:r>
            <a:r>
              <a:rPr lang="ru-RU" altLang="ru-RU" sz="3600" dirty="0" err="1">
                <a:solidFill>
                  <a:srgbClr val="000000"/>
                </a:solidFill>
                <a:latin typeface="+mj-lt"/>
              </a:rPr>
              <a:t>+Т</a:t>
            </a:r>
            <a:r>
              <a:rPr lang="ru-RU" altLang="ru-RU" sz="3200" dirty="0" err="1">
                <a:solidFill>
                  <a:srgbClr val="000000"/>
                </a:solidFill>
                <a:latin typeface="+mj-lt"/>
              </a:rPr>
              <a:t>пт</a:t>
            </a:r>
            <a:endParaRPr lang="ru-RU" altLang="ru-RU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0824" y="1759794"/>
            <a:ext cx="87136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ru-RU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 штучного времени </a:t>
            </a:r>
            <a:r>
              <a:rPr lang="ru-RU" altLang="ru-RU" sz="3200" dirty="0">
                <a:solidFill>
                  <a:srgbClr val="000000"/>
                </a:solidFill>
                <a:latin typeface="+mj-lt"/>
              </a:rPr>
              <a:t>(</a:t>
            </a:r>
            <a:r>
              <a:rPr lang="ru-RU" altLang="ru-RU" sz="3200" dirty="0" err="1">
                <a:solidFill>
                  <a:srgbClr val="000000"/>
                </a:solidFill>
                <a:latin typeface="+mj-lt"/>
              </a:rPr>
              <a:t>Тшт</a:t>
            </a:r>
            <a:r>
              <a:rPr lang="ru-RU" altLang="ru-RU" sz="3200" dirty="0">
                <a:solidFill>
                  <a:srgbClr val="000000"/>
                </a:solidFill>
                <a:latin typeface="+mj-lt"/>
              </a:rPr>
              <a:t>) </a:t>
            </a:r>
          </a:p>
          <a:p>
            <a:pPr algn="ctr" eaLnBrk="1" hangingPunct="1">
              <a:spcAft>
                <a:spcPts val="0"/>
              </a:spcAft>
            </a:pPr>
            <a:r>
              <a:rPr lang="ru-RU" altLang="ru-RU" sz="3200" b="1" dirty="0" err="1">
                <a:solidFill>
                  <a:srgbClr val="000000"/>
                </a:solidFill>
                <a:latin typeface="+mj-lt"/>
              </a:rPr>
              <a:t>Т</a:t>
            </a:r>
            <a:r>
              <a:rPr lang="ru-RU" altLang="ru-RU" sz="2800" b="1" dirty="0" err="1">
                <a:solidFill>
                  <a:srgbClr val="000000"/>
                </a:solidFill>
                <a:latin typeface="+mj-lt"/>
              </a:rPr>
              <a:t>шт</a:t>
            </a:r>
            <a:r>
              <a:rPr lang="ru-RU" altLang="ru-RU" sz="3200" b="1" dirty="0">
                <a:solidFill>
                  <a:srgbClr val="000000"/>
                </a:solidFill>
                <a:latin typeface="+mj-lt"/>
              </a:rPr>
              <a:t> = Т</a:t>
            </a:r>
            <a:r>
              <a:rPr lang="ru-RU" altLang="ru-RU" sz="2800" b="1" dirty="0">
                <a:solidFill>
                  <a:srgbClr val="000000"/>
                </a:solidFill>
                <a:latin typeface="+mj-lt"/>
              </a:rPr>
              <a:t>оп</a:t>
            </a:r>
            <a:r>
              <a:rPr lang="ru-RU" altLang="ru-RU" sz="3200" b="1" dirty="0">
                <a:solidFill>
                  <a:srgbClr val="000000"/>
                </a:solidFill>
                <a:latin typeface="+mj-lt"/>
              </a:rPr>
              <a:t> + </a:t>
            </a:r>
            <a:r>
              <a:rPr lang="ru-RU" altLang="ru-RU" sz="3200" b="1" dirty="0" err="1">
                <a:solidFill>
                  <a:srgbClr val="000000"/>
                </a:solidFill>
                <a:latin typeface="+mj-lt"/>
              </a:rPr>
              <a:t>Т</a:t>
            </a:r>
            <a:r>
              <a:rPr lang="ru-RU" altLang="ru-RU" sz="2800" b="1" dirty="0" err="1">
                <a:solidFill>
                  <a:srgbClr val="000000"/>
                </a:solidFill>
                <a:latin typeface="+mj-lt"/>
              </a:rPr>
              <a:t>орм</a:t>
            </a:r>
            <a:r>
              <a:rPr lang="ru-RU" altLang="ru-RU" sz="3200" b="1" dirty="0">
                <a:solidFill>
                  <a:srgbClr val="000000"/>
                </a:solidFill>
                <a:latin typeface="+mj-lt"/>
              </a:rPr>
              <a:t> + </a:t>
            </a:r>
            <a:r>
              <a:rPr lang="ru-RU" altLang="ru-RU" sz="3200" b="1" dirty="0" err="1">
                <a:solidFill>
                  <a:srgbClr val="000000"/>
                </a:solidFill>
                <a:latin typeface="+mj-lt"/>
              </a:rPr>
              <a:t>Т</a:t>
            </a:r>
            <a:r>
              <a:rPr lang="ru-RU" altLang="ru-RU" sz="2800" b="1" dirty="0" err="1">
                <a:solidFill>
                  <a:srgbClr val="000000"/>
                </a:solidFill>
                <a:latin typeface="+mj-lt"/>
              </a:rPr>
              <a:t>отл</a:t>
            </a:r>
            <a:r>
              <a:rPr lang="ru-RU" altLang="ru-RU" sz="3200" b="1" dirty="0">
                <a:solidFill>
                  <a:srgbClr val="000000"/>
                </a:solidFill>
                <a:latin typeface="+mj-lt"/>
              </a:rPr>
              <a:t>+ </a:t>
            </a:r>
            <a:r>
              <a:rPr lang="ru-RU" altLang="ru-RU" sz="3200" b="1" dirty="0" err="1">
                <a:solidFill>
                  <a:srgbClr val="000000"/>
                </a:solidFill>
                <a:latin typeface="+mj-lt"/>
              </a:rPr>
              <a:t>Т</a:t>
            </a:r>
            <a:r>
              <a:rPr lang="ru-RU" altLang="ru-RU" sz="2800" b="1" dirty="0" err="1">
                <a:solidFill>
                  <a:srgbClr val="000000"/>
                </a:solidFill>
                <a:latin typeface="+mj-lt"/>
              </a:rPr>
              <a:t>пт</a:t>
            </a:r>
            <a:endParaRPr lang="ru-RU" altLang="ru-RU" sz="2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315024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0"/>
              </a:spcAft>
            </a:pPr>
            <a:endParaRPr lang="ru-RU" altLang="ru-RU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0825" y="2831654"/>
            <a:ext cx="889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+mj-lt"/>
              </a:rPr>
              <a:t>Норма штучного времени для ручных и машинно-ручных работ 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50824" y="3932770"/>
            <a:ext cx="87797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</a:rPr>
              <a:t>где 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К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– время на обслуживание рабочего места, отдых и личные надобности, в % от оперативного времени</a:t>
            </a:r>
          </a:p>
        </p:txBody>
      </p: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529417" y="3380319"/>
            <a:ext cx="2813052" cy="720725"/>
            <a:chOff x="725" y="2301"/>
            <a:chExt cx="1772" cy="454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725" y="2378"/>
              <a:ext cx="177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ts val="0"/>
                </a:spcAft>
              </a:pPr>
              <a:r>
                <a:rPr lang="ru-RU" altLang="ru-RU" sz="2200" dirty="0" err="1">
                  <a:solidFill>
                    <a:srgbClr val="000000"/>
                  </a:solidFill>
                  <a:latin typeface="+mj-lt"/>
                </a:rPr>
                <a:t>Т</a:t>
              </a:r>
              <a:r>
                <a:rPr lang="ru-RU" altLang="ru-RU" sz="2000" dirty="0" err="1">
                  <a:solidFill>
                    <a:srgbClr val="000000"/>
                  </a:solidFill>
                  <a:latin typeface="+mj-lt"/>
                </a:rPr>
                <a:t>шт</a:t>
              </a:r>
              <a:r>
                <a:rPr lang="ru-RU" altLang="ru-RU" sz="2200" dirty="0">
                  <a:solidFill>
                    <a:srgbClr val="000000"/>
                  </a:solidFill>
                  <a:latin typeface="+mj-lt"/>
                </a:rPr>
                <a:t> = Т</a:t>
              </a:r>
              <a:r>
                <a:rPr lang="ru-RU" altLang="ru-RU" sz="2000" dirty="0">
                  <a:solidFill>
                    <a:srgbClr val="000000"/>
                  </a:solidFill>
                  <a:latin typeface="+mj-lt"/>
                </a:rPr>
                <a:t>оп</a:t>
              </a:r>
              <a:r>
                <a:rPr lang="ru-RU" altLang="ru-RU" sz="2200" dirty="0">
                  <a:solidFill>
                    <a:srgbClr val="000000"/>
                  </a:solidFill>
                  <a:latin typeface="+mj-lt"/>
                </a:rPr>
                <a:t> · (1+        )</a:t>
              </a:r>
            </a:p>
          </p:txBody>
        </p:sp>
        <p:graphicFrame>
          <p:nvGraphicFramePr>
            <p:cNvPr id="2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0989413"/>
                </p:ext>
              </p:extLst>
            </p:nvPr>
          </p:nvGraphicFramePr>
          <p:xfrm>
            <a:off x="2006" y="2301"/>
            <a:ext cx="321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279279" imgH="393529" progId="Equation.3">
                    <p:embed/>
                  </p:oleObj>
                </mc:Choice>
                <mc:Fallback>
                  <p:oleObj name="Формула" r:id="rId2" imgW="279279" imgH="393529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" y="2301"/>
                          <a:ext cx="321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19623" y="4674354"/>
            <a:ext cx="871366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43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0"/>
              </a:spcAft>
            </a:pPr>
            <a:r>
              <a:rPr lang="ru-RU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Штучно-калькуляционное время</a:t>
            </a: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полное рабочее время, затрачиваемое на изготовление одного предмета (детали) и применяемое при составлении калькуляции себестоимости изделия, для определения затрат на сдельную зарплату основных рабочих.</a:t>
            </a:r>
            <a:endParaRPr lang="ru-RU" altLang="ru-RU" sz="2000" dirty="0"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spcAft>
                <a:spcPts val="0"/>
              </a:spcAft>
            </a:pPr>
            <a:r>
              <a:rPr lang="ru-RU" altLang="ru-RU" b="1" dirty="0" err="1">
                <a:solidFill>
                  <a:srgbClr val="000000"/>
                </a:solidFill>
                <a:latin typeface="+mj-lt"/>
              </a:rPr>
              <a:t>Тшт.к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 = </a:t>
            </a:r>
            <a:r>
              <a:rPr lang="ru-RU" altLang="ru-RU" b="1" dirty="0" err="1">
                <a:solidFill>
                  <a:srgbClr val="000000"/>
                </a:solidFill>
                <a:latin typeface="+mj-lt"/>
              </a:rPr>
              <a:t>Тшт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 + </a:t>
            </a:r>
            <a:r>
              <a:rPr lang="ru-RU" altLang="ru-RU" b="1" dirty="0" err="1">
                <a:solidFill>
                  <a:srgbClr val="000000"/>
                </a:solidFill>
                <a:latin typeface="+mj-lt"/>
              </a:rPr>
              <a:t>Тпз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altLang="ru-RU" b="1" dirty="0">
                <a:solidFill>
                  <a:srgbClr val="000000"/>
                </a:solidFill>
                <a:latin typeface="+mj-lt"/>
              </a:rPr>
              <a:t>n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pPr algn="ctr" eaLnBrk="1" hangingPunct="1">
              <a:spcAft>
                <a:spcPts val="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</a:rPr>
              <a:t>где </a:t>
            </a:r>
            <a:r>
              <a:rPr lang="en-US" altLang="ru-RU" dirty="0">
                <a:solidFill>
                  <a:srgbClr val="000000"/>
                </a:solidFill>
                <a:latin typeface="+mj-lt"/>
              </a:rPr>
              <a:t>n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– количество изделий в партии</a:t>
            </a:r>
          </a:p>
        </p:txBody>
      </p:sp>
    </p:spTree>
    <p:extLst>
      <p:ext uri="{BB962C8B-B14F-4D97-AF65-F5344CB8AC3E}">
        <p14:creationId xmlns:p14="http://schemas.microsoft.com/office/powerpoint/2010/main" val="21397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8374" y="24300"/>
            <a:ext cx="877410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Пример</a:t>
            </a:r>
          </a:p>
          <a:p>
            <a:pPr algn="just"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	Основное время на производство детали равно 26 мин, вспомогательное 12 мин, время по техническому обслуживанию рабочего места равно 2% от основного, время на организационное обслуживание рабочего места и время на отдых и личные надобности – 9% от оперативного. Количество изделий в партии 35 шт., подготовительно-заключительное время 10 мин в смену.  Определить </a:t>
            </a:r>
            <a:r>
              <a:rPr lang="ru-RU" altLang="ru-RU" i="1" dirty="0" err="1">
                <a:solidFill>
                  <a:srgbClr val="000000"/>
                </a:solidFill>
                <a:latin typeface="+mj-lt"/>
              </a:rPr>
              <a:t>Тшт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altLang="ru-RU" i="1" dirty="0" err="1">
                <a:solidFill>
                  <a:srgbClr val="000000"/>
                </a:solidFill>
                <a:latin typeface="+mj-lt"/>
              </a:rPr>
              <a:t>Тштк</a:t>
            </a:r>
            <a:r>
              <a:rPr lang="ru-RU" altLang="ru-RU" i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9379" y="3677974"/>
            <a:ext cx="4368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1.   Норма штучного времени: </a:t>
            </a:r>
          </a:p>
        </p:txBody>
      </p:sp>
      <p:pic>
        <p:nvPicPr>
          <p:cNvPr id="4" name="Picture 6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53" y="3276706"/>
            <a:ext cx="4728655" cy="1376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4" y="4659740"/>
            <a:ext cx="7560840" cy="7854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8713" y="5428424"/>
            <a:ext cx="6580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2. Норма штучно-калькуляционного времени: </a:t>
            </a:r>
          </a:p>
        </p:txBody>
      </p:sp>
      <p:pic>
        <p:nvPicPr>
          <p:cNvPr id="7" name="Picture 9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90089"/>
            <a:ext cx="2822593" cy="887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0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90089"/>
            <a:ext cx="5040560" cy="887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7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7" y="3974"/>
            <a:ext cx="85696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 выработки  -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количество единиц продукции (или работы), которое должно быть изготовлено (выполнено) в единицу времени (час, рабочую смену, месяц) в определённых организационно-технических условиях одним или группой рабочих соответствующей квалификации. Может быть выражена в штуках, единицах меры длины, площади, объёма или веса. </a:t>
            </a:r>
            <a:endParaRPr lang="ru-RU" alt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1048"/>
              </p:ext>
            </p:extLst>
          </p:nvPr>
        </p:nvGraphicFramePr>
        <p:xfrm>
          <a:off x="6516216" y="2492896"/>
          <a:ext cx="250096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36560" imgH="444240" progId="Equation.3">
                  <p:embed/>
                </p:oleObj>
              </mc:Choice>
              <mc:Fallback>
                <p:oleObj name="Формула" r:id="rId2" imgW="736560" imgH="4442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492896"/>
                        <a:ext cx="2500964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141974" y="2996952"/>
            <a:ext cx="79704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rgbClr val="000000"/>
                </a:solidFill>
                <a:latin typeface="+mj-lt"/>
              </a:rPr>
              <a:t>где </a:t>
            </a:r>
            <a:r>
              <a:rPr lang="ru-RU" altLang="ru-RU" sz="2200" dirty="0" err="1">
                <a:solidFill>
                  <a:srgbClr val="000000"/>
                </a:solidFill>
                <a:latin typeface="+mj-lt"/>
              </a:rPr>
              <a:t>Н</a:t>
            </a:r>
            <a:r>
              <a:rPr lang="ru-RU" altLang="ru-RU" sz="2000" dirty="0" err="1">
                <a:solidFill>
                  <a:srgbClr val="000000"/>
                </a:solidFill>
                <a:latin typeface="+mj-lt"/>
              </a:rPr>
              <a:t>выр</a:t>
            </a:r>
            <a:r>
              <a:rPr lang="ru-RU" altLang="ru-RU" sz="2200" dirty="0">
                <a:solidFill>
                  <a:srgbClr val="000000"/>
                </a:solidFill>
                <a:latin typeface="+mj-lt"/>
              </a:rPr>
              <a:t>  — норма выработки;</a:t>
            </a:r>
          </a:p>
          <a:p>
            <a:pPr eaLnBrk="1" hangingPunct="1"/>
            <a:r>
              <a:rPr lang="ru-RU" altLang="ru-RU" sz="2200" dirty="0" err="1">
                <a:solidFill>
                  <a:srgbClr val="000000"/>
                </a:solidFill>
                <a:latin typeface="+mj-lt"/>
              </a:rPr>
              <a:t>Т</a:t>
            </a:r>
            <a:r>
              <a:rPr lang="ru-RU" altLang="ru-RU" sz="2000" dirty="0" err="1">
                <a:solidFill>
                  <a:srgbClr val="000000"/>
                </a:solidFill>
                <a:latin typeface="+mj-lt"/>
              </a:rPr>
              <a:t>см</a:t>
            </a:r>
            <a:r>
              <a:rPr lang="ru-RU" altLang="ru-RU" sz="2200" dirty="0">
                <a:solidFill>
                  <a:srgbClr val="000000"/>
                </a:solidFill>
                <a:latin typeface="+mj-lt"/>
              </a:rPr>
              <a:t> — сменный фонд рабочего времени;</a:t>
            </a:r>
          </a:p>
          <a:p>
            <a:pPr eaLnBrk="1" hangingPunct="1"/>
            <a:r>
              <a:rPr lang="ru-RU" altLang="ru-RU" sz="2200" dirty="0" err="1">
                <a:solidFill>
                  <a:srgbClr val="000000"/>
                </a:solidFill>
                <a:latin typeface="+mj-lt"/>
              </a:rPr>
              <a:t>Н</a:t>
            </a:r>
            <a:r>
              <a:rPr lang="ru-RU" altLang="ru-RU" sz="2000" dirty="0" err="1">
                <a:solidFill>
                  <a:srgbClr val="000000"/>
                </a:solidFill>
                <a:latin typeface="+mj-lt"/>
              </a:rPr>
              <a:t>вр</a:t>
            </a:r>
            <a:r>
              <a:rPr lang="ru-RU" altLang="ru-RU" sz="2200" dirty="0">
                <a:solidFill>
                  <a:srgbClr val="000000"/>
                </a:solidFill>
                <a:latin typeface="+mj-lt"/>
              </a:rPr>
              <a:t>— установленная норма времени на единицу изделия.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06375" y="4221088"/>
            <a:ext cx="8686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solidFill>
                  <a:srgbClr val="000000"/>
                </a:solidFill>
                <a:latin typeface="+mj-lt"/>
              </a:rPr>
              <a:t>	Если подготовительно-заключительное время, время на обслуживание рабочего места, на личные надобности и отдых нормируются на смену:</a:t>
            </a: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79391"/>
              </p:ext>
            </p:extLst>
          </p:nvPr>
        </p:nvGraphicFramePr>
        <p:xfrm>
          <a:off x="467544" y="5329084"/>
          <a:ext cx="288032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040948" imgH="431613" progId="Equation.3">
                  <p:embed/>
                </p:oleObj>
              </mc:Choice>
              <mc:Fallback>
                <p:oleObj name="Формула" r:id="rId4" imgW="1040948" imgH="431613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29084"/>
                        <a:ext cx="2880320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48266"/>
              </p:ext>
            </p:extLst>
          </p:nvPr>
        </p:nvGraphicFramePr>
        <p:xfrm>
          <a:off x="3635896" y="5350108"/>
          <a:ext cx="5381443" cy="127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930400" imgH="457200" progId="Equation.3">
                  <p:embed/>
                </p:oleObj>
              </mc:Choice>
              <mc:Fallback>
                <p:oleObj name="Формула" r:id="rId6" imgW="1930400" imgH="457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350108"/>
                        <a:ext cx="5381443" cy="1271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7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1423" y="116632"/>
            <a:ext cx="881306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Пример</a:t>
            </a:r>
          </a:p>
          <a:p>
            <a:pPr algn="just" eaLnBrk="1" hangingPunct="1"/>
            <a:r>
              <a:rPr lang="ru-RU" altLang="ru-RU" sz="2800" dirty="0">
                <a:solidFill>
                  <a:srgbClr val="000000"/>
                </a:solidFill>
                <a:latin typeface="+mj-lt"/>
              </a:rPr>
              <a:t>	Определить норму выработки за 8-часовую смену, если оперативное время равно 20 мин, норма штучного времени – 21 мин, норма времени на подготовительно-заключительную работу – 18 мин, на обслуживание рабочего места – 6 мин, отдых и личные надобности – 15 мин на смену. </a:t>
            </a:r>
          </a:p>
        </p:txBody>
      </p:sp>
      <p:pic>
        <p:nvPicPr>
          <p:cNvPr id="3" name="Picture 6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3374534"/>
            <a:ext cx="2619201" cy="900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2" y="3374534"/>
            <a:ext cx="2880618" cy="900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8330" y="3374534"/>
            <a:ext cx="2715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1 способ решения: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94669" y="4689475"/>
            <a:ext cx="273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2 способ решения:</a:t>
            </a:r>
          </a:p>
        </p:txBody>
      </p:sp>
      <p:pic>
        <p:nvPicPr>
          <p:cNvPr id="8" name="Picture 13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0" y="5805264"/>
            <a:ext cx="5400302" cy="9104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284574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32172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1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796561"/>
              </p:ext>
            </p:extLst>
          </p:nvPr>
        </p:nvGraphicFramePr>
        <p:xfrm>
          <a:off x="3041650" y="4527008"/>
          <a:ext cx="5058742" cy="119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930400" imgH="457200" progId="Equation.3">
                  <p:embed/>
                </p:oleObj>
              </mc:Choice>
              <mc:Fallback>
                <p:oleObj name="Формула" r:id="rId5" imgW="19304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527008"/>
                        <a:ext cx="5058742" cy="1197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+mj-lt"/>
              </a:rPr>
              <a:t>3. Методы изучения затрат рабочего времени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01407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Для проектирования и совершенствования трудовых процессов, установления и пересмотра норм труда 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необходимо изучать затраты рабочего времени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исполнителей и работы оборудования.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Основными 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методами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изучения затрат времени являются: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+mj-lt"/>
              </a:rPr>
              <a:t>фотография рабочего времени (индивидуальная и групповая, метод моментных наблюдений, </a:t>
            </a:r>
            <a:r>
              <a:rPr lang="ru-RU" sz="2800" dirty="0" err="1">
                <a:solidFill>
                  <a:srgbClr val="000000"/>
                </a:solidFill>
                <a:latin typeface="+mj-lt"/>
              </a:rPr>
              <a:t>самофотография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рабочего дня);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+mj-lt"/>
              </a:rPr>
              <a:t>фотография времени использования оборудования;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+mj-lt"/>
              </a:rPr>
              <a:t>фотография производственного процесса;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+mj-lt"/>
              </a:rPr>
              <a:t>хронометраж;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+mj-lt"/>
              </a:rPr>
              <a:t>фотохронометраж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63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+mj-lt"/>
              </a:rPr>
              <a:t>1. Содержание и значение нормирования труда</a:t>
            </a:r>
            <a:endParaRPr lang="ru-RU" sz="32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73415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Нормирование труда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один из ключевых элементов управления компанией. Нормы труда определяют производственную мощность предприятия и его структурных подразделений, выступают основой для оперативного планирования, расчета численности персонала и размеров оплаты труда.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479" y="371703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Под 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нормированием труда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понимают процесс установления научно обоснованных норм затрат труда на выполнение какой-либо работы.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896" y="5042118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 труда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мера труда, затрачиваемого в определенных организационно-технических условиях с учетом передового зарубежного и отечественного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val="106909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037" y="116632"/>
            <a:ext cx="8910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+mj-lt"/>
              </a:rPr>
              <a:t> 	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Фотография рабочего времени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вид наблюдения, при котором измеряют все без исключения затраты времени. Она проводится главным образом для выявления потерь рабочего времени, установления их причин и способов устранения.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Этот метод применяется и для разработки нормативов подготовительно-заключительного времени, времени обслуживания рабочего места, перерывов на отдых и личные надобности, а также для установления норм обслуживания оборудования и нормативов численности работников.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030" y="5157192"/>
            <a:ext cx="871296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+mj-lt"/>
              </a:rPr>
              <a:t>Основное предназначение ФРВ - это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выяснение точного бюджета времени сотрудника, его анализ и оптимизация использования рабочего времени</a:t>
            </a:r>
            <a:r>
              <a:rPr lang="ru-RU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ru-RU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972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В зависимости от количества наблюдаемых работников фотография может быть индивидуальной, групповой (бригадной), массовой.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      При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индивидуальной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фотографии рабочего времени изучается использование времени одним работником в течение рабочего дня или другого периода.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0148818"/>
              </p:ext>
            </p:extLst>
          </p:nvPr>
        </p:nvGraphicFramePr>
        <p:xfrm>
          <a:off x="1115616" y="2636912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606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Групповая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фотография рабочего времени производится в тех случаях, когда работа выполняется группой работников. Одной из основных задач групповой фотографии является изучение существующего разделения и кооперации труда, использования рабочего времени, эффективности применения оборудования.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Порядок проведения наблюдений при групповой фотографии такой же, как при индивидуальной фотографии рабочего времени.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691" y="4517837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Самофотография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рабочего времени – учитываются лишь потери рабочего времени, связанные с организационно-техническими неполадками, которые записываются самим работником в специальный бланк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189900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Фотографию времени использования оборудования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 проводят теми же методами,  что и фотографию рабочего дня.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Целью 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является выявление резервов времени для улучшения использования оборудования, установления норм его производительности и обслуживания.</a:t>
            </a:r>
          </a:p>
          <a:p>
            <a:pPr algn="just"/>
            <a:r>
              <a:rPr lang="ru-RU" sz="32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Хронометраж</a:t>
            </a:r>
            <a:r>
              <a:rPr lang="ru-RU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– вид наблюдения, при котором изучаются циклически повторяющиеся элементы оперативной работы, отдельные элементы подготовительно-заключительной работы или работы по обслуживанию рабочего места – для расчета норм или для разработки нормативов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725033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Для нормирования труда кроме данных, полученных при помощи фотографий рабочего времени и хронометражей, используются следующие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нормативные материалы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Нормативы режимов работы оборудования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это регламентированные величины режимов работы оборудования, обеспечивающие наиболее целесообразное его использование. </a:t>
            </a:r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Нормативы времени </a:t>
            </a:r>
            <a:r>
              <a:rPr lang="ru-RU" sz="2800" dirty="0">
                <a:solidFill>
                  <a:srgbClr val="000000"/>
                </a:solidFill>
                <a:latin typeface="+mn-lt"/>
              </a:rPr>
              <a:t>– это регламентированные затраты времени на выполнение отдельных элементов, входящих в состав операции.</a:t>
            </a:r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Нормативы времени обслуживания </a:t>
            </a:r>
            <a:r>
              <a:rPr lang="ru-RU" sz="2800" dirty="0">
                <a:solidFill>
                  <a:srgbClr val="000000"/>
                </a:solidFill>
                <a:latin typeface="+mn-lt"/>
              </a:rPr>
              <a:t>– это регламентированные величины затрат времени на обслуживание единицы оборудования, рабочего места и других производственных единиц.</a:t>
            </a:r>
          </a:p>
        </p:txBody>
      </p:sp>
    </p:spTree>
    <p:extLst>
      <p:ext uri="{BB962C8B-B14F-4D97-AF65-F5344CB8AC3E}">
        <p14:creationId xmlns:p14="http://schemas.microsoft.com/office/powerpoint/2010/main" val="373441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Нормативы численности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– регламентированное количество работников определенного профессионально-квалификационного состава, которое необходимо для выполнения единицы (или определенного объема) работы.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969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96069" y="3861048"/>
            <a:ext cx="85518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</a:rPr>
              <a:t>где </a:t>
            </a:r>
            <a:r>
              <a:rPr lang="ru-RU" altLang="ru-RU" dirty="0" err="1">
                <a:solidFill>
                  <a:srgbClr val="000000"/>
                </a:solidFill>
                <a:latin typeface="+mj-lt"/>
              </a:rPr>
              <a:t>Нч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 — норма численности;</a:t>
            </a:r>
          </a:p>
          <a:p>
            <a:pPr algn="just" eaLnBrk="1" hangingPunct="1">
              <a:spcBef>
                <a:spcPct val="30000"/>
              </a:spcBef>
              <a:spcAft>
                <a:spcPct val="2000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</a:rPr>
              <a:t>М — общее количество обслуживаемых единиц оборудования, квадратных метров производственной площади и т.д.;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</a:rPr>
              <a:t>Но  — норма обслуживания.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969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07875"/>
              </p:ext>
            </p:extLst>
          </p:nvPr>
        </p:nvGraphicFramePr>
        <p:xfrm>
          <a:off x="1590675" y="2484438"/>
          <a:ext cx="5961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362200" imgH="457200" progId="Equation.3">
                  <p:embed/>
                </p:oleObj>
              </mc:Choice>
              <mc:Fallback>
                <p:oleObj name="Формула" r:id="rId2" imgW="236220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2484438"/>
                        <a:ext cx="5961063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328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81763" y="55077"/>
            <a:ext cx="84169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000000"/>
                </a:solidFill>
                <a:latin typeface="+mj-lt"/>
              </a:rPr>
              <a:t>Норма численности работающих </a:t>
            </a:r>
            <a:br>
              <a:rPr lang="ru-RU" altLang="ru-RU" sz="2800" dirty="0">
                <a:solidFill>
                  <a:srgbClr val="000000"/>
                </a:solidFill>
                <a:latin typeface="+mj-lt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+mj-lt"/>
              </a:rPr>
              <a:t>при многосменном режиме работы предприятия</a:t>
            </a:r>
          </a:p>
        </p:txBody>
      </p:sp>
      <p:pic>
        <p:nvPicPr>
          <p:cNvPr id="3" name="Picture 6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31385"/>
            <a:ext cx="2422462" cy="14089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84651" y="1829599"/>
            <a:ext cx="5614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где	</a:t>
            </a:r>
            <a:r>
              <a:rPr lang="ru-RU" altLang="ru-RU" i="1" dirty="0">
                <a:solidFill>
                  <a:srgbClr val="000000"/>
                </a:solidFill>
                <a:latin typeface="+mj-lt"/>
              </a:rPr>
              <a:t>Ксм 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– коэффициент сменности.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96863" y="3416806"/>
            <a:ext cx="82819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Для целей планирования помимо явочной численности определяется 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списочная численность рабочих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5494"/>
            <a:ext cx="2952328" cy="7896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85763" y="5281881"/>
            <a:ext cx="5785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Коэффициент списочного состава (</a:t>
            </a:r>
            <a:r>
              <a:rPr lang="ru-RU" altLang="ru-RU" dirty="0" err="1">
                <a:solidFill>
                  <a:srgbClr val="000000"/>
                </a:solidFill>
                <a:latin typeface="+mj-lt"/>
              </a:rPr>
              <a:t>К</a:t>
            </a:r>
            <a:r>
              <a:rPr lang="ru-RU" altLang="ru-RU" sz="1600" dirty="0" err="1">
                <a:solidFill>
                  <a:srgbClr val="000000"/>
                </a:solidFill>
                <a:latin typeface="+mj-lt"/>
              </a:rPr>
              <a:t>сп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) </a:t>
            </a:r>
          </a:p>
        </p:txBody>
      </p:sp>
      <p:pic>
        <p:nvPicPr>
          <p:cNvPr id="8" name="Picture 1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41" y="4472957"/>
            <a:ext cx="2053555" cy="13034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1800" y="5842337"/>
            <a:ext cx="8147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где </a:t>
            </a:r>
            <a:r>
              <a:rPr lang="ru-RU" altLang="ru-RU" dirty="0" err="1">
                <a:solidFill>
                  <a:srgbClr val="000000"/>
                </a:solidFill>
                <a:latin typeface="+mj-lt"/>
              </a:rPr>
              <a:t>Ф</a:t>
            </a:r>
            <a:r>
              <a:rPr lang="ru-RU" altLang="ru-RU" sz="1600" dirty="0" err="1">
                <a:solidFill>
                  <a:srgbClr val="000000"/>
                </a:solidFill>
                <a:latin typeface="+mj-lt"/>
              </a:rPr>
              <a:t>н</a:t>
            </a:r>
            <a:r>
              <a:rPr lang="ru-RU" altLang="ru-RU" sz="1600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номинальное число рабочих дней в периоде,</a:t>
            </a:r>
          </a:p>
          <a:p>
            <a:pPr eaLnBrk="1" hangingPunct="1"/>
            <a:r>
              <a:rPr lang="ru-RU" altLang="ru-RU" dirty="0" err="1">
                <a:solidFill>
                  <a:srgbClr val="000000"/>
                </a:solidFill>
                <a:latin typeface="+mj-lt"/>
              </a:rPr>
              <a:t>Ф</a:t>
            </a:r>
            <a:r>
              <a:rPr lang="ru-RU" altLang="ru-RU" sz="1600" dirty="0" err="1">
                <a:solidFill>
                  <a:srgbClr val="000000"/>
                </a:solidFill>
                <a:latin typeface="+mj-lt"/>
              </a:rPr>
              <a:t>р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–  реальное (отработанное) число рабочих дней.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9955" y="1196752"/>
            <a:ext cx="4122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Ксм =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Q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1 +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Q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2 +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Q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3 /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Qy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.;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372" y="270892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+mj-lt"/>
              </a:rPr>
              <a:t>где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Ql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Q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2 +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Q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3 — количество единиц оборудования, отработавшего в каждой смене;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Qy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o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— количество установленного оборудования;</a:t>
            </a:r>
          </a:p>
        </p:txBody>
      </p:sp>
    </p:spTree>
    <p:extLst>
      <p:ext uri="{BB962C8B-B14F-4D97-AF65-F5344CB8AC3E}">
        <p14:creationId xmlns:p14="http://schemas.microsoft.com/office/powerpoint/2010/main" val="14994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8172" y="-125937"/>
            <a:ext cx="8694308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Пример</a:t>
            </a:r>
            <a:endParaRPr lang="ru-RU" altLang="ru-RU" sz="3200" b="1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altLang="ru-RU" sz="2800" dirty="0">
                <a:solidFill>
                  <a:srgbClr val="000000"/>
                </a:solidFill>
                <a:latin typeface="+mj-lt"/>
              </a:rPr>
              <a:t>Рассчитать норму явочной и списочной численности рабочих для обслуживания 150 единиц технологического оборудования, если средняя норма времени обслуживания одной единицы оборудования равна 1,35 чел.-час, время смены – 8 час., коэффициент сменности – 1,36, номинальный фонд рабочего времени – 236 дней, реальный фонд рабочего времени на одного рабочего в год – 218 дней.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0018" y="4314055"/>
            <a:ext cx="36182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1. Норма обслуживания :</a:t>
            </a:r>
          </a:p>
        </p:txBody>
      </p:sp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04" y="4099587"/>
            <a:ext cx="1439862" cy="798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8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79" y="4150387"/>
            <a:ext cx="1709737" cy="747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5209" y="5140901"/>
            <a:ext cx="3627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2. Явочная численность: </a:t>
            </a:r>
          </a:p>
        </p:txBody>
      </p:sp>
      <p:pic>
        <p:nvPicPr>
          <p:cNvPr id="7" name="Picture 10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25" y="5018514"/>
            <a:ext cx="1530350" cy="706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1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35975"/>
            <a:ext cx="2655888" cy="671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8172" y="5949280"/>
            <a:ext cx="3967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+mj-lt"/>
              </a:rPr>
              <a:t>3. Списочная численность: </a:t>
            </a:r>
          </a:p>
        </p:txBody>
      </p:sp>
      <p:pic>
        <p:nvPicPr>
          <p:cNvPr id="10" name="Picture 13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25" y="5828480"/>
            <a:ext cx="2025650" cy="703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14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828480"/>
            <a:ext cx="2951162" cy="604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7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+mj-lt"/>
              </a:rPr>
              <a:t>4. Методы нормирования труда, их содержание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1675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На практике используются опытно-статистический и аналитический методы нормирования.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При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опытно-статистическом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методе нормы устанавливаются в целом на всю работу без поэлементного анализа операций. Опытный метод предполагает определение нормы на основе личного опыта нормировщика, а статистический - основан на установлении норм по данным о фактических затратах времени на аналогичную работу в прошлом. (не научный)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373216"/>
            <a:ext cx="8710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Научно обоснованные нормы труда устанавливаются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аналитическим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методом. </a:t>
            </a:r>
          </a:p>
        </p:txBody>
      </p:sp>
    </p:spTree>
    <p:extLst>
      <p:ext uri="{BB962C8B-B14F-4D97-AF65-F5344CB8AC3E}">
        <p14:creationId xmlns:p14="http://schemas.microsoft.com/office/powerpoint/2010/main" val="3587018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Аналитическое нормирование осуществляется в следующем порядке: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4379309"/>
              </p:ext>
            </p:extLst>
          </p:nvPr>
        </p:nvGraphicFramePr>
        <p:xfrm>
          <a:off x="323528" y="1103122"/>
          <a:ext cx="8496944" cy="542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+mj-lt"/>
              </a:rPr>
              <a:t>На практике используются следующие виды норм труда: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 времени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– количество рабочего времени, необходимого на выполнение какого-либо изделия или какой-либо работы;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 выработки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– количество изделий, которое необходимо выпустить в единицу времени (за один час, рабочую смену и т.д.);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 обслуживания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– количество объектов (машин, механизмов, рабочих мест и т.д.), которые работник или группа работников должны обслужить в течение единицы рабочего времени;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 времени обслуживания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– это время, необходимое на обслуживание одного объекта;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норма численности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– количество работников определенного профиля и квалификации, необходимое для выполнения конкретных работ за определенный период. </a:t>
            </a:r>
          </a:p>
        </p:txBody>
      </p:sp>
    </p:spTree>
    <p:extLst>
      <p:ext uri="{BB962C8B-B14F-4D97-AF65-F5344CB8AC3E}">
        <p14:creationId xmlns:p14="http://schemas.microsoft.com/office/powerpoint/2010/main" val="2249639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04" y="1166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Аналитический метод нормирования имеет две разновидности: аналитически-расчетный и аналитически-исследовательский. Они различаются способом определения затрат времени.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     При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аналитически-расчетном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методе затраты времени на каждый элемент операции и операцию в целом определяются по научно обоснованным межотраслевым, отраслевым или местным нормативам.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      При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аналитически-исследовательском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методе затраты времени на каждый элемент и операцию в целом устанавливаются на основе непосредственных измерений этих затрат на рабочих местах (путем проведения фотографии рабочего времени или хронометража).</a:t>
            </a:r>
          </a:p>
        </p:txBody>
      </p:sp>
    </p:spTree>
    <p:extLst>
      <p:ext uri="{BB962C8B-B14F-4D97-AF65-F5344CB8AC3E}">
        <p14:creationId xmlns:p14="http://schemas.microsoft.com/office/powerpoint/2010/main" val="4233152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+mj-lt"/>
              </a:rPr>
              <a:t>5. Управление нормированием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68654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Порядок изменения норм труда.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Нормы труда не могут оставаться неизменными в течение длительного периода времени и подлежат периодическому обновлению по мере снижения трудоемкости изготовления продукции.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        На предприятиях должна осуществляться систематическая работа по выявлению и использованию резервов роста производительности труда и установлению прогрессивных норм.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9607977"/>
              </p:ext>
            </p:extLst>
          </p:nvPr>
        </p:nvGraphicFramePr>
        <p:xfrm>
          <a:off x="143508" y="4365104"/>
          <a:ext cx="8845938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413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Аттестация рабочих мест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предусматривает оценку качества всех действующих на предприятии норм труда как одного из важнейших показателей организационно-технического уровня производства. 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Аттестованными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признаются технически обоснованные нормы, соответствующие достигнутому уровню техники и технологии, организации производства и труда.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729" y="372807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Устаревшие и ошибочно установленные нормы признаются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неаттестованными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algn="just"/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Устаревшими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считаются нормы, трудоемкость которых уменьшилась. 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Ошибочными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считаются нормы, при установлении которых были неправильно учтены условия или допущены неточности в расчетах.</a:t>
            </a:r>
          </a:p>
        </p:txBody>
      </p:sp>
    </p:spTree>
    <p:extLst>
      <p:ext uri="{BB962C8B-B14F-4D97-AF65-F5344CB8AC3E}">
        <p14:creationId xmlns:p14="http://schemas.microsoft.com/office/powerpoint/2010/main" val="1349664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Неаттестованные нормы подлежат изменению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. Пересмотр устаревших норм осуществляется в сроки, устанавливаемые руководителем предприятия по согласованию с профсоюзным комитетом и в рамках календарного плана замены и пересмотра норм труда. Пересмотр ошибочно установленных норм проводится по мере их выявления.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Нормы подлежат замене новыми и по мере внедрения в производство организационно-технических мероприятий, обеспечивающих существенный рост производительности труда.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494872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ввод нового и модернизация действующего оборудования;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внедрение прогрессивной технологии;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улучшение конструкций изделий;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усовершенствование оснастки, инструментов;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механизация и автоматизация производственных процессов;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совершенствование организации рабочих мест и т.д. </a:t>
            </a:r>
          </a:p>
        </p:txBody>
      </p:sp>
    </p:spTree>
    <p:extLst>
      <p:ext uri="{BB962C8B-B14F-4D97-AF65-F5344CB8AC3E}">
        <p14:creationId xmlns:p14="http://schemas.microsoft.com/office/powerpoint/2010/main" val="785272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16" y="147806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В целях планомерной работы по снижению трудовых затрат и совершенствования действующих норм на предприятии до начала года разрабатывается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календарный план замены и пересмотра норм труда.</a:t>
            </a:r>
            <a:endParaRPr lang="ru-RU" sz="3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+mj-lt"/>
              </a:rPr>
              <a:t>	Этот план составляется на основе намеченных к внедрению мероприятий плана технического развития и совершенствования производства и других хозяйственных мероприятий. </a:t>
            </a:r>
          </a:p>
        </p:txBody>
      </p:sp>
    </p:spTree>
    <p:extLst>
      <p:ext uri="{BB962C8B-B14F-4D97-AF65-F5344CB8AC3E}">
        <p14:creationId xmlns:p14="http://schemas.microsoft.com/office/powerpoint/2010/main" val="139958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+mj-lt"/>
              </a:rPr>
              <a:t>	Норма должна быть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объективным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выражением меры затрат труда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, т.е. непосредственно выполнять присущую ей прямую функцию.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+mj-lt"/>
              </a:rPr>
              <a:t>	На подавляющей массе предприятий вопросам нормирования труда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перестали 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уделять необходимое внимание.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65606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+mj-lt"/>
              </a:rPr>
              <a:t>	Важнейшее требование к нормам труда - их </a:t>
            </a:r>
            <a:r>
              <a:rPr lang="ru-RU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обоснованность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pic>
        <p:nvPicPr>
          <p:cNvPr id="53250" name="Picture 2" descr="http://img01.chitalnya.ru/upload2/108/1758725428953766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"/>
          <a:stretch/>
        </p:blipFill>
        <p:spPr bwMode="auto">
          <a:xfrm>
            <a:off x="5042844" y="4365104"/>
            <a:ext cx="3457228" cy="2232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762" y="4904582"/>
            <a:ext cx="4572000" cy="16927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+mj-lt"/>
              </a:rPr>
              <a:t>У вас 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«технически обоснованные нормы труда»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- произносите если сотрудники льют слезы от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98428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83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+mj-lt"/>
              </a:rPr>
              <a:t>	Чтобы считать норму научно обоснованной, помимо технического обоснования она должны получить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психофизиологическое,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 и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социальное 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обоснование.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Психофизиологическое обоснование 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предполагает, что нормы должны быть рассчитаны на работу в нормальных и безопасных условиях труда.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+mj-lt"/>
              </a:rPr>
              <a:t>	Нормы должны исходить из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физиологически допустимых 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темпа, тяжести и нервно-психической напряженности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61559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Социальное 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обоснование норм должно проявляться в дифференциации норм затрат труда для мужчин и женщин, молодых работников, работников среднего возраста, пожилых людей, здоровых людей и работающих инвалидов.</a:t>
            </a:r>
          </a:p>
        </p:txBody>
      </p:sp>
      <p:pic>
        <p:nvPicPr>
          <p:cNvPr id="51202" name="Picture 2" descr="http://ucheba.dlldat.com/tw_refs/23/22268/22268_html_m1bfddd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47" y="2636912"/>
            <a:ext cx="3500127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356992"/>
            <a:ext cx="4752528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+mj-lt"/>
              </a:rPr>
              <a:t>Таким образом, научно обоснованной может быть названа лишь 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всесторонне аргументированная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 норма труда.</a:t>
            </a:r>
          </a:p>
        </p:txBody>
      </p:sp>
    </p:spTree>
    <p:extLst>
      <p:ext uri="{BB962C8B-B14F-4D97-AF65-F5344CB8AC3E}">
        <p14:creationId xmlns:p14="http://schemas.microsoft.com/office/powerpoint/2010/main" val="22503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0"/>
          <p:cNvSpPr>
            <a:spLocks noChangeArrowheads="1"/>
          </p:cNvSpPr>
          <p:nvPr/>
        </p:nvSpPr>
        <p:spPr bwMode="auto">
          <a:xfrm>
            <a:off x="179512" y="-773"/>
            <a:ext cx="87849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6987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ru-RU" altLang="ru-RU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Этапы процесса установления норм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40467914"/>
              </p:ext>
            </p:extLst>
          </p:nvPr>
        </p:nvGraphicFramePr>
        <p:xfrm>
          <a:off x="-468560" y="908720"/>
          <a:ext cx="945645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7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431800" y="233363"/>
            <a:ext cx="8229600" cy="8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Функции нормирования труда.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1520" y="1268760"/>
            <a:ext cx="871296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altLang="ru-RU" sz="3200" dirty="0">
                <a:solidFill>
                  <a:srgbClr val="000000"/>
                </a:solidFill>
                <a:latin typeface="+mj-lt"/>
              </a:rPr>
              <a:t>Основа внутрипроизводственного текущего планирования.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altLang="ru-RU" sz="3200" dirty="0">
                <a:solidFill>
                  <a:srgbClr val="000000"/>
                </a:solidFill>
                <a:latin typeface="+mj-lt"/>
              </a:rPr>
              <a:t>Основа рациональной организации труда.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altLang="ru-RU" sz="3200" dirty="0">
                <a:solidFill>
                  <a:srgbClr val="000000"/>
                </a:solidFill>
                <a:latin typeface="+mj-lt"/>
              </a:rPr>
              <a:t> Критерий эффективности трудовых процессов.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altLang="ru-RU" sz="3200" dirty="0">
                <a:solidFill>
                  <a:srgbClr val="000000"/>
                </a:solidFill>
                <a:latin typeface="+mj-lt"/>
              </a:rPr>
              <a:t>Мера вознаграждения за труд.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altLang="ru-RU" sz="3200" dirty="0">
                <a:solidFill>
                  <a:srgbClr val="000000"/>
                </a:solidFill>
                <a:latin typeface="+mj-lt"/>
              </a:rPr>
              <a:t>Основа рационализации производственных и трудовых процессов.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altLang="ru-RU" sz="3200" dirty="0">
                <a:solidFill>
                  <a:srgbClr val="000000"/>
                </a:solidFill>
                <a:latin typeface="+mj-lt"/>
              </a:rPr>
              <a:t>Обеспечение нормальной интенсивности труда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42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+mj-lt"/>
              </a:rPr>
              <a:t>2. Структура затрат рабочего времени.</a:t>
            </a:r>
          </a:p>
        </p:txBody>
      </p:sp>
      <p:pic>
        <p:nvPicPr>
          <p:cNvPr id="3" name="Рисунок 2" descr="http://hrliga.com/uploads/1292_pic1.jpg"/>
          <p:cNvPicPr/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6895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18324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244</TotalTime>
  <Words>2385</Words>
  <Application>Microsoft Office PowerPoint</Application>
  <PresentationFormat>Экран (4:3)</PresentationFormat>
  <Paragraphs>157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Garamond</vt:lpstr>
      <vt:lpstr>Times New Roman</vt:lpstr>
      <vt:lpstr>Презентация анализа причин неудачи проекта</vt:lpstr>
      <vt:lpstr>Формула</vt:lpstr>
      <vt:lpstr>НОРМИРОВАНИЕ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STAD1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НОРМИРОВАНИЕ ТРУДА</dc:title>
  <dc:creator>Grendayzer</dc:creator>
  <cp:lastModifiedBy>Сметанин Александр</cp:lastModifiedBy>
  <cp:revision>32</cp:revision>
  <dcterms:created xsi:type="dcterms:W3CDTF">2013-11-12T14:48:06Z</dcterms:created>
  <dcterms:modified xsi:type="dcterms:W3CDTF">2025-12-06T10:29:26Z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