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DF76-F091-4682-AD70-02560E9A1ECF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1D5855-D683-4C6B-B2E2-47B5FF528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tat.allvrn.ru/afisha/events/1002/240x1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стратегий и тактик в переговорном процессе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5929330"/>
            <a:ext cx="3328966" cy="681030"/>
          </a:xfrm>
        </p:spPr>
        <p:txBody>
          <a:bodyPr>
            <a:normAutofit/>
          </a:bodyPr>
          <a:lstStyle/>
          <a:p>
            <a:pPr algn="r"/>
            <a:endParaRPr lang="ru-RU" sz="18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Autofit/>
          </a:bodyPr>
          <a:lstStyle/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ссылка на авторитет;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выдергивание отдельных фраз из контекста, искажающее смысл;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уход от темы разговора, острых проблем;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намеки;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лесть; шутки-высмеивания;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предсказание ужасных последствий.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 так называемые простые приемы. Но есть и более сложные, основанные на нарушениях логических законов и правил. К ним можно отнести такие приемы, как: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имитация решения проблемы;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альтернативные формулировки вопросов, требующих ответа «да» или «нет»;</a:t>
            </a:r>
          </a:p>
          <a:p>
            <a:pPr lvl="0"/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сократовские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вопросы (это когда готовятся несколько простых вопросов, на которые оппонент без труда отвечает «да», а затем задается основной вопрос, на который оппонент как бы по инерции тоже дает ответ «да»);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оттягивание решения и др.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Часто встречающиеся </a:t>
            </a:r>
            <a:r>
              <a:rPr lang="ru-RU" dirty="0" err="1" smtClean="0">
                <a:effectLst/>
                <a:latin typeface="Times New Roman" pitchFamily="18" charset="0"/>
                <a:cs typeface="Times New Roman" pitchFamily="18" charset="0"/>
              </a:rPr>
              <a:t>манипулятивные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приемы: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://im2-tub-ru.yandex.net/i?id=74979242-1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1357298"/>
          <a:ext cx="7929618" cy="5286412"/>
        </p:xfrm>
        <a:graphic>
          <a:graphicData uri="http://schemas.openxmlformats.org/drawingml/2006/table">
            <a:tbl>
              <a:tblPr/>
              <a:tblGrid>
                <a:gridCol w="1055645"/>
                <a:gridCol w="2626840"/>
                <a:gridCol w="4247133"/>
              </a:tblGrid>
              <a:tr h="5564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Тип стратегии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Стратегические цели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Факторы стратегии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11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Выигрыш-проигрыш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Выигрыш за счет проигрыша оппонента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 конфликта; завышен образ конфликтной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сшуации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; поддержка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конфликтанта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форме подстрекательства со стороны других участников социального взаимодействия, конфликтная личность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29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Проигрыш-выигрыш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Уход от конфликта, уступка оппоненту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 конфликта; занижен образ конфликтной ситуации; запугивание в форме угроз, блефа и т п.; низкие волевые качества, личность конформистского типа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11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Проигрыш-проигрыш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Самопожерт­вование во имя гибели соперника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Предмет конфликта; неадекватен образ конфликтной ситуации; личность конфликтующих (природная или ситуативная агрессивность); отсутствие видения других вариантов решения проблем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4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Выигрыш-выигрыш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Достижение взаимовыгод­ных соглашений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 конфликта; адекватен образ конфликтной ситуации; наличие благоприятных условий для конструктивного разрешения проблемы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Характеристика стратегий в переговорном процессе</a:t>
            </a:r>
            <a:endParaRPr lang="ru-RU" sz="4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http://im0-tub-ru.yandex.net/i?id=43851822-6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832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	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Механизмами переговорного процесса являются согласование целей и интересов, стремление к взаимному доверию, обеспечение баланса власти и взаимного контроля сторон. Технология переговоров включает в себя способы подачи позиции, принципы взаимодействия с оппонентом и тактические приемы.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http://im5-tub-ru.yandex.net/i?id=8953254-5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250033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интегрированная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модель действий, предназначенных для достижения целей предприятия. Содержанием стратегии служит набор правил принятия решений, используемый для определения основных направлений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jobinfo.md/pics/spaw/nba-contract-negotiations-300x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Переговоры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древнее и универсальное средство человеческого общения. Они позволяют находить согласие там, где интересы не совпадают, мнения или взгляды расходятся. </a:t>
            </a: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переговорного процесса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-US" i="1" dirty="0" smtClean="0"/>
              <a:t>				</a:t>
            </a:r>
            <a:r>
              <a:rPr lang="en-US" sz="3400" i="1" dirty="0" smtClean="0"/>
              <a:t>I </a:t>
            </a:r>
            <a:r>
              <a:rPr lang="ru-RU" sz="3400" i="1" dirty="0" smtClean="0"/>
              <a:t>Подготовительный этап.</a:t>
            </a:r>
          </a:p>
          <a:p>
            <a:pPr lvl="0" algn="ctr">
              <a:buNone/>
            </a:pPr>
            <a:r>
              <a:rPr lang="en-US" sz="3400" dirty="0" smtClean="0"/>
              <a:t>	</a:t>
            </a:r>
            <a:r>
              <a:rPr lang="ru-RU" sz="3400" dirty="0" smtClean="0"/>
              <a:t>На этом этапе осуществляется сбор информации о содержании конфликта, об участниках конфликтного взаимодействия, анализируются причины, последствия, варианты решения и т. п.</a:t>
            </a:r>
            <a:endParaRPr lang="en-US" sz="3400" dirty="0" smtClean="0"/>
          </a:p>
          <a:p>
            <a:pPr lvl="0" algn="ctr">
              <a:buNone/>
            </a:pPr>
            <a:r>
              <a:rPr lang="en-US" sz="3400" i="1" dirty="0" smtClean="0"/>
              <a:t>II </a:t>
            </a:r>
            <a:r>
              <a:rPr lang="ru-RU" sz="3400" i="1" dirty="0" smtClean="0"/>
              <a:t>Начало переговоров.</a:t>
            </a:r>
          </a:p>
          <a:p>
            <a:pPr lvl="0" algn="ctr">
              <a:buNone/>
            </a:pPr>
            <a:r>
              <a:rPr lang="en-US" sz="3400" dirty="0" smtClean="0"/>
              <a:t>	</a:t>
            </a:r>
            <a:r>
              <a:rPr lang="ru-RU" sz="3400" dirty="0" smtClean="0"/>
              <a:t>На этом этапе осуществляется взаимный обмен информацией. Участники конфликта высказывают свои позиции, оценивают ситуацию, предлагают варианты решения проблемы и т. п.</a:t>
            </a:r>
          </a:p>
          <a:p>
            <a:pPr lvl="2">
              <a:buNone/>
            </a:pPr>
            <a:r>
              <a:rPr lang="en-US" sz="3400" i="1" dirty="0" smtClean="0"/>
              <a:t>			III </a:t>
            </a:r>
            <a:r>
              <a:rPr lang="ru-RU" sz="3400" i="1" dirty="0" smtClean="0"/>
              <a:t>Поиск приемлемого решения.</a:t>
            </a:r>
          </a:p>
          <a:p>
            <a:pPr lvl="0" algn="ctr">
              <a:buNone/>
            </a:pPr>
            <a:r>
              <a:rPr lang="en-US" sz="3400" dirty="0" smtClean="0"/>
              <a:t>	</a:t>
            </a:r>
            <a:r>
              <a:rPr lang="ru-RU" sz="3400" dirty="0" smtClean="0"/>
              <a:t>На этом этапе обсуждаются варианты решения проблемы, уточняются позиции и мотивы субъектов конфликта, прорабатываются компромиссные варианты, пути движения к консенсусу и др.</a:t>
            </a:r>
          </a:p>
          <a:p>
            <a:pPr lvl="2">
              <a:buNone/>
            </a:pPr>
            <a:r>
              <a:rPr lang="en-US" sz="3400" i="1" dirty="0" smtClean="0"/>
              <a:t>			IV </a:t>
            </a:r>
            <a:r>
              <a:rPr lang="ru-RU" sz="3400" i="1" dirty="0" smtClean="0"/>
              <a:t>Завершение переговоров.</a:t>
            </a:r>
          </a:p>
          <a:p>
            <a:pPr lvl="0" algn="ctr">
              <a:buNone/>
            </a:pPr>
            <a:r>
              <a:rPr lang="en-US" sz="3400" dirty="0" smtClean="0"/>
              <a:t>	</a:t>
            </a:r>
            <a:r>
              <a:rPr lang="ru-RU" sz="3400" dirty="0" smtClean="0"/>
              <a:t>На этом этапе уточняются детали договора, определяются сроки выполнения обязательств, распределяются обязанности, устанавливаются формы контроля и т. п.</a:t>
            </a:r>
            <a:endParaRPr lang="ru-RU" sz="3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Модели поведения в переговорах: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			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1. Избегающий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Характеристика поведения (мотивы): отказывается приступать к обсуждению конфликтной проблемы. Стремиться уйти от обсуждаемой проблемы, изменить предмет обсуждения. (Мотивами такого поведения могут быть: чувство вины, отсутствие понимания сути проблемы и др.)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	Адекватный стиль общения: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проявлять устойчивость, добиваться продолжения обсуждаемой проблемы;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быть активным, овладеть инициативой;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заинтересовать партнёра показом вариантов решения проблемы и возможных положительных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/>
          </a:bodyPr>
          <a:lstStyle/>
          <a:p>
            <a:pPr lvl="8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2. Уступающий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Характеристика поведения (мотивы): соглашается на любое предложение, в том числе и невыгодное для себя. (Мотивом такого поведения могут быть: стремление избавиться от дискомфорта, вызванного конфликтной ситуацией, заниженная самооценка предмета конфликта.)</a:t>
            </a: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Адекватный стиль общения: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 всесторонне обсудить принимаемое соглашение;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выяснить степень заинтересованности партнера в соглашении и показать его выгоду;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чётко оговорить сроки выполнения и формы контроля за реализацией соглашения.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		3.Отрицательный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Характеристика поведения (мотивы): утверждает, что проблема неактуальна конфликтная ситуация разрешится сама собой. Не проявляет усилий для достижения соглашения. (Мотивами такого поведения могут быть: отсутствие понимания сути проблемы, уход от дискомфорта, связанного с конфликтами, и т.п.).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	Адекватный стиль общения: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всячески показывать наличие проблемы, её сложность и опасность;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проявлять инициативу в обсуждении спорной проблемы;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создавать благоприятную атмосферу для обсуждения проблемы;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показывать пути и возможности разрешения проблемы.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			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4. Наступающий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Характеристика поведения (мотивы): стремится к успеху, принятию решения в свою пользу. Отвергает аргументы и доводы оппонента. Проявляет напор, агрессию. (Мотивами такого поведения могут быть: неосознанное стремление к победе, завышенная оценка предмета конфликта, амбиции).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	Адекватный стиль общения: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проявлять спокойствие, осмотрительность;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показывать свою позицию достаточно твердой и убедительной;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давать понять, что односторонних уступок не может быть;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предлагать свои варианты компромисса, разрешения проблемы.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http://im6-tub-ru.yandex.net/i?id=326170881-6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72065" cy="3804050"/>
          </a:xfrm>
          <a:prstGeom prst="rect">
            <a:avLst/>
          </a:prstGeom>
          <a:noFill/>
        </p:spPr>
      </p:pic>
      <p:pic>
        <p:nvPicPr>
          <p:cNvPr id="40962" name="Picture 2" descr="http://im4-tub-ru.yandex.net/i?id=589247615-3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4" y="3286124"/>
            <a:ext cx="5000626" cy="35718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	</a:t>
            </a:r>
          </a:p>
          <a:p>
            <a:pPr algn="ctr">
              <a:buNone/>
            </a:pPr>
            <a:r>
              <a:rPr lang="ru-RU" sz="36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Манипуляция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это вид психологического воздействия, искусное исполнение которого ведет к скрытому возбуждению у другого человека намерений, не совпадающих с его актуально существующими желаниями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Манипулятивные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технологии в переговорном процессе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272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 Office</vt:lpstr>
      <vt:lpstr>Метро</vt:lpstr>
      <vt:lpstr>Поток</vt:lpstr>
      <vt:lpstr>Открытая</vt:lpstr>
      <vt:lpstr>Технология стратегий и тактик в переговорном процессе</vt:lpstr>
      <vt:lpstr>Стратегия</vt:lpstr>
      <vt:lpstr>Переговоры</vt:lpstr>
      <vt:lpstr>Этапы переговорного процесса</vt:lpstr>
      <vt:lpstr>Модели поведения в переговорах:</vt:lpstr>
      <vt:lpstr>Слайд 6</vt:lpstr>
      <vt:lpstr>Слайд 7</vt:lpstr>
      <vt:lpstr>Слайд 8</vt:lpstr>
      <vt:lpstr>Манипулятивные технологии в переговорном процессе</vt:lpstr>
      <vt:lpstr>Часто встречающиеся манипулятивные приемы: </vt:lpstr>
      <vt:lpstr>Характеристика стратегий в переговорном процессе</vt:lpstr>
      <vt:lpstr>Слайд 12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стратегий и тактик в переговорном процессе</dc:title>
  <dc:creator>user</dc:creator>
  <cp:lastModifiedBy>S_pastuhova</cp:lastModifiedBy>
  <cp:revision>6</cp:revision>
  <dcterms:created xsi:type="dcterms:W3CDTF">2013-04-22T16:58:05Z</dcterms:created>
  <dcterms:modified xsi:type="dcterms:W3CDTF">2016-04-29T06:59:29Z</dcterms:modified>
</cp:coreProperties>
</file>