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sldIdLst>
    <p:sldId id="256" r:id="rId2"/>
    <p:sldId id="348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62" r:id="rId17"/>
    <p:sldId id="363" r:id="rId18"/>
    <p:sldId id="364" r:id="rId19"/>
    <p:sldId id="365" r:id="rId20"/>
    <p:sldId id="366" r:id="rId21"/>
    <p:sldId id="367" r:id="rId22"/>
    <p:sldId id="368" r:id="rId23"/>
    <p:sldId id="369" r:id="rId24"/>
    <p:sldId id="370" r:id="rId25"/>
    <p:sldId id="371" r:id="rId26"/>
    <p:sldId id="372" r:id="rId27"/>
    <p:sldId id="373" r:id="rId28"/>
    <p:sldId id="374" r:id="rId29"/>
    <p:sldId id="375" r:id="rId30"/>
    <p:sldId id="376" r:id="rId31"/>
    <p:sldId id="377" r:id="rId32"/>
    <p:sldId id="378" r:id="rId33"/>
    <p:sldId id="379" r:id="rId34"/>
    <p:sldId id="380" r:id="rId35"/>
    <p:sldId id="381" r:id="rId36"/>
    <p:sldId id="382" r:id="rId37"/>
    <p:sldId id="383" r:id="rId38"/>
    <p:sldId id="384" r:id="rId39"/>
    <p:sldId id="385" r:id="rId40"/>
    <p:sldId id="386" r:id="rId41"/>
    <p:sldId id="387" r:id="rId42"/>
    <p:sldId id="388" r:id="rId43"/>
    <p:sldId id="389" r:id="rId44"/>
    <p:sldId id="390" r:id="rId45"/>
    <p:sldId id="391" r:id="rId46"/>
    <p:sldId id="392" r:id="rId4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081D0D7-B407-406B-BBB8-34B34947DE93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D95FFC-3E9C-4B40-9C62-BCB70FD47FE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51980" y="116632"/>
            <a:ext cx="8136904" cy="338437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Мотивация и стимулирование трудовой деятельности</a:t>
            </a:r>
          </a:p>
          <a:p>
            <a:pPr algn="ctr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412229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Постоянная</a:t>
            </a:r>
            <a:r>
              <a:rPr lang="en-US" dirty="0" smtClean="0"/>
              <a:t> </a:t>
            </a:r>
            <a:r>
              <a:rPr lang="ru-RU" dirty="0" smtClean="0"/>
              <a:t>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099397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II Регулярные </a:t>
            </a:r>
            <a:r>
              <a:rPr lang="ru-RU" dirty="0"/>
              <a:t>дополнительные выплаты</a:t>
            </a:r>
          </a:p>
          <a:p>
            <a:pPr marL="0" indent="0" algn="just">
              <a:buNone/>
            </a:pPr>
            <a:r>
              <a:rPr lang="ru-RU" dirty="0" smtClean="0"/>
              <a:t>Надбавки - </a:t>
            </a:r>
            <a:r>
              <a:rPr lang="ru-RU" dirty="0"/>
              <a:t>выплаты </a:t>
            </a:r>
            <a:r>
              <a:rPr lang="ru-RU" dirty="0" smtClean="0"/>
              <a:t>носящие стимулирующий характер</a:t>
            </a:r>
            <a:r>
              <a:rPr lang="ru-RU" dirty="0"/>
              <a:t>, </a:t>
            </a:r>
            <a:r>
              <a:rPr lang="ru-RU" dirty="0" smtClean="0"/>
              <a:t>которые начисляются </a:t>
            </a:r>
            <a:r>
              <a:rPr lang="ru-RU" dirty="0"/>
              <a:t>с целью вознаграждения </a:t>
            </a:r>
            <a:r>
              <a:rPr lang="ru-RU" dirty="0" smtClean="0"/>
              <a:t>достигнутого работником уровня </a:t>
            </a:r>
            <a:r>
              <a:rPr lang="ru-RU" dirty="0"/>
              <a:t>компетенции (или его элементов элементов) </a:t>
            </a:r>
            <a:r>
              <a:rPr lang="ru-RU" dirty="0" smtClean="0"/>
              <a:t>и образования </a:t>
            </a:r>
            <a:r>
              <a:rPr lang="ru-RU" dirty="0"/>
              <a:t>потребности к </a:t>
            </a:r>
            <a:r>
              <a:rPr lang="ru-RU" dirty="0" smtClean="0"/>
              <a:t>самосовершенствованию.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Исключения в ТК РФ - надбавка за работу в </a:t>
            </a:r>
            <a:r>
              <a:rPr lang="ru-RU" dirty="0" smtClean="0"/>
              <a:t>районах Крайнего Севера </a:t>
            </a:r>
            <a:r>
              <a:rPr lang="ru-RU" dirty="0"/>
              <a:t>и </a:t>
            </a:r>
            <a:r>
              <a:rPr lang="ru-RU" dirty="0" smtClean="0"/>
              <a:t>приравненных </a:t>
            </a:r>
            <a:r>
              <a:rPr lang="ru-RU" dirty="0"/>
              <a:t>к ним местностях </a:t>
            </a:r>
            <a:r>
              <a:rPr lang="ru-RU" dirty="0" smtClean="0"/>
              <a:t>, </a:t>
            </a:r>
            <a:r>
              <a:rPr lang="ru-RU" dirty="0"/>
              <a:t>и за </a:t>
            </a:r>
            <a:r>
              <a:rPr lang="ru-RU" dirty="0" smtClean="0"/>
              <a:t>вахтовый метод </a:t>
            </a:r>
            <a:r>
              <a:rPr lang="ru-RU" dirty="0"/>
              <a:t>работы (они должны быть отнесены к видам доплат доплат). ).</a:t>
            </a:r>
          </a:p>
          <a:p>
            <a:pPr marL="0" indent="0" algn="just">
              <a:buNone/>
            </a:pPr>
            <a:r>
              <a:rPr lang="ru-RU" dirty="0" smtClean="0"/>
              <a:t>Доплаты - </a:t>
            </a:r>
            <a:r>
              <a:rPr lang="ru-RU" dirty="0"/>
              <a:t>это выплаты </a:t>
            </a:r>
            <a:r>
              <a:rPr lang="ru-RU" dirty="0" smtClean="0"/>
              <a:t>носящие компенсационный характер</a:t>
            </a:r>
            <a:r>
              <a:rPr lang="ru-RU" dirty="0"/>
              <a:t>, </a:t>
            </a:r>
            <a:r>
              <a:rPr lang="ru-RU" dirty="0" smtClean="0"/>
              <a:t>с целью </a:t>
            </a:r>
            <a:r>
              <a:rPr lang="ru-RU" dirty="0"/>
              <a:t>возмещения </a:t>
            </a:r>
            <a:r>
              <a:rPr lang="ru-RU" dirty="0" smtClean="0"/>
              <a:t>работнику </a:t>
            </a:r>
            <a:r>
              <a:rPr lang="ru-RU" dirty="0"/>
              <a:t>дополнительных расходов </a:t>
            </a:r>
            <a:r>
              <a:rPr lang="ru-RU" dirty="0" smtClean="0"/>
              <a:t>или дискомфорта </a:t>
            </a:r>
            <a:r>
              <a:rPr lang="ru-RU" dirty="0"/>
              <a:t>дискомфорта, </a:t>
            </a:r>
            <a:r>
              <a:rPr lang="ru-RU" dirty="0" smtClean="0"/>
              <a:t>связанного </a:t>
            </a:r>
            <a:r>
              <a:rPr lang="ru-RU" dirty="0"/>
              <a:t>с </a:t>
            </a:r>
            <a:r>
              <a:rPr lang="ru-RU" dirty="0" smtClean="0"/>
              <a:t>особенностями </a:t>
            </a:r>
            <a:r>
              <a:rPr lang="ru-RU" dirty="0"/>
              <a:t>его </a:t>
            </a:r>
            <a:r>
              <a:rPr lang="ru-RU" dirty="0" smtClean="0"/>
              <a:t>трудовой деятельности</a:t>
            </a:r>
            <a:r>
              <a:rPr lang="ru-RU" dirty="0"/>
              <a:t>. Ее начисляют за </a:t>
            </a:r>
            <a:r>
              <a:rPr lang="ru-RU" dirty="0" smtClean="0"/>
              <a:t>повышенную интенсивность труда </a:t>
            </a:r>
            <a:r>
              <a:rPr lang="ru-RU" dirty="0"/>
              <a:t>или за работу в </a:t>
            </a:r>
            <a:r>
              <a:rPr lang="ru-RU" dirty="0" smtClean="0"/>
              <a:t>   условиях</a:t>
            </a:r>
            <a:r>
              <a:rPr lang="ru-RU" dirty="0"/>
              <a:t>, </a:t>
            </a:r>
            <a:r>
              <a:rPr lang="ru-RU" dirty="0" smtClean="0"/>
              <a:t>отклоняющихся от нормальных</a:t>
            </a:r>
            <a:r>
              <a:rPr lang="ru-RU" dirty="0"/>
              <a:t>. </a:t>
            </a:r>
            <a:r>
              <a:rPr lang="ru-RU" dirty="0" smtClean="0"/>
              <a:t>Например, </a:t>
            </a:r>
            <a:r>
              <a:rPr lang="ru-RU" dirty="0"/>
              <a:t>доплата за работу в выходные </a:t>
            </a:r>
            <a:r>
              <a:rPr lang="ru-RU" dirty="0" smtClean="0"/>
              <a:t>и праздники, </a:t>
            </a:r>
            <a:r>
              <a:rPr lang="ru-RU" dirty="0"/>
              <a:t>в ночное </a:t>
            </a:r>
            <a:r>
              <a:rPr lang="ru-RU" dirty="0" smtClean="0"/>
              <a:t>время, </a:t>
            </a:r>
            <a:r>
              <a:rPr lang="ru-RU" dirty="0"/>
              <a:t>за совмещение </a:t>
            </a:r>
            <a:r>
              <a:rPr lang="ru-RU" dirty="0" smtClean="0"/>
              <a:t>профессий (должностей).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Выплаты социальной </a:t>
            </a:r>
            <a:r>
              <a:rPr lang="ru-RU" dirty="0"/>
              <a:t>направленности – выплаты направленные</a:t>
            </a:r>
          </a:p>
          <a:p>
            <a:pPr marL="0" indent="0" algn="just">
              <a:buNone/>
            </a:pPr>
            <a:r>
              <a:rPr lang="ru-RU" dirty="0"/>
              <a:t>на создание </a:t>
            </a:r>
            <a:r>
              <a:rPr lang="ru-RU" dirty="0" smtClean="0"/>
              <a:t>социальных </a:t>
            </a:r>
            <a:r>
              <a:rPr lang="ru-RU" dirty="0"/>
              <a:t>льгот и компенсаций работникам </a:t>
            </a:r>
            <a:r>
              <a:rPr lang="ru-RU" dirty="0" smtClean="0"/>
              <a:t>с целью увеличения </a:t>
            </a:r>
            <a:r>
              <a:rPr lang="ru-RU" dirty="0"/>
              <a:t>приверженности работника </a:t>
            </a:r>
            <a:r>
              <a:rPr lang="ru-RU" dirty="0" smtClean="0"/>
              <a:t>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3382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Постоянная</a:t>
            </a:r>
            <a:r>
              <a:rPr lang="en-US" dirty="0" smtClean="0"/>
              <a:t> </a:t>
            </a:r>
            <a:r>
              <a:rPr lang="ru-RU" dirty="0" smtClean="0"/>
              <a:t>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09939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II. Регулярные </a:t>
            </a:r>
            <a:r>
              <a:rPr lang="ru-RU" dirty="0"/>
              <a:t>дополнительные выплаты</a:t>
            </a:r>
          </a:p>
          <a:p>
            <a:pPr marL="0" indent="0" algn="ctr">
              <a:buNone/>
            </a:pPr>
            <a:r>
              <a:rPr lang="ru-RU" b="1" dirty="0"/>
              <a:t>Надбавки</a:t>
            </a:r>
          </a:p>
          <a:p>
            <a:pPr marL="0" indent="0" algn="just">
              <a:buNone/>
            </a:pPr>
            <a:r>
              <a:rPr lang="ru-RU" dirty="0"/>
              <a:t>- за работу в районах Крайнего Севера и приравненных к ним местностях (ст. 315- 317 ТК РФ);</a:t>
            </a:r>
          </a:p>
          <a:p>
            <a:pPr marL="0" indent="0" algn="just">
              <a:buNone/>
            </a:pPr>
            <a:r>
              <a:rPr lang="ru-RU" dirty="0"/>
              <a:t>- за вахтовый метод работы (ст. 302 ТК РФ);</a:t>
            </a:r>
          </a:p>
          <a:p>
            <a:pPr marL="0" indent="0" algn="just">
              <a:buNone/>
            </a:pPr>
            <a:r>
              <a:rPr lang="ru-RU" dirty="0"/>
              <a:t>-за классность; - за выслугу лет (стаж работы); - за знание иностранного языка; - за профессиональное мастерство; - за высокие достижения в труде и высокий уровень квалификации; - за продолжительность непрерывной работы, ученую степень или звание и т. п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(устанавливаются локальными актами организации, трудовым и (или) коллективным договором; в бюджетных организациях устанавливаются Правительством РФ, органами государственной власти соответствующего субъекта РФ, органами местного самоуправления (ст. 144 ТК РФ))</a:t>
            </a:r>
          </a:p>
        </p:txBody>
      </p:sp>
    </p:spTree>
    <p:extLst>
      <p:ext uri="{BB962C8B-B14F-4D97-AF65-F5344CB8AC3E}">
        <p14:creationId xmlns:p14="http://schemas.microsoft.com/office/powerpoint/2010/main" val="1564660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Постоянная</a:t>
            </a:r>
            <a:r>
              <a:rPr lang="en-US" dirty="0" smtClean="0"/>
              <a:t> </a:t>
            </a:r>
            <a:r>
              <a:rPr lang="ru-RU" dirty="0" smtClean="0"/>
              <a:t>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09939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II. Регулярные </a:t>
            </a:r>
            <a:r>
              <a:rPr lang="ru-RU" dirty="0"/>
              <a:t>дополнительные выплаты</a:t>
            </a:r>
          </a:p>
          <a:p>
            <a:pPr marL="0" indent="0" algn="ctr">
              <a:buNone/>
            </a:pPr>
            <a:r>
              <a:rPr lang="ru-RU" b="1" dirty="0"/>
              <a:t>Доплаты</a:t>
            </a:r>
          </a:p>
          <a:p>
            <a:pPr marL="0" indent="0" algn="just">
              <a:buNone/>
            </a:pPr>
            <a:r>
              <a:rPr lang="ru-RU" dirty="0"/>
              <a:t>- за работу в ночное время (ст. 149, 154 ТК РФ);</a:t>
            </a:r>
          </a:p>
          <a:p>
            <a:pPr marL="0" indent="0" algn="just">
              <a:buNone/>
            </a:pPr>
            <a:r>
              <a:rPr lang="ru-RU" dirty="0"/>
              <a:t>- за ненормированный рабочий день (ст. 149,152,119 ТК РФ);</a:t>
            </a:r>
          </a:p>
          <a:p>
            <a:pPr marL="0" indent="0" algn="just">
              <a:buNone/>
            </a:pPr>
            <a:r>
              <a:rPr lang="ru-RU" dirty="0"/>
              <a:t>- при переводе на другую нижеоплачиваемую работу (ст. 182 ТК РФ);</a:t>
            </a:r>
          </a:p>
          <a:p>
            <a:pPr marL="0" indent="0" algn="just">
              <a:buNone/>
            </a:pPr>
            <a:r>
              <a:rPr lang="ru-RU" dirty="0"/>
              <a:t>- за работу в тяжелых, вредных, опасных условиях труда (ст. 147 ТК РФ);</a:t>
            </a:r>
          </a:p>
          <a:p>
            <a:pPr marL="0" indent="0" algn="just">
              <a:buNone/>
            </a:pPr>
            <a:r>
              <a:rPr lang="ru-RU" dirty="0"/>
              <a:t>- за работу в многосменном режиме (ст. 149,154 ТК РФ - как за работу в ночное время);</a:t>
            </a:r>
          </a:p>
          <a:p>
            <a:pPr marL="0" indent="0" algn="just">
              <a:buNone/>
            </a:pPr>
            <a:r>
              <a:rPr lang="ru-RU" dirty="0"/>
              <a:t>- за совмещение профессий (должностей)(ст. 149, 151 ТК РФ);</a:t>
            </a:r>
          </a:p>
          <a:p>
            <a:pPr marL="0" indent="0" algn="just">
              <a:buNone/>
            </a:pPr>
            <a:r>
              <a:rPr lang="ru-RU" dirty="0"/>
              <a:t>- за расширение зон обслуживания или увеличение объема выполняемых работ (ст. 151 ТК РФ) </a:t>
            </a:r>
            <a:r>
              <a:rPr lang="ru-RU" dirty="0" smtClean="0"/>
              <a:t>и пр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5523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Постоянная</a:t>
            </a:r>
            <a:r>
              <a:rPr lang="en-US" dirty="0" smtClean="0"/>
              <a:t> </a:t>
            </a:r>
            <a:r>
              <a:rPr lang="ru-RU" dirty="0" smtClean="0"/>
              <a:t>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099397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II. Регулярные </a:t>
            </a:r>
            <a:r>
              <a:rPr lang="ru-RU" dirty="0"/>
              <a:t>дополнительные </a:t>
            </a:r>
            <a:r>
              <a:rPr lang="ru-RU" dirty="0" smtClean="0"/>
              <a:t>выплаты</a:t>
            </a:r>
            <a:endParaRPr lang="ru-RU" dirty="0"/>
          </a:p>
          <a:p>
            <a:pPr marL="0" indent="0" algn="ctr">
              <a:buNone/>
            </a:pPr>
            <a:r>
              <a:rPr lang="ru-RU" b="1" dirty="0"/>
              <a:t>Выплаты социальной направленности</a:t>
            </a:r>
          </a:p>
          <a:p>
            <a:pPr algn="just"/>
            <a:r>
              <a:rPr lang="ru-RU" dirty="0"/>
              <a:t>Надбавки к пенсиям работающим на предприятии</a:t>
            </a:r>
          </a:p>
          <a:p>
            <a:pPr algn="just"/>
            <a:r>
              <a:rPr lang="ru-RU" dirty="0"/>
              <a:t>Возмещение платы родителей за детей в дошкольных учреждениях.</a:t>
            </a:r>
          </a:p>
          <a:p>
            <a:pPr algn="just"/>
            <a:r>
              <a:rPr lang="ru-RU" dirty="0"/>
              <a:t>Компенсация женщинам, находящимся в частично оплачиваемом отпуске по уходу за ребенком (без пособий но социальному страхованию).</a:t>
            </a:r>
          </a:p>
          <a:p>
            <a:pPr algn="just"/>
            <a:r>
              <a:rPr lang="ru-RU" dirty="0"/>
              <a:t>Компенсация педагогическим работникам образовательных учреждений за приобретение книг, учебников и другой издательской продукции.</a:t>
            </a:r>
          </a:p>
          <a:p>
            <a:pPr algn="just"/>
            <a:r>
              <a:rPr lang="ru-RU" dirty="0"/>
              <a:t>Стипендии работникам, состоящим в списочном составе и направленным предприятиями на обучение в учебные заведения.</a:t>
            </a:r>
          </a:p>
          <a:p>
            <a:pPr algn="just"/>
            <a:r>
              <a:rPr lang="ru-RU" dirty="0"/>
              <a:t>Доплаты несовершеннолетним работникам в связи с сокращением их рабочего дня (ст. 271 ТК РФ) </a:t>
            </a:r>
            <a:r>
              <a:rPr lang="ru-RU" dirty="0" smtClean="0"/>
              <a:t>и пр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Оплата стоимости питания, жилья, топлива, телефонных переговоров и т.д. </a:t>
            </a:r>
            <a:r>
              <a:rPr lang="ru-RU" dirty="0" smtClean="0"/>
              <a:t>в виде доплат к </a:t>
            </a:r>
            <a:r>
              <a:rPr lang="ru-RU" dirty="0" err="1" smtClean="0"/>
              <a:t>зар</a:t>
            </a:r>
            <a:r>
              <a:rPr lang="ru-RU" dirty="0"/>
              <a:t>. плате</a:t>
            </a:r>
          </a:p>
          <a:p>
            <a:pPr algn="just"/>
            <a:r>
              <a:rPr lang="ru-RU" dirty="0"/>
              <a:t>Оплата проезда к месту работы транспортом общего пользования, специальными маршрутами, ведомственным транспортом.</a:t>
            </a:r>
          </a:p>
        </p:txBody>
      </p:sp>
    </p:spTree>
    <p:extLst>
      <p:ext uri="{BB962C8B-B14F-4D97-AF65-F5344CB8AC3E}">
        <p14:creationId xmlns:p14="http://schemas.microsoft.com/office/powerpoint/2010/main" val="4174586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Повременная оплата </a:t>
            </a:r>
            <a:r>
              <a:rPr lang="ru-RU" dirty="0"/>
              <a:t>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Условия применения</a:t>
            </a:r>
            <a:r>
              <a:rPr lang="ru-RU" dirty="0"/>
              <a:t>:</a:t>
            </a:r>
          </a:p>
          <a:p>
            <a:r>
              <a:rPr lang="ru-RU" dirty="0" smtClean="0"/>
              <a:t>На рабочих местах, </a:t>
            </a:r>
            <a:r>
              <a:rPr lang="ru-RU" dirty="0"/>
              <a:t>где определяющим показателем </a:t>
            </a:r>
            <a:r>
              <a:rPr lang="ru-RU" dirty="0" smtClean="0"/>
              <a:t>работы считается </a:t>
            </a:r>
            <a:r>
              <a:rPr lang="ru-RU" dirty="0"/>
              <a:t>обеспечение высокого качества продукции </a:t>
            </a:r>
            <a:r>
              <a:rPr lang="ru-RU" dirty="0" smtClean="0"/>
              <a:t>и работы </a:t>
            </a:r>
            <a:r>
              <a:rPr lang="ru-RU" dirty="0"/>
              <a:t>(хирургия хирургия); </a:t>
            </a:r>
            <a:endParaRPr lang="ru-RU" dirty="0" smtClean="0"/>
          </a:p>
          <a:p>
            <a:r>
              <a:rPr lang="ru-RU" dirty="0" smtClean="0"/>
              <a:t> На рабочих местах, </a:t>
            </a:r>
            <a:r>
              <a:rPr lang="ru-RU" dirty="0"/>
              <a:t>где определение </a:t>
            </a:r>
            <a:r>
              <a:rPr lang="ru-RU" dirty="0" smtClean="0"/>
              <a:t>количественного результата </a:t>
            </a:r>
            <a:r>
              <a:rPr lang="ru-RU" dirty="0"/>
              <a:t>труда требует больших затрат и нецелесообразно </a:t>
            </a:r>
            <a:r>
              <a:rPr lang="ru-RU" dirty="0" smtClean="0"/>
              <a:t>, или </a:t>
            </a:r>
            <a:r>
              <a:rPr lang="ru-RU" dirty="0"/>
              <a:t>вообще невозможно (групповая работа </a:t>
            </a:r>
            <a:r>
              <a:rPr lang="ru-RU" dirty="0" smtClean="0"/>
              <a:t>, интеллектуальная </a:t>
            </a:r>
            <a:r>
              <a:rPr lang="ru-RU" dirty="0"/>
              <a:t>деятельность деятельность); </a:t>
            </a:r>
            <a:endParaRPr lang="ru-RU" dirty="0" smtClean="0"/>
          </a:p>
          <a:p>
            <a:r>
              <a:rPr lang="ru-RU" dirty="0" smtClean="0"/>
              <a:t>Если  работник </a:t>
            </a:r>
            <a:r>
              <a:rPr lang="ru-RU" dirty="0"/>
              <a:t>не может оказать непосредственного </a:t>
            </a:r>
            <a:r>
              <a:rPr lang="ru-RU" dirty="0" smtClean="0"/>
              <a:t>влияния на </a:t>
            </a:r>
            <a:r>
              <a:rPr lang="ru-RU" dirty="0"/>
              <a:t>увеличение количественного результата работы </a:t>
            </a:r>
            <a:r>
              <a:rPr lang="ru-RU" dirty="0" smtClean="0"/>
              <a:t>, который определяется </a:t>
            </a:r>
            <a:r>
              <a:rPr lang="ru-RU" dirty="0"/>
              <a:t>прежде всего </a:t>
            </a:r>
            <a:r>
              <a:rPr lang="ru-RU" dirty="0" smtClean="0"/>
              <a:t>производительностью оборудования </a:t>
            </a:r>
            <a:r>
              <a:rPr lang="ru-RU" dirty="0"/>
              <a:t>или другими факторами (конвейер </a:t>
            </a:r>
            <a:r>
              <a:rPr lang="ru-RU" dirty="0" smtClean="0"/>
              <a:t>, обслуживание </a:t>
            </a:r>
            <a:r>
              <a:rPr lang="ru-RU" dirty="0"/>
              <a:t>оборудования оборудования);</a:t>
            </a:r>
          </a:p>
          <a:p>
            <a:r>
              <a:rPr lang="ru-RU" dirty="0" smtClean="0"/>
              <a:t>При высокой </a:t>
            </a:r>
            <a:r>
              <a:rPr lang="ru-RU" dirty="0"/>
              <a:t>потребности работника в стабильности </a:t>
            </a:r>
            <a:r>
              <a:rPr lang="ru-RU" dirty="0" smtClean="0"/>
              <a:t>при наличии </a:t>
            </a:r>
            <a:r>
              <a:rPr lang="ru-RU" dirty="0"/>
              <a:t>высокой значимости самооценки и </a:t>
            </a:r>
            <a:r>
              <a:rPr lang="ru-RU" dirty="0" smtClean="0"/>
              <a:t>социальных издержек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039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9411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Системы оплаты </a:t>
            </a:r>
            <a:r>
              <a:rPr lang="ru-RU" dirty="0"/>
              <a:t>труда на </a:t>
            </a:r>
            <a:r>
              <a:rPr lang="ru-RU" dirty="0" smtClean="0"/>
              <a:t>основе повременных </a:t>
            </a:r>
            <a:r>
              <a:rPr lang="ru-RU" dirty="0"/>
              <a:t>форм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Систем оплаты труда </a:t>
            </a:r>
            <a:r>
              <a:rPr lang="ru-RU" dirty="0"/>
              <a:t>– комплекс элементов и механизмов </a:t>
            </a:r>
            <a:r>
              <a:rPr lang="ru-RU" dirty="0" smtClean="0"/>
              <a:t>начисления оплаты труда, </a:t>
            </a:r>
            <a:r>
              <a:rPr lang="ru-RU" dirty="0"/>
              <a:t>позволяющий </a:t>
            </a:r>
            <a:r>
              <a:rPr lang="ru-RU" dirty="0" smtClean="0"/>
              <a:t>оценить </a:t>
            </a:r>
            <a:r>
              <a:rPr lang="ru-RU" dirty="0"/>
              <a:t>временные и/или </a:t>
            </a:r>
            <a:r>
              <a:rPr lang="ru-RU" dirty="0" smtClean="0"/>
              <a:t>количественные, а </a:t>
            </a:r>
            <a:r>
              <a:rPr lang="ru-RU" dirty="0"/>
              <a:t>также качественные </a:t>
            </a:r>
            <a:r>
              <a:rPr lang="ru-RU" dirty="0" smtClean="0"/>
              <a:t> характеристики </a:t>
            </a:r>
            <a:r>
              <a:rPr lang="ru-RU" dirty="0"/>
              <a:t>труда работников и </a:t>
            </a:r>
            <a:r>
              <a:rPr lang="ru-RU" dirty="0" smtClean="0"/>
              <a:t>произвести расчет заработной платы.</a:t>
            </a:r>
            <a:endParaRPr lang="ru-RU" dirty="0"/>
          </a:p>
          <a:p>
            <a:pPr algn="just"/>
            <a:r>
              <a:rPr lang="ru-RU" b="1" dirty="0" smtClean="0"/>
              <a:t>Простая повременная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По простой </a:t>
            </a:r>
            <a:r>
              <a:rPr lang="ru-RU" dirty="0"/>
              <a:t>повременной системе оплата </a:t>
            </a:r>
            <a:r>
              <a:rPr lang="ru-RU" dirty="0" smtClean="0"/>
              <a:t>труда производится </a:t>
            </a:r>
            <a:r>
              <a:rPr lang="ru-RU" dirty="0"/>
              <a:t>за </a:t>
            </a:r>
            <a:r>
              <a:rPr lang="ru-RU" dirty="0" smtClean="0"/>
              <a:t>определённое количество </a:t>
            </a:r>
            <a:r>
              <a:rPr lang="ru-RU" dirty="0"/>
              <a:t>отработанного времени независимо от </a:t>
            </a:r>
            <a:r>
              <a:rPr lang="ru-RU" dirty="0" smtClean="0"/>
              <a:t>количества выполненных работ. </a:t>
            </a:r>
            <a:r>
              <a:rPr lang="ru-RU" dirty="0"/>
              <a:t>По способу начисления подразделяется </a:t>
            </a:r>
            <a:r>
              <a:rPr lang="ru-RU" dirty="0" smtClean="0"/>
              <a:t>на почасовую, </a:t>
            </a:r>
            <a:r>
              <a:rPr lang="ru-RU" dirty="0"/>
              <a:t>поденную и помесячную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Данная система </a:t>
            </a:r>
            <a:r>
              <a:rPr lang="ru-RU" dirty="0"/>
              <a:t>оплаты труда недостаточно обеспечивает </a:t>
            </a:r>
            <a:r>
              <a:rPr lang="ru-RU" dirty="0" smtClean="0"/>
              <a:t>непосредственную связь </a:t>
            </a:r>
            <a:r>
              <a:rPr lang="ru-RU" dirty="0"/>
              <a:t>между конечными результатами труда работника и его </a:t>
            </a:r>
            <a:r>
              <a:rPr lang="ru-RU" dirty="0" smtClean="0"/>
              <a:t>заработной платой. </a:t>
            </a:r>
            <a:endParaRPr lang="ru-RU" dirty="0"/>
          </a:p>
          <a:p>
            <a:pPr algn="just"/>
            <a:r>
              <a:rPr lang="ru-RU" dirty="0"/>
              <a:t>«Плюсы » системы :</a:t>
            </a:r>
          </a:p>
          <a:p>
            <a:pPr marL="0" indent="0" algn="just">
              <a:buNone/>
            </a:pPr>
            <a:r>
              <a:rPr lang="ru-RU" dirty="0"/>
              <a:t>А) </a:t>
            </a:r>
            <a:r>
              <a:rPr lang="ru-RU" dirty="0" smtClean="0"/>
              <a:t>позволяет </a:t>
            </a:r>
            <a:r>
              <a:rPr lang="ru-RU" dirty="0"/>
              <a:t>назначить уровень оплаты труда для </a:t>
            </a:r>
            <a:r>
              <a:rPr lang="ru-RU" dirty="0" smtClean="0"/>
              <a:t>работ оценить эффективность </a:t>
            </a:r>
            <a:r>
              <a:rPr lang="ru-RU" dirty="0"/>
              <a:t>(результативность результативность) которых достаточно </a:t>
            </a:r>
            <a:r>
              <a:rPr lang="ru-RU" dirty="0" smtClean="0"/>
              <a:t>сложно (</a:t>
            </a:r>
            <a:r>
              <a:rPr lang="ru-RU" dirty="0"/>
              <a:t>преподавательская деятельность деятельность)</a:t>
            </a:r>
          </a:p>
          <a:p>
            <a:pPr marL="0" indent="0" algn="just">
              <a:buNone/>
            </a:pPr>
            <a:r>
              <a:rPr lang="ru-RU" dirty="0"/>
              <a:t>Б) простота и прозрачность </a:t>
            </a:r>
            <a:r>
              <a:rPr lang="ru-RU" dirty="0" smtClean="0"/>
              <a:t>применения, </a:t>
            </a:r>
            <a:r>
              <a:rPr lang="ru-RU" dirty="0"/>
              <a:t>снижение издержек </a:t>
            </a:r>
            <a:r>
              <a:rPr lang="ru-RU" dirty="0" smtClean="0"/>
              <a:t>субъективной или </a:t>
            </a:r>
            <a:r>
              <a:rPr lang="ru-RU" dirty="0"/>
              <a:t>объективной несправедливости вознаграждения</a:t>
            </a:r>
          </a:p>
        </p:txBody>
      </p:sp>
    </p:spTree>
    <p:extLst>
      <p:ext uri="{BB962C8B-B14F-4D97-AF65-F5344CB8AC3E}">
        <p14:creationId xmlns:p14="http://schemas.microsoft.com/office/powerpoint/2010/main" val="301927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9411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Системы оплаты </a:t>
            </a:r>
            <a:r>
              <a:rPr lang="ru-RU" dirty="0"/>
              <a:t>труда на </a:t>
            </a:r>
            <a:r>
              <a:rPr lang="ru-RU" dirty="0" smtClean="0"/>
              <a:t>основе повременных </a:t>
            </a:r>
            <a:r>
              <a:rPr lang="ru-RU" dirty="0"/>
              <a:t>форм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Повременно-премиальная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По повременно-премиальной </a:t>
            </a:r>
            <a:r>
              <a:rPr lang="ru-RU" dirty="0"/>
              <a:t>системе оплаты </a:t>
            </a:r>
            <a:r>
              <a:rPr lang="ru-RU" dirty="0" smtClean="0"/>
              <a:t>работнику не </a:t>
            </a:r>
            <a:r>
              <a:rPr lang="ru-RU" dirty="0"/>
              <a:t>только начисляется заработная плата </a:t>
            </a:r>
            <a:r>
              <a:rPr lang="ru-RU" dirty="0" smtClean="0"/>
              <a:t>за отработанное время, </a:t>
            </a:r>
            <a:r>
              <a:rPr lang="ru-RU" dirty="0"/>
              <a:t>но и премия за </a:t>
            </a:r>
            <a:r>
              <a:rPr lang="ru-RU" dirty="0" smtClean="0"/>
              <a:t> достижение определённых </a:t>
            </a:r>
            <a:r>
              <a:rPr lang="ru-RU" dirty="0"/>
              <a:t>количественных и </a:t>
            </a:r>
            <a:r>
              <a:rPr lang="ru-RU" dirty="0" smtClean="0"/>
              <a:t>качественных показателей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Данная система </a:t>
            </a:r>
            <a:r>
              <a:rPr lang="ru-RU" dirty="0"/>
              <a:t>оплаты труда предполагает </a:t>
            </a:r>
            <a:r>
              <a:rPr lang="ru-RU" dirty="0" smtClean="0"/>
              <a:t>выплату денежной </a:t>
            </a:r>
            <a:r>
              <a:rPr lang="ru-RU" dirty="0"/>
              <a:t>суммы сверх основного заработка </a:t>
            </a:r>
            <a:r>
              <a:rPr lang="ru-RU" dirty="0" smtClean="0"/>
              <a:t>на основании </a:t>
            </a:r>
            <a:r>
              <a:rPr lang="ru-RU" dirty="0"/>
              <a:t>заранее установленных показателей </a:t>
            </a:r>
            <a:r>
              <a:rPr lang="ru-RU" dirty="0" smtClean="0"/>
              <a:t>и условий </a:t>
            </a:r>
            <a:r>
              <a:rPr lang="ru-RU" dirty="0"/>
              <a:t>премирования (которые могут </a:t>
            </a:r>
            <a:r>
              <a:rPr lang="ru-RU" dirty="0" smtClean="0"/>
              <a:t>быть определены , </a:t>
            </a:r>
            <a:r>
              <a:rPr lang="ru-RU" dirty="0"/>
              <a:t>например </a:t>
            </a:r>
            <a:r>
              <a:rPr lang="ru-RU" dirty="0" smtClean="0"/>
              <a:t>, </a:t>
            </a:r>
            <a:r>
              <a:rPr lang="ru-RU" dirty="0"/>
              <a:t>в Положении о</a:t>
            </a:r>
          </a:p>
          <a:p>
            <a:pPr marL="0" indent="0" algn="just">
              <a:buNone/>
            </a:pPr>
            <a:r>
              <a:rPr lang="ru-RU" dirty="0"/>
              <a:t>премировании </a:t>
            </a:r>
            <a:r>
              <a:rPr lang="ru-RU" dirty="0" smtClean="0"/>
              <a:t>, </a:t>
            </a:r>
            <a:r>
              <a:rPr lang="ru-RU" dirty="0"/>
              <a:t>разработанном на предприятии предприятии). </a:t>
            </a:r>
          </a:p>
        </p:txBody>
      </p:sp>
    </p:spTree>
    <p:extLst>
      <p:ext uri="{BB962C8B-B14F-4D97-AF65-F5344CB8AC3E}">
        <p14:creationId xmlns:p14="http://schemas.microsoft.com/office/powerpoint/2010/main" val="2978831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9411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Системы оплаты </a:t>
            </a:r>
            <a:r>
              <a:rPr lang="ru-RU" dirty="0"/>
              <a:t>труда на </a:t>
            </a:r>
            <a:r>
              <a:rPr lang="ru-RU" dirty="0" smtClean="0"/>
              <a:t>основе повременных </a:t>
            </a:r>
            <a:r>
              <a:rPr lang="ru-RU" dirty="0"/>
              <a:t>форм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686800" cy="502738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Повременная с </a:t>
            </a:r>
            <a:r>
              <a:rPr lang="ru-RU" b="1" dirty="0"/>
              <a:t>нормированным заданием</a:t>
            </a:r>
          </a:p>
          <a:p>
            <a:pPr marL="0" indent="0" algn="just">
              <a:buNone/>
            </a:pPr>
            <a:r>
              <a:rPr lang="ru-RU" dirty="0" smtClean="0"/>
              <a:t>При данной </a:t>
            </a:r>
            <a:r>
              <a:rPr lang="ru-RU" dirty="0"/>
              <a:t>системе оплаты труда устанавливается план работ </a:t>
            </a:r>
            <a:r>
              <a:rPr lang="ru-RU" dirty="0" smtClean="0"/>
              <a:t>,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который должен быть выполнен за </a:t>
            </a:r>
            <a:r>
              <a:rPr lang="ru-RU" dirty="0" smtClean="0"/>
              <a:t>определённый период времени </a:t>
            </a:r>
            <a:r>
              <a:rPr lang="ru-RU" dirty="0"/>
              <a:t>с соблюдением требований к качеству </a:t>
            </a:r>
            <a:r>
              <a:rPr lang="ru-RU" dirty="0" smtClean="0"/>
              <a:t>продукции или </a:t>
            </a:r>
            <a:r>
              <a:rPr lang="ru-RU" dirty="0"/>
              <a:t>работы </a:t>
            </a:r>
            <a:r>
              <a:rPr lang="ru-RU" dirty="0" smtClean="0"/>
              <a:t>. </a:t>
            </a:r>
            <a:r>
              <a:rPr lang="ru-RU" dirty="0"/>
              <a:t>Заработок состоит из двух частей </a:t>
            </a:r>
            <a:r>
              <a:rPr lang="ru-RU" dirty="0" smtClean="0"/>
              <a:t>: повременной части </a:t>
            </a:r>
            <a:r>
              <a:rPr lang="ru-RU" dirty="0"/>
              <a:t>и доплаты за выполнение задания </a:t>
            </a:r>
            <a:r>
              <a:rPr lang="ru-RU" dirty="0" smtClean="0"/>
              <a:t>. </a:t>
            </a:r>
            <a:r>
              <a:rPr lang="ru-RU" dirty="0"/>
              <a:t>В отличие </a:t>
            </a:r>
            <a:r>
              <a:rPr lang="ru-RU" dirty="0" smtClean="0"/>
              <a:t>от системы </a:t>
            </a:r>
            <a:r>
              <a:rPr lang="ru-RU" dirty="0"/>
              <a:t>с премированием учитывается только </a:t>
            </a:r>
            <a:r>
              <a:rPr lang="ru-RU" dirty="0" smtClean="0"/>
              <a:t>выполнение плана</a:t>
            </a:r>
            <a:r>
              <a:rPr lang="ru-RU" dirty="0"/>
              <a:t>, а не перевыполнение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Премия может </a:t>
            </a:r>
            <a:r>
              <a:rPr lang="ru-RU" dirty="0"/>
              <a:t>выплачиваться за высокое качество </a:t>
            </a:r>
            <a:r>
              <a:rPr lang="ru-RU" dirty="0" smtClean="0"/>
              <a:t>продукции (работы) </a:t>
            </a:r>
            <a:r>
              <a:rPr lang="ru-RU" dirty="0"/>
              <a:t>и за экономное использование сырья и материалов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Смешанная (повременно-сдельная </a:t>
            </a:r>
            <a:r>
              <a:rPr lang="ru-RU" b="1" dirty="0"/>
              <a:t>сдельная)</a:t>
            </a:r>
          </a:p>
          <a:p>
            <a:pPr marL="0" indent="0" algn="just">
              <a:buNone/>
            </a:pPr>
            <a:r>
              <a:rPr lang="ru-RU" dirty="0" smtClean="0"/>
              <a:t>Смешанная оплата </a:t>
            </a:r>
            <a:r>
              <a:rPr lang="ru-RU" dirty="0"/>
              <a:t>труда представляет собой </a:t>
            </a:r>
            <a:r>
              <a:rPr lang="ru-RU" dirty="0" smtClean="0"/>
              <a:t>синтез повременной </a:t>
            </a:r>
            <a:r>
              <a:rPr lang="ru-RU" dirty="0"/>
              <a:t>и сдельной оплаты </a:t>
            </a:r>
            <a:r>
              <a:rPr lang="ru-RU" dirty="0" smtClean="0"/>
              <a:t>труда.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9425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Нерегулярные дополнительные </a:t>
            </a:r>
            <a:r>
              <a:rPr lang="ru-RU" dirty="0"/>
              <a:t>выплаты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выплаты работникам </a:t>
            </a:r>
            <a:r>
              <a:rPr lang="ru-RU" dirty="0"/>
              <a:t>при наступлении обстоятельств </a:t>
            </a:r>
            <a:r>
              <a:rPr lang="ru-RU" dirty="0" smtClean="0"/>
              <a:t>, требующих предоставления </a:t>
            </a:r>
            <a:r>
              <a:rPr lang="ru-RU" dirty="0"/>
              <a:t>работникам компенсаций </a:t>
            </a:r>
            <a:r>
              <a:rPr lang="ru-RU" dirty="0" smtClean="0"/>
              <a:t>или социальных </a:t>
            </a:r>
            <a:r>
              <a:rPr lang="ru-RU" dirty="0"/>
              <a:t>льгот (условное выделение </a:t>
            </a:r>
            <a:r>
              <a:rPr lang="ru-RU" dirty="0" smtClean="0"/>
              <a:t>, </a:t>
            </a:r>
            <a:r>
              <a:rPr lang="ru-RU" dirty="0"/>
              <a:t>пересечение с </a:t>
            </a:r>
            <a:r>
              <a:rPr lang="ru-RU" dirty="0" smtClean="0"/>
              <a:t>II)</a:t>
            </a:r>
          </a:p>
          <a:p>
            <a:pPr marL="0" indent="0" algn="ctr">
              <a:buNone/>
            </a:pPr>
            <a:r>
              <a:rPr lang="ru-RU" b="1" dirty="0"/>
              <a:t>Доплаты</a:t>
            </a:r>
          </a:p>
          <a:p>
            <a:r>
              <a:rPr lang="ru-RU" dirty="0"/>
              <a:t>за выполнение обязанностей временно отсутствующего работника (ст. 151 ТК РФ)</a:t>
            </a:r>
          </a:p>
          <a:p>
            <a:r>
              <a:rPr lang="ru-RU" dirty="0"/>
              <a:t>за работу в выходные и праздничные дни(ст. 149, 153 ТК РФ);</a:t>
            </a:r>
          </a:p>
          <a:p>
            <a:r>
              <a:rPr lang="ru-RU" dirty="0"/>
              <a:t>при невыполнении норм выработки, изготовлении бракованной продукции по вине администрации (ст. 155-156 ТК РФ);</a:t>
            </a:r>
          </a:p>
          <a:p>
            <a:r>
              <a:rPr lang="ru-RU" dirty="0"/>
              <a:t>за сверхурочную работу</a:t>
            </a:r>
          </a:p>
        </p:txBody>
      </p:sp>
    </p:spTree>
    <p:extLst>
      <p:ext uri="{BB962C8B-B14F-4D97-AF65-F5344CB8AC3E}">
        <p14:creationId xmlns:p14="http://schemas.microsoft.com/office/powerpoint/2010/main" val="19325713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Нерегулярные дополнительные </a:t>
            </a:r>
            <a:r>
              <a:rPr lang="ru-RU" dirty="0"/>
              <a:t>выплаты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80526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Выплаты социальной направленности</a:t>
            </a:r>
          </a:p>
          <a:p>
            <a:r>
              <a:rPr lang="ru-RU" dirty="0"/>
              <a:t>Суммы, выплачиваемые за счет предприятия, в возмещение вреда, причиненного работнику увечьями, профессиональными заболеваниями либо иными повреждениями здоровья, связанными с исполнением им трудовых обязанностей.</a:t>
            </a:r>
          </a:p>
          <a:p>
            <a:r>
              <a:rPr lang="ru-RU" dirty="0"/>
              <a:t>Компенсацию работникам морального вреда, определяемую судом.</a:t>
            </a:r>
          </a:p>
          <a:p>
            <a:r>
              <a:rPr lang="ru-RU" dirty="0"/>
              <a:t>Выходное пособие при прекращении трудового договора.</a:t>
            </a:r>
          </a:p>
          <a:p>
            <a:r>
              <a:rPr lang="ru-RU" dirty="0"/>
              <a:t>Суммы, выплаченные уволенным работникам на период трудоустройства в связи с ликвидацией предприятия, сокращением численности или штата работников.</a:t>
            </a:r>
          </a:p>
          <a:p>
            <a:r>
              <a:rPr lang="ru-RU" dirty="0"/>
              <a:t>Расходы на погашение ссуд, выданных работникам предприятия.</a:t>
            </a:r>
          </a:p>
          <a:p>
            <a:r>
              <a:rPr lang="ru-RU" dirty="0"/>
              <a:t>Суммы, предоставленные работникам для первоначального взноса или на частичное (полное) погашение кредита на жилищное строительство</a:t>
            </a:r>
          </a:p>
          <a:p>
            <a:r>
              <a:rPr lang="ru-RU" dirty="0"/>
              <a:t>Материальную помощь, предоставленную отдельным работникам по семейным обстоятельствам, на погребение и т.д.</a:t>
            </a:r>
          </a:p>
          <a:p>
            <a:r>
              <a:rPr lang="ru-RU" dirty="0"/>
              <a:t>Единовременные пособия уходящим на пенсию ветеранам труда, выплачиваемые за счет средств предприятия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962308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86800" cy="838200"/>
          </a:xfrm>
        </p:spPr>
        <p:txBody>
          <a:bodyPr>
            <a:normAutofit/>
          </a:bodyPr>
          <a:lstStyle/>
          <a:p>
            <a:r>
              <a:rPr lang="ru-RU" sz="2200" dirty="0"/>
              <a:t>Материальное и </a:t>
            </a:r>
            <a:r>
              <a:rPr lang="ru-RU" sz="2200" dirty="0" smtClean="0"/>
              <a:t>нематериальное</a:t>
            </a:r>
            <a:r>
              <a:rPr lang="en-US" sz="2200" dirty="0" smtClean="0"/>
              <a:t> </a:t>
            </a:r>
            <a:r>
              <a:rPr lang="ru-RU" sz="2200" dirty="0" smtClean="0"/>
              <a:t>стимулирование </a:t>
            </a:r>
            <a:r>
              <a:rPr lang="ru-RU" sz="2200" dirty="0"/>
              <a:t>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rmAutofit/>
          </a:bodyPr>
          <a:lstStyle/>
          <a:p>
            <a:r>
              <a:rPr lang="ru-RU" dirty="0"/>
              <a:t>Стимулирование, как </a:t>
            </a:r>
            <a:r>
              <a:rPr lang="ru-RU" dirty="0" smtClean="0"/>
              <a:t>средство</a:t>
            </a:r>
            <a:r>
              <a:rPr lang="en-US" dirty="0" smtClean="0"/>
              <a:t> </a:t>
            </a:r>
            <a:r>
              <a:rPr lang="ru-RU" dirty="0" smtClean="0"/>
              <a:t>усиления мотивов, проявление</a:t>
            </a:r>
            <a:r>
              <a:rPr lang="en-US" dirty="0" smtClean="0"/>
              <a:t> </a:t>
            </a:r>
            <a:r>
              <a:rPr lang="ru-RU" dirty="0" smtClean="0"/>
              <a:t>которых </a:t>
            </a:r>
            <a:r>
              <a:rPr lang="ru-RU" dirty="0"/>
              <a:t>целесообразно с </a:t>
            </a:r>
            <a:r>
              <a:rPr lang="ru-RU" dirty="0" smtClean="0"/>
              <a:t>точки</a:t>
            </a:r>
            <a:r>
              <a:rPr lang="en-US" dirty="0" smtClean="0"/>
              <a:t> </a:t>
            </a:r>
            <a:r>
              <a:rPr lang="ru-RU" dirty="0" smtClean="0"/>
              <a:t>зрения задач</a:t>
            </a:r>
            <a:r>
              <a:rPr lang="ru-RU" dirty="0"/>
              <a:t>, стоящих </a:t>
            </a:r>
            <a:r>
              <a:rPr lang="ru-RU" dirty="0" smtClean="0"/>
              <a:t>перед</a:t>
            </a:r>
            <a:r>
              <a:rPr lang="en-US" dirty="0" smtClean="0"/>
              <a:t> </a:t>
            </a:r>
            <a:r>
              <a:rPr lang="ru-RU" dirty="0" smtClean="0"/>
              <a:t>организацией</a:t>
            </a:r>
            <a:r>
              <a:rPr lang="ru-RU" dirty="0"/>
              <a:t>, может существовать </a:t>
            </a:r>
            <a:r>
              <a:rPr lang="ru-RU" dirty="0" smtClean="0"/>
              <a:t>в</a:t>
            </a:r>
            <a:r>
              <a:rPr lang="en-US" dirty="0" smtClean="0"/>
              <a:t> </a:t>
            </a:r>
            <a:r>
              <a:rPr lang="ru-RU" dirty="0" smtClean="0"/>
              <a:t>двух </a:t>
            </a:r>
            <a:r>
              <a:rPr lang="ru-RU" dirty="0"/>
              <a:t>взаимосвязанных формах 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 smtClean="0"/>
              <a:t>Материальное</a:t>
            </a:r>
            <a:r>
              <a:rPr lang="ru-RU" dirty="0"/>
              <a:t>;</a:t>
            </a:r>
          </a:p>
          <a:p>
            <a:r>
              <a:rPr lang="ru-RU" dirty="0" smtClean="0"/>
              <a:t>Нематериальное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3545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Способы дифференциации </a:t>
            </a:r>
            <a:r>
              <a:rPr lang="ru-RU" dirty="0"/>
              <a:t>постоянной </a:t>
            </a:r>
            <a:r>
              <a:rPr lang="ru-RU" dirty="0" smtClean="0"/>
              <a:t>части оплаты </a:t>
            </a:r>
            <a:r>
              <a:rPr lang="ru-RU" dirty="0"/>
              <a:t>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1. Тарификация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 err="1" smtClean="0"/>
              <a:t>Грейдирование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</a:t>
            </a:r>
            <a:r>
              <a:rPr lang="ru-RU" dirty="0" smtClean="0"/>
              <a:t>. Рыночное ценообразование</a:t>
            </a:r>
            <a:endParaRPr lang="ru-RU" dirty="0"/>
          </a:p>
          <a:p>
            <a:r>
              <a:rPr lang="ru-RU" b="1" dirty="0" smtClean="0"/>
              <a:t>Тарификация</a:t>
            </a:r>
            <a:r>
              <a:rPr lang="ru-RU" dirty="0" smtClean="0"/>
              <a:t> – </a:t>
            </a:r>
            <a:r>
              <a:rPr lang="ru-RU" dirty="0"/>
              <a:t>отнесение работы (должности должности) к </a:t>
            </a:r>
            <a:r>
              <a:rPr lang="ru-RU" dirty="0" smtClean="0"/>
              <a:t>тому или </a:t>
            </a:r>
            <a:r>
              <a:rPr lang="ru-RU" dirty="0"/>
              <a:t>иному разряду тарифной </a:t>
            </a:r>
            <a:r>
              <a:rPr lang="ru-RU" dirty="0" smtClean="0"/>
              <a:t>сетки (</a:t>
            </a:r>
            <a:r>
              <a:rPr lang="ru-RU" dirty="0"/>
              <a:t>квалификационному разряду разряду) исходя из </a:t>
            </a:r>
            <a:r>
              <a:rPr lang="ru-RU" dirty="0" smtClean="0"/>
              <a:t>ее сложности </a:t>
            </a:r>
            <a:r>
              <a:rPr lang="ru-RU" dirty="0"/>
              <a:t>и требуемой компетентности (</a:t>
            </a:r>
            <a:r>
              <a:rPr lang="ru-RU" dirty="0" smtClean="0"/>
              <a:t>или квалификации </a:t>
            </a:r>
            <a:r>
              <a:rPr lang="ru-RU" dirty="0"/>
              <a:t>квалификации). ). Часто проводится на </a:t>
            </a:r>
            <a:r>
              <a:rPr lang="ru-RU" dirty="0" smtClean="0"/>
              <a:t>основе тарифно-квалификационных справочников.</a:t>
            </a:r>
            <a:endParaRPr lang="ru-RU" dirty="0"/>
          </a:p>
          <a:p>
            <a:r>
              <a:rPr lang="ru-RU" b="1" dirty="0" err="1" smtClean="0"/>
              <a:t>Грейдирование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/>
              <a:t>способ назначения ставки </a:t>
            </a:r>
            <a:r>
              <a:rPr lang="ru-RU" dirty="0" smtClean="0"/>
              <a:t>заработной платы </a:t>
            </a:r>
            <a:r>
              <a:rPr lang="ru-RU" dirty="0"/>
              <a:t>на основании оценки деятельности </a:t>
            </a:r>
            <a:r>
              <a:rPr lang="ru-RU" dirty="0" smtClean="0"/>
              <a:t>каждого отдельного </a:t>
            </a:r>
            <a:r>
              <a:rPr lang="ru-RU" dirty="0"/>
              <a:t>сотрудника (или рабочего места места</a:t>
            </a:r>
            <a:r>
              <a:rPr lang="ru-RU" dirty="0" smtClean="0"/>
              <a:t>) согласно </a:t>
            </a:r>
            <a:r>
              <a:rPr lang="ru-RU" dirty="0"/>
              <a:t>единым критериям </a:t>
            </a:r>
            <a:r>
              <a:rPr lang="ru-RU" dirty="0" smtClean="0"/>
              <a:t>, </a:t>
            </a:r>
            <a:r>
              <a:rPr lang="ru-RU" dirty="0"/>
              <a:t>распределенным </a:t>
            </a:r>
            <a:r>
              <a:rPr lang="ru-RU" dirty="0" smtClean="0"/>
              <a:t>по степени </a:t>
            </a:r>
            <a:r>
              <a:rPr lang="ru-RU" dirty="0"/>
              <a:t>их важности (</a:t>
            </a:r>
            <a:r>
              <a:rPr lang="ru-RU" dirty="0" smtClean="0"/>
              <a:t>ценности) </a:t>
            </a:r>
            <a:r>
              <a:rPr lang="ru-RU" dirty="0"/>
              <a:t>для организации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548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Способы дифференциации </a:t>
            </a:r>
            <a:r>
              <a:rPr lang="ru-RU" dirty="0"/>
              <a:t>постоянной </a:t>
            </a:r>
            <a:r>
              <a:rPr lang="ru-RU" dirty="0" smtClean="0"/>
              <a:t>части оплаты </a:t>
            </a:r>
            <a:r>
              <a:rPr lang="ru-RU" dirty="0"/>
              <a:t>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Рыночное ценообразование </a:t>
            </a:r>
            <a:r>
              <a:rPr lang="ru-RU" dirty="0"/>
              <a:t>– оплата труда </a:t>
            </a:r>
            <a:r>
              <a:rPr lang="ru-RU" dirty="0" smtClean="0"/>
              <a:t>в соответствии </a:t>
            </a:r>
            <a:r>
              <a:rPr lang="ru-RU" dirty="0"/>
              <a:t>со </a:t>
            </a:r>
            <a:r>
              <a:rPr lang="ru-RU" dirty="0" smtClean="0"/>
              <a:t> среднерыночными значениями </a:t>
            </a:r>
            <a:r>
              <a:rPr lang="ru-RU" dirty="0"/>
              <a:t>заработной </a:t>
            </a:r>
            <a:r>
              <a:rPr lang="ru-RU" dirty="0" smtClean="0"/>
              <a:t>платы.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Проблемные ситуации </a:t>
            </a:r>
            <a:r>
              <a:rPr lang="ru-RU" dirty="0"/>
              <a:t>для </a:t>
            </a:r>
            <a:r>
              <a:rPr lang="ru-RU" dirty="0" smtClean="0"/>
              <a:t>использования методики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smtClean="0"/>
              <a:t>Специфичность труда 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smtClean="0"/>
              <a:t>Дефицит кадров;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smtClean="0"/>
              <a:t>Информационные барьеры </a:t>
            </a:r>
            <a:r>
              <a:rPr lang="ru-RU" dirty="0"/>
              <a:t>в </a:t>
            </a:r>
            <a:r>
              <a:rPr lang="ru-RU" dirty="0" smtClean="0"/>
              <a:t>получении данных 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smtClean="0"/>
              <a:t>Значительное количество </a:t>
            </a:r>
            <a:r>
              <a:rPr lang="ru-RU" dirty="0"/>
              <a:t>должностей в</a:t>
            </a:r>
          </a:p>
          <a:p>
            <a:pPr marL="0" indent="0">
              <a:buNone/>
            </a:pPr>
            <a:r>
              <a:rPr lang="ru-RU" dirty="0"/>
              <a:t>организации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7406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Тарификация работ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Тарифная сетка </a:t>
            </a:r>
            <a:r>
              <a:rPr lang="ru-RU" dirty="0"/>
              <a:t>- сетка </a:t>
            </a:r>
            <a:r>
              <a:rPr lang="ru-RU" dirty="0" smtClean="0"/>
              <a:t>соответствия квалификационных </a:t>
            </a:r>
            <a:r>
              <a:rPr lang="ru-RU" dirty="0"/>
              <a:t>разрядов </a:t>
            </a:r>
            <a:r>
              <a:rPr lang="ru-RU" dirty="0" smtClean="0"/>
              <a:t>, тарифным коэффициентам .</a:t>
            </a:r>
            <a:endParaRPr lang="ru-RU" dirty="0"/>
          </a:p>
          <a:p>
            <a:pPr algn="just"/>
            <a:r>
              <a:rPr lang="ru-RU" dirty="0" smtClean="0"/>
              <a:t>Тарифный коэффициент </a:t>
            </a:r>
            <a:r>
              <a:rPr lang="ru-RU" dirty="0"/>
              <a:t>– коэффициент </a:t>
            </a:r>
            <a:r>
              <a:rPr lang="ru-RU" dirty="0" smtClean="0"/>
              <a:t>, соответствующий определенному квалификационному </a:t>
            </a:r>
            <a:r>
              <a:rPr lang="ru-RU" dirty="0"/>
              <a:t>разряду в тарифной сетке </a:t>
            </a:r>
            <a:r>
              <a:rPr lang="ru-RU" dirty="0" smtClean="0"/>
              <a:t>, который </a:t>
            </a:r>
            <a:r>
              <a:rPr lang="ru-RU" dirty="0"/>
              <a:t>показывает на сколько (в долях </a:t>
            </a:r>
            <a:r>
              <a:rPr lang="ru-RU" dirty="0" smtClean="0"/>
              <a:t>от единицы) </a:t>
            </a:r>
            <a:r>
              <a:rPr lang="ru-RU" dirty="0"/>
              <a:t>размер оплаты труда работника </a:t>
            </a:r>
            <a:r>
              <a:rPr lang="ru-RU" dirty="0" smtClean="0"/>
              <a:t>данного квалификационного </a:t>
            </a:r>
            <a:r>
              <a:rPr lang="ru-RU" dirty="0"/>
              <a:t>разряда больше ставки </a:t>
            </a:r>
            <a:r>
              <a:rPr lang="ru-RU" dirty="0" smtClean="0"/>
              <a:t>оплаты труда </a:t>
            </a:r>
            <a:r>
              <a:rPr lang="ru-RU" dirty="0"/>
              <a:t>рабочего первого разряда </a:t>
            </a:r>
            <a:r>
              <a:rPr lang="ru-RU" dirty="0" smtClean="0"/>
              <a:t>.</a:t>
            </a:r>
            <a:endParaRPr lang="ru-RU" dirty="0"/>
          </a:p>
          <a:p>
            <a:pPr algn="just"/>
            <a:r>
              <a:rPr lang="ru-RU" dirty="0" err="1" smtClean="0"/>
              <a:t>Межразрядные</a:t>
            </a:r>
            <a:r>
              <a:rPr lang="ru-RU" dirty="0" smtClean="0"/>
              <a:t> коэффициенты </a:t>
            </a:r>
            <a:r>
              <a:rPr lang="ru-RU" dirty="0"/>
              <a:t>– это коэффициенты </a:t>
            </a:r>
            <a:r>
              <a:rPr lang="ru-RU" dirty="0" smtClean="0"/>
              <a:t>, которые </a:t>
            </a:r>
            <a:r>
              <a:rPr lang="ru-RU" dirty="0"/>
              <a:t>вычисляются по отношению </a:t>
            </a:r>
            <a:r>
              <a:rPr lang="ru-RU" dirty="0" smtClean="0"/>
              <a:t>к предыдущему </a:t>
            </a:r>
            <a:r>
              <a:rPr lang="ru-RU" dirty="0"/>
              <a:t>разряду для определения </a:t>
            </a:r>
            <a:r>
              <a:rPr lang="ru-RU" dirty="0" smtClean="0"/>
              <a:t>уровня роста </a:t>
            </a:r>
            <a:r>
              <a:rPr lang="ru-RU" dirty="0"/>
              <a:t>оплаты труда при росте квалификации </a:t>
            </a:r>
            <a:r>
              <a:rPr lang="ru-RU" dirty="0" smtClean="0"/>
              <a:t>на один разряд.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55196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251" y="44624"/>
            <a:ext cx="8686800" cy="838200"/>
          </a:xfrm>
        </p:spPr>
        <p:txBody>
          <a:bodyPr/>
          <a:lstStyle/>
          <a:p>
            <a:r>
              <a:rPr lang="ru-RU" dirty="0" err="1"/>
              <a:t>Грейдирование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Слово «</a:t>
            </a:r>
            <a:r>
              <a:rPr lang="ru-RU" dirty="0" err="1"/>
              <a:t>грейд</a:t>
            </a:r>
            <a:r>
              <a:rPr lang="ru-RU" dirty="0"/>
              <a:t> » произошло от </a:t>
            </a:r>
            <a:r>
              <a:rPr lang="ru-RU" dirty="0" smtClean="0"/>
              <a:t>англ</a:t>
            </a:r>
            <a:r>
              <a:rPr lang="ru-RU" dirty="0"/>
              <a:t>. </a:t>
            </a:r>
            <a:r>
              <a:rPr lang="ru-RU" dirty="0" err="1"/>
              <a:t>grade</a:t>
            </a:r>
            <a:r>
              <a:rPr lang="ru-RU" dirty="0"/>
              <a:t> – «располагать по степеням </a:t>
            </a:r>
            <a:r>
              <a:rPr lang="ru-RU" dirty="0" smtClean="0"/>
              <a:t>, </a:t>
            </a:r>
            <a:r>
              <a:rPr lang="ru-RU" dirty="0"/>
              <a:t>ранжировать ».</a:t>
            </a:r>
          </a:p>
          <a:p>
            <a:r>
              <a:rPr lang="ru-RU" dirty="0"/>
              <a:t>Автор – американский эксперт в области </a:t>
            </a:r>
            <a:r>
              <a:rPr lang="ru-RU" dirty="0" smtClean="0"/>
              <a:t>консалтинга </a:t>
            </a:r>
            <a:r>
              <a:rPr lang="ru-RU" dirty="0"/>
              <a:t>Эдуард Н. </a:t>
            </a:r>
            <a:r>
              <a:rPr lang="ru-RU" dirty="0" err="1"/>
              <a:t>Хэй</a:t>
            </a:r>
            <a:r>
              <a:rPr lang="ru-RU" dirty="0"/>
              <a:t> </a:t>
            </a:r>
            <a:r>
              <a:rPr lang="ru-RU" dirty="0" err="1"/>
              <a:t>Хэй</a:t>
            </a:r>
            <a:r>
              <a:rPr lang="ru-RU" dirty="0"/>
              <a:t>. В </a:t>
            </a:r>
            <a:r>
              <a:rPr lang="ru-RU" dirty="0" smtClean="0"/>
              <a:t>1962 году </a:t>
            </a:r>
            <a:r>
              <a:rPr lang="ru-RU" dirty="0"/>
              <a:t>он разработал универсальную модель тарифной сетки </a:t>
            </a:r>
            <a:r>
              <a:rPr lang="ru-RU" dirty="0" smtClean="0"/>
              <a:t>, </a:t>
            </a:r>
            <a:r>
              <a:rPr lang="ru-RU" dirty="0"/>
              <a:t>которая </a:t>
            </a:r>
            <a:r>
              <a:rPr lang="ru-RU" dirty="0" smtClean="0"/>
              <a:t>оценивала вклад </a:t>
            </a:r>
            <a:r>
              <a:rPr lang="ru-RU" dirty="0"/>
              <a:t>каждого сотрудника в результативность работы компании компании*. </a:t>
            </a:r>
            <a:r>
              <a:rPr lang="ru-RU" dirty="0" err="1" smtClean="0"/>
              <a:t>Грейд</a:t>
            </a:r>
            <a:r>
              <a:rPr lang="ru-RU" dirty="0" smtClean="0"/>
              <a:t> – </a:t>
            </a:r>
            <a:r>
              <a:rPr lang="ru-RU" dirty="0"/>
              <a:t>группа сходных по своим </a:t>
            </a:r>
            <a:r>
              <a:rPr lang="ru-RU" dirty="0" smtClean="0"/>
              <a:t>характеристикам должностей, </a:t>
            </a:r>
            <a:r>
              <a:rPr lang="ru-RU" dirty="0"/>
              <a:t>по которым применяется </a:t>
            </a:r>
            <a:r>
              <a:rPr lang="ru-RU" dirty="0" smtClean="0"/>
              <a:t>одинаковый диапазон </a:t>
            </a:r>
            <a:r>
              <a:rPr lang="ru-RU" dirty="0"/>
              <a:t>постоянной части заработной платы</a:t>
            </a:r>
          </a:p>
          <a:p>
            <a:r>
              <a:rPr lang="ru-RU" dirty="0" err="1" smtClean="0"/>
              <a:t>Грейдирование</a:t>
            </a:r>
            <a:r>
              <a:rPr lang="ru-RU" dirty="0" smtClean="0"/>
              <a:t> (</a:t>
            </a:r>
            <a:r>
              <a:rPr lang="ru-RU" dirty="0"/>
              <a:t>по </a:t>
            </a:r>
            <a:r>
              <a:rPr lang="ru-RU" dirty="0" smtClean="0"/>
              <a:t>содержанию) </a:t>
            </a:r>
            <a:r>
              <a:rPr lang="ru-RU" dirty="0"/>
              <a:t>– </a:t>
            </a:r>
            <a:r>
              <a:rPr lang="ru-RU" dirty="0" smtClean="0"/>
              <a:t>процедура формирования </a:t>
            </a:r>
            <a:r>
              <a:rPr lang="ru-RU" dirty="0"/>
              <a:t>системы </a:t>
            </a:r>
            <a:r>
              <a:rPr lang="ru-RU" dirty="0" err="1" smtClean="0"/>
              <a:t>грейдов</a:t>
            </a:r>
            <a:r>
              <a:rPr lang="ru-RU" dirty="0" smtClean="0"/>
              <a:t>, </a:t>
            </a:r>
            <a:r>
              <a:rPr lang="ru-RU" dirty="0"/>
              <a:t>оценки </a:t>
            </a:r>
            <a:r>
              <a:rPr lang="ru-RU" dirty="0" err="1" smtClean="0"/>
              <a:t>грейда</a:t>
            </a:r>
            <a:r>
              <a:rPr lang="ru-RU" dirty="0" smtClean="0"/>
              <a:t> работника </a:t>
            </a:r>
            <a:r>
              <a:rPr lang="ru-RU" dirty="0"/>
              <a:t>и определения </a:t>
            </a:r>
            <a:r>
              <a:rPr lang="ru-RU" dirty="0" smtClean="0"/>
              <a:t>ступенек дифференциации </a:t>
            </a:r>
            <a:r>
              <a:rPr lang="ru-RU" dirty="0"/>
              <a:t>оплаты труда между </a:t>
            </a:r>
            <a:r>
              <a:rPr lang="ru-RU" dirty="0" err="1" smtClean="0"/>
              <a:t>грейдами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2363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/>
          <a:lstStyle/>
          <a:p>
            <a:r>
              <a:rPr lang="ru-RU" dirty="0" err="1"/>
              <a:t>Грейдирование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686800" cy="58772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 smtClean="0"/>
              <a:t>Методология </a:t>
            </a:r>
            <a:r>
              <a:rPr lang="ru-RU" sz="2200" dirty="0" err="1" smtClean="0"/>
              <a:t>грейдирования</a:t>
            </a:r>
            <a:r>
              <a:rPr lang="ru-RU" sz="2200" dirty="0" smtClean="0"/>
              <a:t> :</a:t>
            </a:r>
            <a:endParaRPr lang="ru-RU" sz="2200" dirty="0"/>
          </a:p>
          <a:p>
            <a:pPr marL="0" indent="0">
              <a:buNone/>
            </a:pPr>
            <a:r>
              <a:rPr lang="ru-RU" sz="2200" dirty="0" smtClean="0"/>
              <a:t>1. Определение факторов , </a:t>
            </a:r>
            <a:r>
              <a:rPr lang="ru-RU" sz="2200" dirty="0"/>
              <a:t>т.е. переменных (характеристик </a:t>
            </a:r>
            <a:r>
              <a:rPr lang="ru-RU" sz="2200" dirty="0" smtClean="0"/>
              <a:t>характеристик) процессов , </a:t>
            </a:r>
            <a:r>
              <a:rPr lang="ru-RU" sz="2200" dirty="0"/>
              <a:t>влияющих на результативность </a:t>
            </a:r>
            <a:r>
              <a:rPr lang="ru-RU" sz="2200" dirty="0" smtClean="0"/>
              <a:t>работы персонала </a:t>
            </a:r>
            <a:r>
              <a:rPr lang="ru-RU" sz="2200" dirty="0"/>
              <a:t>(например </a:t>
            </a:r>
            <a:r>
              <a:rPr lang="ru-RU" sz="2200" dirty="0" smtClean="0"/>
              <a:t>, </a:t>
            </a:r>
            <a:r>
              <a:rPr lang="ru-RU" sz="2200" dirty="0"/>
              <a:t>компетентность </a:t>
            </a:r>
            <a:r>
              <a:rPr lang="ru-RU" sz="2200" dirty="0" smtClean="0"/>
              <a:t>, </a:t>
            </a:r>
            <a:r>
              <a:rPr lang="ru-RU" sz="2200" dirty="0"/>
              <a:t>инициативность </a:t>
            </a:r>
            <a:r>
              <a:rPr lang="ru-RU" sz="2200" dirty="0" smtClean="0"/>
              <a:t>, ответственность , </a:t>
            </a:r>
            <a:r>
              <a:rPr lang="ru-RU" sz="2200" dirty="0"/>
              <a:t>условия труда </a:t>
            </a:r>
            <a:r>
              <a:rPr lang="ru-RU" sz="2200" dirty="0" smtClean="0"/>
              <a:t>, </a:t>
            </a:r>
            <a:r>
              <a:rPr lang="ru-RU" sz="2200" dirty="0"/>
              <a:t>интенсивность труда </a:t>
            </a:r>
            <a:r>
              <a:rPr lang="ru-RU" sz="2200" dirty="0" smtClean="0"/>
              <a:t>, количество </a:t>
            </a:r>
            <a:r>
              <a:rPr lang="ru-RU" sz="2200" dirty="0"/>
              <a:t>подчиненных и </a:t>
            </a:r>
            <a:r>
              <a:rPr lang="ru-RU" sz="2200" dirty="0" smtClean="0"/>
              <a:t>пр.). </a:t>
            </a:r>
            <a:r>
              <a:rPr lang="ru-RU" sz="2200" dirty="0"/>
              <a:t>Факторы могут </a:t>
            </a:r>
            <a:r>
              <a:rPr lang="ru-RU" sz="2200" dirty="0" smtClean="0"/>
              <a:t>отражать как </a:t>
            </a:r>
            <a:r>
              <a:rPr lang="ru-RU" sz="2200" dirty="0"/>
              <a:t>требование к рабочему месту (должности должности) так </a:t>
            </a:r>
            <a:r>
              <a:rPr lang="ru-RU" sz="2200" dirty="0" smtClean="0"/>
              <a:t>и оценивать </a:t>
            </a:r>
            <a:r>
              <a:rPr lang="ru-RU" sz="2200" dirty="0"/>
              <a:t>конкретного работника </a:t>
            </a:r>
            <a:r>
              <a:rPr lang="ru-RU" sz="2200" dirty="0" smtClean="0"/>
              <a:t>. </a:t>
            </a:r>
            <a:r>
              <a:rPr lang="ru-RU" sz="2200" dirty="0"/>
              <a:t>Факторы должны </a:t>
            </a:r>
            <a:r>
              <a:rPr lang="ru-RU" sz="2200" dirty="0" smtClean="0"/>
              <a:t>быть применимы </a:t>
            </a:r>
            <a:r>
              <a:rPr lang="ru-RU" sz="2200" dirty="0"/>
              <a:t>для всех категорий персонала </a:t>
            </a:r>
            <a:r>
              <a:rPr lang="ru-RU" sz="2200" dirty="0" smtClean="0"/>
              <a:t>.</a:t>
            </a:r>
            <a:endParaRPr lang="ru-RU" sz="2200" dirty="0"/>
          </a:p>
          <a:p>
            <a:pPr marL="0" indent="0">
              <a:buNone/>
            </a:pPr>
            <a:r>
              <a:rPr lang="ru-RU" sz="2200" dirty="0"/>
              <a:t>2</a:t>
            </a:r>
            <a:r>
              <a:rPr lang="ru-RU" sz="2200" dirty="0" smtClean="0"/>
              <a:t>. Определение весов </a:t>
            </a:r>
            <a:r>
              <a:rPr lang="ru-RU" sz="2200" dirty="0"/>
              <a:t>факторов </a:t>
            </a:r>
            <a:r>
              <a:rPr lang="ru-RU" sz="2200" dirty="0" smtClean="0"/>
              <a:t>, </a:t>
            </a:r>
            <a:r>
              <a:rPr lang="ru-RU" sz="2200" dirty="0"/>
              <a:t>за 100% принимается </a:t>
            </a:r>
            <a:r>
              <a:rPr lang="ru-RU" sz="2200" dirty="0" smtClean="0"/>
              <a:t>вес всех </a:t>
            </a:r>
            <a:r>
              <a:rPr lang="ru-RU" sz="2200" dirty="0"/>
              <a:t>факторов </a:t>
            </a:r>
            <a:r>
              <a:rPr lang="ru-RU" sz="2200" dirty="0" smtClean="0"/>
              <a:t>. </a:t>
            </a:r>
            <a:r>
              <a:rPr lang="ru-RU" sz="2200" dirty="0"/>
              <a:t>Веса назначаются исходя из </a:t>
            </a:r>
            <a:r>
              <a:rPr lang="ru-RU" sz="2200" dirty="0" smtClean="0"/>
              <a:t>важности (приоритетности </a:t>
            </a:r>
            <a:r>
              <a:rPr lang="ru-RU" sz="2200" dirty="0"/>
              <a:t>приоритетности) каждого фактора относительно других </a:t>
            </a:r>
            <a:r>
              <a:rPr lang="ru-RU" sz="2200" dirty="0" smtClean="0"/>
              <a:t>.</a:t>
            </a:r>
            <a:endParaRPr lang="ru-RU" sz="2200" dirty="0"/>
          </a:p>
          <a:p>
            <a:pPr marL="0" indent="0">
              <a:buNone/>
            </a:pPr>
            <a:r>
              <a:rPr lang="ru-RU" sz="2200" dirty="0"/>
              <a:t>Проблема – вес фактора изменяется в зависимости </a:t>
            </a:r>
            <a:r>
              <a:rPr lang="ru-RU" sz="2200" dirty="0" smtClean="0"/>
              <a:t>от выполняемой </a:t>
            </a:r>
            <a:r>
              <a:rPr lang="ru-RU" sz="2200" dirty="0"/>
              <a:t>работы </a:t>
            </a:r>
            <a:r>
              <a:rPr lang="ru-RU" sz="2200" dirty="0" smtClean="0"/>
              <a:t>, </a:t>
            </a:r>
            <a:r>
              <a:rPr lang="ru-RU" sz="2200" dirty="0"/>
              <a:t>поэтому можно веса назначать </a:t>
            </a:r>
            <a:r>
              <a:rPr lang="ru-RU" sz="2200" dirty="0" smtClean="0"/>
              <a:t>в рамках </a:t>
            </a:r>
            <a:r>
              <a:rPr lang="ru-RU" sz="2200" dirty="0"/>
              <a:t>отдельных должностей </a:t>
            </a:r>
            <a:r>
              <a:rPr lang="ru-RU" sz="2200" dirty="0" smtClean="0"/>
              <a:t>, </a:t>
            </a:r>
            <a:r>
              <a:rPr lang="ru-RU" sz="2200" dirty="0"/>
              <a:t>но система </a:t>
            </a:r>
            <a:r>
              <a:rPr lang="ru-RU" sz="2200" dirty="0" smtClean="0"/>
              <a:t>становится менее </a:t>
            </a:r>
            <a:r>
              <a:rPr lang="ru-RU" sz="2200" dirty="0"/>
              <a:t>прозрачной 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6280884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/>
          <a:lstStyle/>
          <a:p>
            <a:r>
              <a:rPr lang="ru-RU" dirty="0" err="1"/>
              <a:t>Грейдирование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686800" cy="58772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3. Описание факторов </a:t>
            </a:r>
            <a:r>
              <a:rPr lang="ru-RU" sz="2800" dirty="0"/>
              <a:t>(формирование </a:t>
            </a:r>
            <a:r>
              <a:rPr lang="ru-RU" sz="2800" dirty="0" smtClean="0"/>
              <a:t>рейтингов выраженности </a:t>
            </a:r>
            <a:r>
              <a:rPr lang="ru-RU" sz="2800" dirty="0"/>
              <a:t>фактора – </a:t>
            </a:r>
            <a:r>
              <a:rPr lang="ru-RU" sz="2800" dirty="0" smtClean="0"/>
              <a:t>классов). </a:t>
            </a:r>
          </a:p>
          <a:p>
            <a:pPr marL="0" indent="0">
              <a:buNone/>
            </a:pPr>
            <a:r>
              <a:rPr lang="ru-RU" sz="2800" dirty="0" smtClean="0"/>
              <a:t>4. Распределение веса </a:t>
            </a:r>
            <a:r>
              <a:rPr lang="ru-RU" sz="2800" dirty="0"/>
              <a:t>факторов по классам (1 </a:t>
            </a:r>
            <a:r>
              <a:rPr lang="ru-RU" sz="2800" dirty="0" smtClean="0"/>
              <a:t>класс – </a:t>
            </a:r>
            <a:r>
              <a:rPr lang="ru-RU" sz="2800" dirty="0"/>
              <a:t>минимальное значение баллов </a:t>
            </a:r>
            <a:r>
              <a:rPr lang="ru-RU" sz="2800" dirty="0" smtClean="0"/>
              <a:t>, </a:t>
            </a:r>
            <a:r>
              <a:rPr lang="ru-RU" sz="2800" dirty="0"/>
              <a:t>последний класс </a:t>
            </a:r>
            <a:r>
              <a:rPr lang="ru-RU" sz="2800" dirty="0" smtClean="0"/>
              <a:t>–</a:t>
            </a:r>
            <a:r>
              <a:rPr lang="ru-RU" sz="2800" dirty="0" err="1" smtClean="0"/>
              <a:t>max</a:t>
            </a:r>
            <a:r>
              <a:rPr lang="ru-RU" sz="2800" dirty="0" smtClean="0"/>
              <a:t> </a:t>
            </a:r>
            <a:r>
              <a:rPr lang="ru-RU" sz="2800" dirty="0"/>
              <a:t>значение балла значимости значимости</a:t>
            </a:r>
            <a:r>
              <a:rPr lang="ru-RU" sz="2800" dirty="0" smtClean="0"/>
              <a:t>)</a:t>
            </a:r>
          </a:p>
          <a:p>
            <a:pPr marL="0" indent="0">
              <a:buNone/>
            </a:pPr>
            <a:r>
              <a:rPr lang="ru-RU" sz="2800" dirty="0"/>
              <a:t>5</a:t>
            </a:r>
            <a:r>
              <a:rPr lang="ru-RU" sz="2800" dirty="0" smtClean="0"/>
              <a:t>. Определение относительной ценности рабочего </a:t>
            </a:r>
            <a:r>
              <a:rPr lang="ru-RU" sz="2800" dirty="0"/>
              <a:t>места (</a:t>
            </a:r>
            <a:r>
              <a:rPr lang="ru-RU" sz="2800" dirty="0" smtClean="0"/>
              <a:t>должности). Экспертами оцениваются </a:t>
            </a:r>
            <a:r>
              <a:rPr lang="ru-RU" sz="2800" dirty="0"/>
              <a:t>все должности </a:t>
            </a:r>
            <a:r>
              <a:rPr lang="ru-RU" sz="2800" dirty="0" smtClean="0"/>
              <a:t>, существующие </a:t>
            </a:r>
            <a:r>
              <a:rPr lang="ru-RU" sz="2800" dirty="0"/>
              <a:t>в организации исходя </a:t>
            </a:r>
            <a:r>
              <a:rPr lang="ru-RU" sz="2800" dirty="0" smtClean="0"/>
              <a:t>из описания </a:t>
            </a:r>
            <a:r>
              <a:rPr lang="ru-RU" sz="2800" dirty="0"/>
              <a:t>классов каждого из выбранных </a:t>
            </a:r>
            <a:r>
              <a:rPr lang="ru-RU" sz="2800" dirty="0" smtClean="0"/>
              <a:t>для оценки </a:t>
            </a:r>
            <a:r>
              <a:rPr lang="ru-RU" sz="2800" dirty="0"/>
              <a:t>факторов (например методом</a:t>
            </a:r>
          </a:p>
          <a:p>
            <a:pPr marL="0" indent="0">
              <a:buNone/>
            </a:pPr>
            <a:r>
              <a:rPr lang="ru-RU" sz="2800" dirty="0"/>
              <a:t>распределения карточек </a:t>
            </a:r>
            <a:r>
              <a:rPr lang="ru-RU" sz="2800" dirty="0" smtClean="0"/>
              <a:t>должностей).</a:t>
            </a:r>
          </a:p>
          <a:p>
            <a:pPr marL="0" indent="0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4404845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/>
          <a:lstStyle/>
          <a:p>
            <a:r>
              <a:rPr lang="ru-RU" dirty="0" err="1"/>
              <a:t>Грейдирование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686800" cy="54452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 smtClean="0"/>
              <a:t>6. Ранжирование позиций </a:t>
            </a:r>
            <a:r>
              <a:rPr lang="ru-RU" sz="2200" dirty="0"/>
              <a:t>– </a:t>
            </a:r>
            <a:r>
              <a:rPr lang="ru-RU" sz="2200" dirty="0" err="1"/>
              <a:t>грейдов</a:t>
            </a:r>
            <a:endParaRPr lang="ru-RU" sz="2200" dirty="0"/>
          </a:p>
          <a:p>
            <a:pPr marL="0" indent="0">
              <a:buNone/>
            </a:pPr>
            <a:r>
              <a:rPr lang="ru-RU" sz="2200" dirty="0" smtClean="0"/>
              <a:t>Обычно выделяется </a:t>
            </a:r>
            <a:r>
              <a:rPr lang="ru-RU" sz="2200" dirty="0"/>
              <a:t>5-6 </a:t>
            </a:r>
            <a:r>
              <a:rPr lang="ru-RU" sz="2200" dirty="0" err="1"/>
              <a:t>грейдов</a:t>
            </a:r>
            <a:r>
              <a:rPr lang="ru-RU" sz="2200" dirty="0"/>
              <a:t> (групп должностей должностей) </a:t>
            </a:r>
            <a:r>
              <a:rPr lang="ru-RU" sz="2200" dirty="0" smtClean="0"/>
              <a:t>с близкими </a:t>
            </a:r>
            <a:r>
              <a:rPr lang="ru-RU" sz="2200" dirty="0"/>
              <a:t>друг другу количеством баллов </a:t>
            </a:r>
            <a:r>
              <a:rPr lang="ru-RU" sz="2200" dirty="0" smtClean="0"/>
              <a:t>. Большое количество </a:t>
            </a:r>
            <a:r>
              <a:rPr lang="ru-RU" sz="2200" dirty="0" err="1"/>
              <a:t>грейдов</a:t>
            </a:r>
            <a:r>
              <a:rPr lang="ru-RU" sz="2200" dirty="0"/>
              <a:t> приводит к </a:t>
            </a:r>
            <a:r>
              <a:rPr lang="ru-RU" sz="2200" dirty="0" smtClean="0"/>
              <a:t>ограничению возможностей </a:t>
            </a:r>
            <a:r>
              <a:rPr lang="ru-RU" sz="2200" dirty="0"/>
              <a:t>роста зарплаты </a:t>
            </a:r>
            <a:r>
              <a:rPr lang="ru-RU" sz="2200" dirty="0" smtClean="0"/>
              <a:t>, </a:t>
            </a:r>
            <a:r>
              <a:rPr lang="ru-RU" sz="2200" dirty="0"/>
              <a:t>малое – </a:t>
            </a:r>
            <a:r>
              <a:rPr lang="ru-RU" sz="2200" dirty="0" smtClean="0"/>
              <a:t>вызывает проблему </a:t>
            </a:r>
            <a:r>
              <a:rPr lang="ru-RU" sz="2200" dirty="0"/>
              <a:t>сравнения результатов и функций (</a:t>
            </a:r>
            <a:r>
              <a:rPr lang="ru-RU" sz="2200" dirty="0" smtClean="0"/>
              <a:t>может приводить </a:t>
            </a:r>
            <a:r>
              <a:rPr lang="ru-RU" sz="2200" dirty="0"/>
              <a:t>к </a:t>
            </a:r>
            <a:r>
              <a:rPr lang="ru-RU" sz="2200" dirty="0" err="1"/>
              <a:t>демотивации</a:t>
            </a:r>
            <a:r>
              <a:rPr lang="ru-RU" sz="2200" dirty="0"/>
              <a:t> из из-за </a:t>
            </a:r>
            <a:r>
              <a:rPr lang="ru-RU" sz="2200" dirty="0" smtClean="0"/>
              <a:t>субъективной несправедливости </a:t>
            </a:r>
            <a:r>
              <a:rPr lang="ru-RU" sz="2200" dirty="0"/>
              <a:t>несправедливости)</a:t>
            </a:r>
          </a:p>
          <a:p>
            <a:pPr marL="0" indent="0">
              <a:buNone/>
            </a:pPr>
            <a:r>
              <a:rPr lang="ru-RU" sz="2200" dirty="0" err="1" smtClean="0"/>
              <a:t>Грейды</a:t>
            </a:r>
            <a:r>
              <a:rPr lang="ru-RU" sz="2200" dirty="0" smtClean="0"/>
              <a:t> таким </a:t>
            </a:r>
            <a:r>
              <a:rPr lang="ru-RU" sz="2200" dirty="0"/>
              <a:t>образом </a:t>
            </a:r>
            <a:r>
              <a:rPr lang="ru-RU" sz="2200" dirty="0" smtClean="0"/>
              <a:t>, </a:t>
            </a:r>
            <a:r>
              <a:rPr lang="ru-RU" sz="2200" dirty="0"/>
              <a:t>объединяют должности </a:t>
            </a:r>
            <a:r>
              <a:rPr lang="ru-RU" sz="2200" dirty="0" smtClean="0"/>
              <a:t>со сходными </a:t>
            </a:r>
            <a:r>
              <a:rPr lang="ru-RU" sz="2200" dirty="0"/>
              <a:t>показателями сложности функций </a:t>
            </a:r>
            <a:r>
              <a:rPr lang="ru-RU" sz="2200" dirty="0" smtClean="0"/>
              <a:t>и требований </a:t>
            </a:r>
            <a:r>
              <a:rPr lang="ru-RU" sz="2200" dirty="0"/>
              <a:t>к работникам </a:t>
            </a:r>
            <a:r>
              <a:rPr lang="ru-RU" sz="2200" dirty="0" smtClean="0"/>
              <a:t>, </a:t>
            </a:r>
            <a:r>
              <a:rPr lang="ru-RU" sz="2200" dirty="0"/>
              <a:t>а также ценности </a:t>
            </a:r>
            <a:r>
              <a:rPr lang="ru-RU" sz="2200" dirty="0" smtClean="0"/>
              <a:t>труда для </a:t>
            </a:r>
            <a:r>
              <a:rPr lang="ru-RU" sz="2200" dirty="0"/>
              <a:t>организации </a:t>
            </a:r>
            <a:r>
              <a:rPr lang="ru-RU" sz="2200" dirty="0" smtClean="0"/>
              <a:t>. </a:t>
            </a:r>
            <a:r>
              <a:rPr lang="ru-RU" sz="2200" dirty="0"/>
              <a:t>Более высокий </a:t>
            </a:r>
            <a:r>
              <a:rPr lang="ru-RU" sz="2200" dirty="0" err="1" smtClean="0"/>
              <a:t>грейд</a:t>
            </a:r>
            <a:r>
              <a:rPr lang="ru-RU" sz="2200" dirty="0" smtClean="0"/>
              <a:t> объединяет </a:t>
            </a:r>
            <a:r>
              <a:rPr lang="ru-RU" sz="2200" dirty="0"/>
              <a:t>более ценные для </a:t>
            </a:r>
            <a:r>
              <a:rPr lang="ru-RU" sz="2200" dirty="0" smtClean="0"/>
              <a:t>организации должности  (обладает </a:t>
            </a:r>
            <a:r>
              <a:rPr lang="ru-RU" sz="2200" dirty="0"/>
              <a:t>большим </a:t>
            </a:r>
            <a:r>
              <a:rPr lang="ru-RU" sz="2200" dirty="0" smtClean="0"/>
              <a:t>уровнем баллов</a:t>
            </a:r>
            <a:r>
              <a:rPr lang="ru-RU" sz="22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120776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/>
          <a:lstStyle/>
          <a:p>
            <a:r>
              <a:rPr lang="ru-RU" dirty="0" err="1"/>
              <a:t>Грейдирование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686800" cy="54452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/>
              <a:t>7</a:t>
            </a:r>
            <a:r>
              <a:rPr lang="ru-RU" sz="2200" dirty="0" smtClean="0"/>
              <a:t>. Оценка среднерыночной стоимости позиции</a:t>
            </a:r>
            <a:endParaRPr lang="ru-RU" sz="2200" dirty="0"/>
          </a:p>
          <a:p>
            <a:pPr marL="0" indent="0">
              <a:buNone/>
            </a:pPr>
            <a:r>
              <a:rPr lang="ru-RU" sz="2200" dirty="0" smtClean="0"/>
              <a:t>Процесс выявления </a:t>
            </a:r>
            <a:r>
              <a:rPr lang="ru-RU" sz="2200" dirty="0"/>
              <a:t>среднего уровня </a:t>
            </a:r>
            <a:r>
              <a:rPr lang="ru-RU" sz="2200" dirty="0" smtClean="0"/>
              <a:t>оплаты труда </a:t>
            </a:r>
            <a:r>
              <a:rPr lang="ru-RU" sz="2200" dirty="0"/>
              <a:t>на рынке по аналогичным </a:t>
            </a:r>
            <a:r>
              <a:rPr lang="ru-RU" sz="2200" dirty="0" smtClean="0"/>
              <a:t>должностям.  Если в </a:t>
            </a:r>
            <a:r>
              <a:rPr lang="ru-RU" sz="2200" dirty="0"/>
              <a:t>рамках </a:t>
            </a:r>
            <a:r>
              <a:rPr lang="ru-RU" sz="2200" dirty="0" err="1"/>
              <a:t>грейда</a:t>
            </a:r>
            <a:r>
              <a:rPr lang="ru-RU" sz="2200" dirty="0"/>
              <a:t> объединяются </a:t>
            </a:r>
            <a:r>
              <a:rPr lang="ru-RU" sz="2200" dirty="0" smtClean="0"/>
              <a:t>множество должностей </a:t>
            </a:r>
            <a:r>
              <a:rPr lang="ru-RU" sz="2200" dirty="0"/>
              <a:t>(в крупных организациях организациях) </a:t>
            </a:r>
            <a:r>
              <a:rPr lang="ru-RU" sz="2200" dirty="0" smtClean="0"/>
              <a:t>то необходимо </a:t>
            </a:r>
            <a:r>
              <a:rPr lang="ru-RU" sz="2200" dirty="0"/>
              <a:t>оценить рыночный </a:t>
            </a:r>
            <a:r>
              <a:rPr lang="ru-RU" sz="2200" dirty="0" smtClean="0"/>
              <a:t>уровень зарплаты </a:t>
            </a:r>
            <a:r>
              <a:rPr lang="ru-RU" sz="2200" dirty="0"/>
              <a:t>лишь по </a:t>
            </a:r>
            <a:r>
              <a:rPr lang="ru-RU" sz="2200" dirty="0" smtClean="0"/>
              <a:t>ключевым </a:t>
            </a:r>
            <a:r>
              <a:rPr lang="ru-RU" sz="2200" dirty="0"/>
              <a:t>должностям </a:t>
            </a:r>
            <a:r>
              <a:rPr lang="ru-RU" sz="2200" dirty="0" smtClean="0"/>
              <a:t>в рамках </a:t>
            </a:r>
            <a:r>
              <a:rPr lang="ru-RU" sz="2200" dirty="0"/>
              <a:t>сформированного </a:t>
            </a:r>
            <a:r>
              <a:rPr lang="ru-RU" sz="2200" dirty="0" err="1" smtClean="0"/>
              <a:t>грейда</a:t>
            </a:r>
            <a:r>
              <a:rPr lang="ru-RU" sz="2200" dirty="0" smtClean="0"/>
              <a:t>.</a:t>
            </a:r>
          </a:p>
          <a:p>
            <a:pPr marL="0" indent="0">
              <a:buNone/>
            </a:pPr>
            <a:r>
              <a:rPr lang="ru-RU" sz="2200" dirty="0" smtClean="0"/>
              <a:t>8. Определение требований </a:t>
            </a:r>
            <a:r>
              <a:rPr lang="ru-RU" sz="2200" dirty="0"/>
              <a:t>к </a:t>
            </a:r>
            <a:r>
              <a:rPr lang="ru-RU" sz="2200" dirty="0" smtClean="0"/>
              <a:t>должности.  На этом описываются </a:t>
            </a:r>
            <a:r>
              <a:rPr lang="ru-RU" sz="2200" dirty="0"/>
              <a:t>стандартные </a:t>
            </a:r>
            <a:r>
              <a:rPr lang="ru-RU" sz="2200" dirty="0" smtClean="0"/>
              <a:t>и минимальные </a:t>
            </a:r>
            <a:r>
              <a:rPr lang="ru-RU" sz="2200" dirty="0"/>
              <a:t>требования к должностям </a:t>
            </a:r>
            <a:r>
              <a:rPr lang="ru-RU" sz="2200" dirty="0" smtClean="0"/>
              <a:t>с точки </a:t>
            </a:r>
            <a:r>
              <a:rPr lang="ru-RU" sz="2200" dirty="0"/>
              <a:t>зрения компетентности </a:t>
            </a:r>
            <a:r>
              <a:rPr lang="ru-RU" sz="2200" dirty="0" smtClean="0"/>
              <a:t>, </a:t>
            </a:r>
            <a:r>
              <a:rPr lang="ru-RU" sz="2200" dirty="0"/>
              <a:t>опыта работы </a:t>
            </a:r>
            <a:r>
              <a:rPr lang="ru-RU" sz="2200" dirty="0" smtClean="0"/>
              <a:t>, условий </a:t>
            </a:r>
            <a:r>
              <a:rPr lang="ru-RU" sz="2200" dirty="0"/>
              <a:t>труда и </a:t>
            </a:r>
            <a:r>
              <a:rPr lang="ru-RU" sz="2200" dirty="0" smtClean="0"/>
              <a:t>пр</a:t>
            </a:r>
            <a:r>
              <a:rPr lang="ru-RU" sz="2200" dirty="0"/>
              <a:t>.</a:t>
            </a:r>
          </a:p>
          <a:p>
            <a:pPr marL="0" indent="0">
              <a:buNone/>
            </a:pPr>
            <a:r>
              <a:rPr lang="ru-RU" sz="2200" dirty="0" smtClean="0"/>
              <a:t>Сформированные требования </a:t>
            </a:r>
            <a:r>
              <a:rPr lang="ru-RU" sz="2200" dirty="0"/>
              <a:t>используются </a:t>
            </a:r>
            <a:r>
              <a:rPr lang="ru-RU" sz="2200" dirty="0" smtClean="0"/>
              <a:t>для определения </a:t>
            </a:r>
            <a:r>
              <a:rPr lang="ru-RU" sz="2200" dirty="0" err="1"/>
              <a:t>грейда</a:t>
            </a:r>
            <a:r>
              <a:rPr lang="ru-RU" sz="2200" dirty="0"/>
              <a:t> и ставки </a:t>
            </a:r>
            <a:r>
              <a:rPr lang="ru-RU" sz="2200" dirty="0" smtClean="0"/>
              <a:t>заработной платы </a:t>
            </a:r>
            <a:r>
              <a:rPr lang="ru-RU" sz="2200" dirty="0"/>
              <a:t>сотрудника при сравнении </a:t>
            </a:r>
            <a:r>
              <a:rPr lang="ru-RU" sz="2200" dirty="0" smtClean="0"/>
              <a:t>результатов его </a:t>
            </a:r>
            <a:r>
              <a:rPr lang="ru-RU" sz="2200" dirty="0"/>
              <a:t>аттестации с этими </a:t>
            </a:r>
            <a:r>
              <a:rPr lang="ru-RU" sz="2200" dirty="0" smtClean="0"/>
              <a:t>требованиями.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5686275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/>
          <a:lstStyle/>
          <a:p>
            <a:r>
              <a:rPr lang="ru-RU" dirty="0" err="1"/>
              <a:t>Грейдирование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68680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8. Определение вилок </a:t>
            </a:r>
            <a:r>
              <a:rPr lang="ru-RU" dirty="0"/>
              <a:t>(</a:t>
            </a:r>
            <a:r>
              <a:rPr lang="ru-RU" dirty="0" smtClean="0"/>
              <a:t>диапазонов) заработной </a:t>
            </a:r>
            <a:r>
              <a:rPr lang="ru-RU" dirty="0"/>
              <a:t>платы</a:t>
            </a:r>
          </a:p>
          <a:p>
            <a:pPr marL="0" indent="0">
              <a:buNone/>
            </a:pPr>
            <a:r>
              <a:rPr lang="ru-RU" dirty="0"/>
              <a:t>В рамках </a:t>
            </a:r>
            <a:r>
              <a:rPr lang="ru-RU" dirty="0" err="1"/>
              <a:t>грейда</a:t>
            </a:r>
            <a:r>
              <a:rPr lang="ru-RU" dirty="0"/>
              <a:t> устанавливаются </a:t>
            </a:r>
            <a:r>
              <a:rPr lang="ru-RU" dirty="0" smtClean="0"/>
              <a:t>ступеньки диапазона </a:t>
            </a:r>
            <a:r>
              <a:rPr lang="ru-RU" dirty="0"/>
              <a:t>возможных уровней </a:t>
            </a:r>
            <a:r>
              <a:rPr lang="ru-RU" dirty="0" smtClean="0"/>
              <a:t>заработной платы :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Например</a:t>
            </a:r>
            <a:r>
              <a:rPr lang="ru-RU" dirty="0"/>
              <a:t>, диапазон баллов оценки </a:t>
            </a:r>
            <a:r>
              <a:rPr lang="ru-RU" dirty="0" err="1"/>
              <a:t>грейда</a:t>
            </a:r>
            <a:r>
              <a:rPr lang="ru-RU" dirty="0"/>
              <a:t> – 300 </a:t>
            </a:r>
            <a:r>
              <a:rPr lang="ru-RU" dirty="0" smtClean="0"/>
              <a:t>-500</a:t>
            </a:r>
            <a:r>
              <a:rPr lang="ru-RU" dirty="0"/>
              <a:t>, средняя рыночная зарплата по </a:t>
            </a:r>
            <a:r>
              <a:rPr lang="ru-RU" dirty="0" smtClean="0"/>
              <a:t>ключевой должности </a:t>
            </a:r>
            <a:r>
              <a:rPr lang="ru-RU" dirty="0"/>
              <a:t>в рамках условно 2-го </a:t>
            </a:r>
            <a:r>
              <a:rPr lang="ru-RU" dirty="0" err="1" smtClean="0"/>
              <a:t>грейда</a:t>
            </a:r>
            <a:r>
              <a:rPr lang="ru-RU" dirty="0" smtClean="0"/>
              <a:t> равна </a:t>
            </a:r>
            <a:r>
              <a:rPr lang="ru-RU" dirty="0"/>
              <a:t>20000 </a:t>
            </a:r>
            <a:r>
              <a:rPr lang="ru-RU" dirty="0" err="1" smtClean="0"/>
              <a:t>руб</a:t>
            </a:r>
            <a:r>
              <a:rPr lang="ru-RU" dirty="0" smtClean="0"/>
              <a:t>/мес., </a:t>
            </a:r>
            <a:r>
              <a:rPr lang="ru-RU" dirty="0"/>
              <a:t>то может </a:t>
            </a:r>
            <a:r>
              <a:rPr lang="ru-RU" dirty="0" smtClean="0"/>
              <a:t>быть сформирована </a:t>
            </a:r>
            <a:r>
              <a:rPr lang="ru-RU" dirty="0"/>
              <a:t>следующая вилка </a:t>
            </a:r>
            <a:r>
              <a:rPr lang="ru-RU" dirty="0" smtClean="0"/>
              <a:t>заработной платы </a:t>
            </a:r>
            <a:r>
              <a:rPr lang="ru-RU" dirty="0"/>
              <a:t>(диапазон </a:t>
            </a:r>
            <a:r>
              <a:rPr lang="ru-RU" dirty="0" smtClean="0"/>
              <a:t>зарплаты).</a:t>
            </a:r>
          </a:p>
          <a:p>
            <a:pPr marL="0" indent="0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7080106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/>
          <a:lstStyle/>
          <a:p>
            <a:r>
              <a:rPr lang="ru-RU" dirty="0" err="1"/>
              <a:t>Грейдирование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686800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Определение вилок </a:t>
            </a:r>
            <a:r>
              <a:rPr lang="ru-RU" sz="2000" dirty="0"/>
              <a:t>(диапазонов диапазонов) заработной </a:t>
            </a:r>
            <a:r>
              <a:rPr lang="ru-RU" sz="2000" dirty="0" smtClean="0"/>
              <a:t>платы.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Особенности определения </a:t>
            </a:r>
            <a:r>
              <a:rPr lang="ru-RU" sz="2000" dirty="0" smtClean="0"/>
              <a:t>: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A</a:t>
            </a:r>
            <a:r>
              <a:rPr lang="ru-RU" sz="2000" dirty="0" smtClean="0"/>
              <a:t>. Минимальный уровень </a:t>
            </a:r>
            <a:r>
              <a:rPr lang="ru-RU" sz="2000" dirty="0"/>
              <a:t>оплаты для низшего </a:t>
            </a:r>
            <a:r>
              <a:rPr lang="ru-RU" sz="2000" dirty="0" err="1"/>
              <a:t>грейда</a:t>
            </a:r>
            <a:r>
              <a:rPr lang="ru-RU" sz="2000" dirty="0"/>
              <a:t> (</a:t>
            </a:r>
            <a:r>
              <a:rPr lang="ru-RU" sz="2000" dirty="0" smtClean="0"/>
              <a:t>с минимальным </a:t>
            </a:r>
            <a:r>
              <a:rPr lang="ru-RU" sz="2000" dirty="0"/>
              <a:t>объемом баллов баллов) не может быть ниже </a:t>
            </a:r>
            <a:r>
              <a:rPr lang="ru-RU" sz="2000" dirty="0" smtClean="0"/>
              <a:t>МРОТа.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B</a:t>
            </a:r>
            <a:r>
              <a:rPr lang="ru-RU" sz="2000" dirty="0" smtClean="0"/>
              <a:t>. Ставки и </a:t>
            </a:r>
            <a:r>
              <a:rPr lang="ru-RU" sz="2000" dirty="0"/>
              <a:t>различия в ценовых ступеньках заработной </a:t>
            </a:r>
            <a:r>
              <a:rPr lang="ru-RU" sz="2000" dirty="0" smtClean="0"/>
              <a:t>платы устанавливаются </a:t>
            </a:r>
            <a:r>
              <a:rPr lang="ru-RU" sz="2000" dirty="0"/>
              <a:t>исходя из целей и специфики </a:t>
            </a:r>
            <a:r>
              <a:rPr lang="ru-RU" sz="2000" dirty="0" smtClean="0"/>
              <a:t>организации (например </a:t>
            </a:r>
            <a:r>
              <a:rPr lang="ru-RU" sz="2000" dirty="0"/>
              <a:t>потребности в тех или иных должностях и </a:t>
            </a:r>
            <a:r>
              <a:rPr lang="ru-RU" sz="2000" dirty="0" smtClean="0"/>
              <a:t>их распространенности </a:t>
            </a:r>
            <a:r>
              <a:rPr lang="ru-RU" sz="2000" dirty="0"/>
              <a:t>в </a:t>
            </a:r>
            <a:r>
              <a:rPr lang="ru-RU" sz="2000" dirty="0" err="1" smtClean="0"/>
              <a:t>грейдах</a:t>
            </a:r>
            <a:r>
              <a:rPr lang="ru-RU" sz="2000" dirty="0" smtClean="0"/>
              <a:t>, </a:t>
            </a:r>
            <a:r>
              <a:rPr lang="ru-RU" sz="2000" dirty="0"/>
              <a:t>дефиците кадров на рынке </a:t>
            </a:r>
            <a:r>
              <a:rPr lang="ru-RU" sz="2000" dirty="0" smtClean="0"/>
              <a:t>и пр</a:t>
            </a:r>
            <a:r>
              <a:rPr lang="ru-RU" sz="2000" dirty="0"/>
              <a:t>.)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C. Уровень оплаты </a:t>
            </a:r>
            <a:r>
              <a:rPr lang="ru-RU" sz="2000" dirty="0"/>
              <a:t>в рамках вилки </a:t>
            </a:r>
            <a:r>
              <a:rPr lang="ru-RU" sz="2000" dirty="0" err="1"/>
              <a:t>грейда</a:t>
            </a:r>
            <a:r>
              <a:rPr lang="ru-RU" sz="2000" dirty="0"/>
              <a:t> должен </a:t>
            </a:r>
            <a:r>
              <a:rPr lang="ru-RU" sz="2000" dirty="0" smtClean="0"/>
              <a:t>быть  привязан </a:t>
            </a:r>
            <a:r>
              <a:rPr lang="ru-RU" sz="2000" dirty="0"/>
              <a:t>к средне средне-рыночной зарплате по </a:t>
            </a:r>
            <a:r>
              <a:rPr lang="ru-RU" sz="2000" dirty="0" smtClean="0"/>
              <a:t>аналогичным должностям.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D</a:t>
            </a:r>
            <a:r>
              <a:rPr lang="ru-RU" sz="2000" dirty="0" smtClean="0"/>
              <a:t>. Диапазоны заработных </a:t>
            </a:r>
            <a:r>
              <a:rPr lang="ru-RU" sz="2000" dirty="0"/>
              <a:t>плат для смежных </a:t>
            </a:r>
            <a:r>
              <a:rPr lang="ru-RU" sz="2000" dirty="0" err="1"/>
              <a:t>грейдов</a:t>
            </a:r>
            <a:r>
              <a:rPr lang="ru-RU" sz="2000" dirty="0"/>
              <a:t> </a:t>
            </a:r>
            <a:r>
              <a:rPr lang="ru-RU" sz="2000" dirty="0" smtClean="0"/>
              <a:t>должны пересекаться.</a:t>
            </a:r>
          </a:p>
          <a:p>
            <a:pPr marL="0" indent="0">
              <a:buNone/>
            </a:pPr>
            <a:r>
              <a:rPr lang="ru-RU" sz="2000" dirty="0" smtClean="0"/>
              <a:t>E. Вилка ставок </a:t>
            </a:r>
            <a:r>
              <a:rPr lang="ru-RU" sz="2000" dirty="0"/>
              <a:t>зарплаты устанавливается для </a:t>
            </a:r>
            <a:r>
              <a:rPr lang="ru-RU" sz="2000" dirty="0" err="1"/>
              <a:t>грейда</a:t>
            </a:r>
            <a:r>
              <a:rPr lang="ru-RU" sz="2000" dirty="0"/>
              <a:t> в целом </a:t>
            </a:r>
            <a:r>
              <a:rPr lang="ru-RU" sz="2000" dirty="0" smtClean="0"/>
              <a:t>,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а не для отдельной </a:t>
            </a:r>
            <a:r>
              <a:rPr lang="ru-RU" sz="2000" dirty="0" smtClean="0"/>
              <a:t>должности.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F</a:t>
            </a:r>
            <a:r>
              <a:rPr lang="ru-RU" sz="2000" dirty="0" smtClean="0"/>
              <a:t>. Вилки ставок </a:t>
            </a:r>
            <a:r>
              <a:rPr lang="ru-RU" sz="2000" dirty="0"/>
              <a:t>должны учитывать обязательные </a:t>
            </a:r>
            <a:r>
              <a:rPr lang="ru-RU" sz="2000" dirty="0" smtClean="0"/>
              <a:t>и произвольные </a:t>
            </a:r>
            <a:r>
              <a:rPr lang="ru-RU" sz="2000" dirty="0"/>
              <a:t>доплаты и надбавки </a:t>
            </a:r>
            <a:r>
              <a:rPr lang="ru-RU" sz="2000" dirty="0" smtClean="0"/>
              <a:t>, выплачиваемые организацией.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8750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8437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/>
              <a:t>Система мотивации и стимулирования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Компоненты системы:</a:t>
            </a:r>
          </a:p>
          <a:p>
            <a:pPr marL="0" indent="0">
              <a:buNone/>
            </a:pPr>
            <a:r>
              <a:rPr lang="ru-RU" dirty="0" smtClean="0"/>
              <a:t>1.</a:t>
            </a:r>
            <a:r>
              <a:rPr lang="en-US" dirty="0" smtClean="0"/>
              <a:t> </a:t>
            </a:r>
            <a:r>
              <a:rPr lang="ru-RU" dirty="0" smtClean="0"/>
              <a:t>Система </a:t>
            </a:r>
            <a:r>
              <a:rPr lang="ru-RU" dirty="0"/>
              <a:t>материального стимулирования</a:t>
            </a:r>
          </a:p>
          <a:p>
            <a:pPr marL="0" indent="0">
              <a:buNone/>
            </a:pPr>
            <a:r>
              <a:rPr lang="ru-RU" dirty="0" smtClean="0"/>
              <a:t>2.Система </a:t>
            </a:r>
            <a:r>
              <a:rPr lang="ru-RU" dirty="0"/>
              <a:t>нематериального стимулирования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Система </a:t>
            </a:r>
            <a:r>
              <a:rPr lang="ru-RU" dirty="0"/>
              <a:t>организации труда</a:t>
            </a:r>
          </a:p>
          <a:p>
            <a:r>
              <a:rPr lang="ru-RU" dirty="0" smtClean="0"/>
              <a:t>Структурирование </a:t>
            </a:r>
            <a:r>
              <a:rPr lang="ru-RU" dirty="0"/>
              <a:t>организации</a:t>
            </a:r>
          </a:p>
          <a:p>
            <a:r>
              <a:rPr lang="ru-RU" dirty="0" smtClean="0"/>
              <a:t>Регламентация </a:t>
            </a:r>
            <a:r>
              <a:rPr lang="ru-RU" dirty="0"/>
              <a:t>работы</a:t>
            </a:r>
          </a:p>
          <a:p>
            <a:r>
              <a:rPr lang="ru-RU" dirty="0" smtClean="0"/>
              <a:t>Контроль </a:t>
            </a:r>
            <a:r>
              <a:rPr lang="ru-RU" dirty="0"/>
              <a:t>и оценка работы</a:t>
            </a:r>
          </a:p>
          <a:p>
            <a:r>
              <a:rPr lang="ru-RU" dirty="0" smtClean="0"/>
              <a:t>Управление </a:t>
            </a:r>
            <a:r>
              <a:rPr lang="ru-RU" dirty="0"/>
              <a:t>рабочим временем и отдыхом</a:t>
            </a:r>
          </a:p>
          <a:p>
            <a:r>
              <a:rPr lang="ru-RU" dirty="0" smtClean="0"/>
              <a:t>Система </a:t>
            </a:r>
            <a:r>
              <a:rPr lang="ru-RU" dirty="0"/>
              <a:t>оптимизации трудовых отношений, коммуникации и общественного признания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Система </a:t>
            </a:r>
            <a:r>
              <a:rPr lang="ru-RU" dirty="0"/>
              <a:t>управления карьерой и квалификацией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Система </a:t>
            </a:r>
            <a:r>
              <a:rPr lang="ru-RU" dirty="0"/>
              <a:t>наделения полномочиями и ответственностью</a:t>
            </a:r>
          </a:p>
          <a:p>
            <a:pPr marL="0" indent="0">
              <a:buNone/>
            </a:pPr>
            <a:r>
              <a:rPr lang="ru-RU" dirty="0" smtClean="0"/>
              <a:t>3.</a:t>
            </a:r>
            <a:r>
              <a:rPr lang="en-US" dirty="0" smtClean="0"/>
              <a:t> </a:t>
            </a:r>
            <a:r>
              <a:rPr lang="ru-RU" dirty="0" smtClean="0"/>
              <a:t>Система </a:t>
            </a:r>
            <a:r>
              <a:rPr lang="ru-RU" dirty="0"/>
              <a:t>социальных гарантий (соц. пакеты, охрана и поддержание здоровья, льготы, постоянная занятость, пенсионное обеспечение и пр.)</a:t>
            </a:r>
          </a:p>
        </p:txBody>
      </p:sp>
    </p:spTree>
    <p:extLst>
      <p:ext uri="{BB962C8B-B14F-4D97-AF65-F5344CB8AC3E}">
        <p14:creationId xmlns:p14="http://schemas.microsoft.com/office/powerpoint/2010/main" val="4086827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Переменная 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Переменная часть </a:t>
            </a:r>
            <a:r>
              <a:rPr lang="ru-RU" dirty="0"/>
              <a:t>оплаты труда представляет </a:t>
            </a:r>
            <a:r>
              <a:rPr lang="ru-RU" dirty="0" smtClean="0"/>
              <a:t>собой совокупность </a:t>
            </a:r>
            <a:r>
              <a:rPr lang="ru-RU" dirty="0"/>
              <a:t>элементов заработной платы </a:t>
            </a:r>
            <a:r>
              <a:rPr lang="ru-RU" dirty="0" smtClean="0"/>
              <a:t>, которые непосредственно </a:t>
            </a:r>
            <a:r>
              <a:rPr lang="ru-RU" dirty="0"/>
              <a:t>связаны с количественными </a:t>
            </a:r>
            <a:r>
              <a:rPr lang="ru-RU" dirty="0" smtClean="0"/>
              <a:t>или качественными </a:t>
            </a:r>
            <a:r>
              <a:rPr lang="ru-RU" dirty="0"/>
              <a:t>результатами </a:t>
            </a:r>
            <a:r>
              <a:rPr lang="ru-RU" dirty="0" smtClean="0"/>
              <a:t>работы. </a:t>
            </a:r>
            <a:endParaRPr lang="ru-RU" dirty="0"/>
          </a:p>
          <a:p>
            <a:r>
              <a:rPr lang="ru-RU" dirty="0" smtClean="0"/>
              <a:t>Процент (</a:t>
            </a:r>
            <a:r>
              <a:rPr lang="ru-RU" dirty="0"/>
              <a:t>комиссионные комиссионные) – вознаграждение </a:t>
            </a:r>
            <a:r>
              <a:rPr lang="ru-RU" dirty="0" smtClean="0"/>
              <a:t>, </a:t>
            </a:r>
            <a:r>
              <a:rPr lang="ru-RU" dirty="0"/>
              <a:t>исчисляемое в</a:t>
            </a:r>
          </a:p>
          <a:p>
            <a:r>
              <a:rPr lang="ru-RU" dirty="0"/>
              <a:t>процентах от какой либо оценивающей труд </a:t>
            </a:r>
            <a:r>
              <a:rPr lang="ru-RU" dirty="0" smtClean="0"/>
              <a:t>работника или </a:t>
            </a:r>
            <a:r>
              <a:rPr lang="ru-RU" dirty="0"/>
              <a:t>группы работников величины (объем продаж </a:t>
            </a:r>
            <a:r>
              <a:rPr lang="ru-RU" dirty="0" smtClean="0"/>
              <a:t>, прибыль и пр.). Обычно применяется в отношении сбытовых служб .</a:t>
            </a:r>
          </a:p>
          <a:p>
            <a:r>
              <a:rPr lang="ru-RU" dirty="0" smtClean="0"/>
              <a:t>Премия – </a:t>
            </a:r>
            <a:r>
              <a:rPr lang="ru-RU" dirty="0"/>
              <a:t>денежное или материальное </a:t>
            </a:r>
            <a:r>
              <a:rPr lang="ru-RU" dirty="0" smtClean="0"/>
              <a:t>поощрение за достижение , </a:t>
            </a:r>
            <a:r>
              <a:rPr lang="ru-RU" dirty="0"/>
              <a:t>заслуги в какой какой-либо области </a:t>
            </a:r>
            <a:r>
              <a:rPr lang="ru-RU" dirty="0" smtClean="0"/>
              <a:t>трудовой деятельности. </a:t>
            </a:r>
            <a:r>
              <a:rPr lang="ru-RU" dirty="0"/>
              <a:t>В первооснове – </a:t>
            </a:r>
            <a:r>
              <a:rPr lang="ru-RU" dirty="0" smtClean="0"/>
              <a:t>вознаграждение </a:t>
            </a:r>
            <a:r>
              <a:rPr lang="ru-RU" dirty="0"/>
              <a:t>за </a:t>
            </a:r>
            <a:r>
              <a:rPr lang="ru-RU" dirty="0" smtClean="0"/>
              <a:t>особый результат </a:t>
            </a:r>
            <a:r>
              <a:rPr lang="ru-RU" dirty="0"/>
              <a:t>труда </a:t>
            </a:r>
            <a:r>
              <a:rPr lang="ru-RU" dirty="0" smtClean="0"/>
              <a:t>, </a:t>
            </a:r>
            <a:r>
              <a:rPr lang="ru-RU" dirty="0"/>
              <a:t>носящий нетривиальный характер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Сдельная заработная </a:t>
            </a:r>
            <a:r>
              <a:rPr lang="ru-RU" dirty="0"/>
              <a:t>плата – это форма оплаты </a:t>
            </a:r>
            <a:r>
              <a:rPr lang="ru-RU" dirty="0" smtClean="0"/>
              <a:t>труда наёмного </a:t>
            </a:r>
            <a:r>
              <a:rPr lang="ru-RU" dirty="0"/>
              <a:t>работника </a:t>
            </a:r>
            <a:r>
              <a:rPr lang="ru-RU" dirty="0" smtClean="0"/>
              <a:t>, </a:t>
            </a:r>
            <a:r>
              <a:rPr lang="ru-RU" dirty="0"/>
              <a:t>при которой заработок зависит </a:t>
            </a:r>
            <a:r>
              <a:rPr lang="ru-RU" dirty="0" smtClean="0"/>
              <a:t>от количества </a:t>
            </a:r>
            <a:r>
              <a:rPr lang="ru-RU" dirty="0"/>
              <a:t>произведённых им единиц продукции </a:t>
            </a:r>
            <a:r>
              <a:rPr lang="ru-RU" dirty="0" smtClean="0"/>
              <a:t>или выполненного </a:t>
            </a:r>
            <a:r>
              <a:rPr lang="ru-RU" dirty="0"/>
              <a:t>объёма работ с учётом их качества </a:t>
            </a:r>
            <a:r>
              <a:rPr lang="ru-RU" dirty="0" smtClean="0"/>
              <a:t>, сложности </a:t>
            </a:r>
            <a:r>
              <a:rPr lang="ru-RU" dirty="0"/>
              <a:t>и условий труда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64705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Переменная 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Бонусные выплаты </a:t>
            </a:r>
            <a:r>
              <a:rPr lang="ru-RU" dirty="0"/>
              <a:t>– выплаты за </a:t>
            </a:r>
            <a:r>
              <a:rPr lang="ru-RU" dirty="0" smtClean="0"/>
              <a:t>достижение плановых </a:t>
            </a:r>
            <a:r>
              <a:rPr lang="ru-RU" dirty="0"/>
              <a:t>показателей работы или </a:t>
            </a:r>
            <a:r>
              <a:rPr lang="ru-RU" dirty="0" smtClean="0"/>
              <a:t>их превышение , </a:t>
            </a:r>
            <a:r>
              <a:rPr lang="ru-RU" dirty="0"/>
              <a:t>как правило выплачиваемые </a:t>
            </a:r>
            <a:r>
              <a:rPr lang="ru-RU" dirty="0" smtClean="0"/>
              <a:t>с некоторым </a:t>
            </a:r>
            <a:r>
              <a:rPr lang="ru-RU" dirty="0"/>
              <a:t>лагом времени (квартальные </a:t>
            </a:r>
            <a:r>
              <a:rPr lang="ru-RU" dirty="0" smtClean="0"/>
              <a:t>, полугодовые , </a:t>
            </a:r>
            <a:r>
              <a:rPr lang="ru-RU" dirty="0"/>
              <a:t>годовые годовые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dirty="0" smtClean="0"/>
              <a:t>Почасовые и </a:t>
            </a:r>
            <a:r>
              <a:rPr lang="ru-RU" dirty="0"/>
              <a:t>поденные ставки – </a:t>
            </a:r>
            <a:r>
              <a:rPr lang="ru-RU" dirty="0" smtClean="0"/>
              <a:t>разновидности переменной </a:t>
            </a:r>
            <a:r>
              <a:rPr lang="ru-RU" dirty="0"/>
              <a:t>части оплаты труда </a:t>
            </a:r>
            <a:r>
              <a:rPr lang="ru-RU" dirty="0" smtClean="0"/>
              <a:t>, </a:t>
            </a:r>
            <a:r>
              <a:rPr lang="ru-RU" dirty="0"/>
              <a:t>при </a:t>
            </a:r>
            <a:r>
              <a:rPr lang="ru-RU" dirty="0" smtClean="0"/>
              <a:t>которых работник </a:t>
            </a:r>
            <a:r>
              <a:rPr lang="ru-RU" dirty="0"/>
              <a:t>начисляется оплата труда </a:t>
            </a:r>
            <a:r>
              <a:rPr lang="ru-RU" dirty="0" smtClean="0"/>
              <a:t>за фактически </a:t>
            </a:r>
            <a:r>
              <a:rPr lang="ru-RU" dirty="0"/>
              <a:t>отработанное рабочее время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78932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Переменная 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Сдельная оплата </a:t>
            </a:r>
            <a:r>
              <a:rPr lang="ru-RU" b="1" dirty="0"/>
              <a:t>труда</a:t>
            </a:r>
          </a:p>
          <a:p>
            <a:pPr marL="0" indent="0" algn="ctr">
              <a:buNone/>
            </a:pPr>
            <a:r>
              <a:rPr lang="ru-RU" dirty="0" smtClean="0"/>
              <a:t>Условия применения :</a:t>
            </a:r>
            <a:endParaRPr lang="ru-RU" dirty="0"/>
          </a:p>
          <a:p>
            <a:r>
              <a:rPr lang="ru-RU" dirty="0" smtClean="0"/>
              <a:t>Потребность в </a:t>
            </a:r>
            <a:r>
              <a:rPr lang="ru-RU" dirty="0"/>
              <a:t>увеличении объёмов деятельности 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Наличие количественных </a:t>
            </a:r>
            <a:r>
              <a:rPr lang="ru-RU" dirty="0"/>
              <a:t>показателей работы </a:t>
            </a:r>
            <a:r>
              <a:rPr lang="ru-RU" dirty="0" smtClean="0"/>
              <a:t>, которые непосредственно </a:t>
            </a:r>
            <a:r>
              <a:rPr lang="ru-RU" dirty="0"/>
              <a:t>зависят от данного </a:t>
            </a:r>
            <a:r>
              <a:rPr lang="ru-RU" dirty="0" smtClean="0"/>
              <a:t>работника;</a:t>
            </a:r>
            <a:endParaRPr lang="ru-RU" dirty="0"/>
          </a:p>
          <a:p>
            <a:r>
              <a:rPr lang="ru-RU" dirty="0" smtClean="0"/>
              <a:t>Необходимость на </a:t>
            </a:r>
            <a:r>
              <a:rPr lang="ru-RU" dirty="0"/>
              <a:t>данном участке стимулировать работника </a:t>
            </a:r>
            <a:r>
              <a:rPr lang="ru-RU" dirty="0" smtClean="0"/>
              <a:t>к дальнейшему </a:t>
            </a:r>
            <a:r>
              <a:rPr lang="ru-RU" dirty="0"/>
              <a:t>увеличению объёма работы 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Возможность увеличить </a:t>
            </a:r>
            <a:r>
              <a:rPr lang="ru-RU" dirty="0"/>
              <a:t>объём выполняемой работы не в </a:t>
            </a:r>
            <a:r>
              <a:rPr lang="ru-RU" dirty="0" smtClean="0"/>
              <a:t>ущерб качеству ;</a:t>
            </a:r>
            <a:endParaRPr lang="ru-RU" dirty="0"/>
          </a:p>
          <a:p>
            <a:r>
              <a:rPr lang="ru-RU" dirty="0" smtClean="0"/>
              <a:t>Малый уровень </a:t>
            </a:r>
            <a:r>
              <a:rPr lang="ru-RU" dirty="0" err="1"/>
              <a:t>трансакционных</a:t>
            </a:r>
            <a:r>
              <a:rPr lang="ru-RU" dirty="0"/>
              <a:t> издержек количественного </a:t>
            </a:r>
            <a:r>
              <a:rPr lang="ru-RU" dirty="0" smtClean="0"/>
              <a:t>и качественного </a:t>
            </a:r>
            <a:r>
              <a:rPr lang="ru-RU" dirty="0"/>
              <a:t>контроля 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Низкая вероятность </a:t>
            </a:r>
            <a:r>
              <a:rPr lang="ru-RU" dirty="0"/>
              <a:t>простоя по вине </a:t>
            </a:r>
            <a:r>
              <a:rPr lang="ru-RU" dirty="0" smtClean="0"/>
              <a:t>администрации;</a:t>
            </a:r>
            <a:endParaRPr lang="ru-RU" dirty="0"/>
          </a:p>
          <a:p>
            <a:r>
              <a:rPr lang="ru-RU" dirty="0" smtClean="0"/>
              <a:t>Использование обоснованных </a:t>
            </a:r>
            <a:r>
              <a:rPr lang="ru-RU" dirty="0"/>
              <a:t>норм </a:t>
            </a:r>
            <a:r>
              <a:rPr lang="ru-RU" dirty="0" smtClean="0"/>
              <a:t>труда;</a:t>
            </a:r>
            <a:endParaRPr lang="ru-RU" dirty="0"/>
          </a:p>
          <a:p>
            <a:r>
              <a:rPr lang="ru-RU" dirty="0" smtClean="0"/>
              <a:t>Низкая значимость </a:t>
            </a:r>
            <a:r>
              <a:rPr lang="ru-RU" dirty="0"/>
              <a:t>для работника издержек стабильности </a:t>
            </a:r>
            <a:r>
              <a:rPr lang="ru-RU" dirty="0" smtClean="0"/>
              <a:t>и ответственности </a:t>
            </a:r>
            <a:r>
              <a:rPr lang="ru-RU" dirty="0"/>
              <a:t>наряду с высокой значимостью </a:t>
            </a:r>
            <a:r>
              <a:rPr lang="ru-RU" dirty="0" smtClean="0"/>
              <a:t>личных материальных издержек.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87831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Переменная 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Сдельная оплата </a:t>
            </a:r>
            <a:r>
              <a:rPr lang="ru-RU" b="1" dirty="0"/>
              <a:t>труда</a:t>
            </a:r>
          </a:p>
          <a:p>
            <a:r>
              <a:rPr lang="ru-RU" dirty="0" smtClean="0"/>
              <a:t>Проблемные области </a:t>
            </a:r>
            <a:r>
              <a:rPr lang="ru-RU" dirty="0"/>
              <a:t>использования 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 smtClean="0"/>
              <a:t>Снижение качества </a:t>
            </a:r>
            <a:r>
              <a:rPr lang="ru-RU" dirty="0"/>
              <a:t>производимой продукции </a:t>
            </a:r>
            <a:r>
              <a:rPr lang="ru-RU" dirty="0" smtClean="0"/>
              <a:t>,</a:t>
            </a:r>
            <a:endParaRPr lang="ru-RU" dirty="0"/>
          </a:p>
          <a:p>
            <a:r>
              <a:rPr lang="ru-RU" dirty="0" smtClean="0"/>
              <a:t>Ухудшение обслуживания </a:t>
            </a:r>
            <a:r>
              <a:rPr lang="ru-RU" dirty="0"/>
              <a:t>оборудования и как </a:t>
            </a:r>
            <a:r>
              <a:rPr lang="ru-RU" dirty="0" smtClean="0"/>
              <a:t>результат преждевременного </a:t>
            </a:r>
            <a:r>
              <a:rPr lang="ru-RU" dirty="0"/>
              <a:t>выхода оборудования из строя </a:t>
            </a:r>
            <a:r>
              <a:rPr lang="ru-RU" dirty="0" smtClean="0"/>
              <a:t>,</a:t>
            </a:r>
            <a:endParaRPr lang="ru-RU" dirty="0"/>
          </a:p>
          <a:p>
            <a:r>
              <a:rPr lang="ru-RU" dirty="0" smtClean="0"/>
              <a:t>Нарушение режима </a:t>
            </a:r>
            <a:r>
              <a:rPr lang="ru-RU" dirty="0"/>
              <a:t>технологического процесса </a:t>
            </a:r>
            <a:r>
              <a:rPr lang="ru-RU" dirty="0" smtClean="0"/>
              <a:t>и согласованности </a:t>
            </a:r>
            <a:r>
              <a:rPr lang="ru-RU" dirty="0"/>
              <a:t>коллективных действий </a:t>
            </a:r>
            <a:r>
              <a:rPr lang="ru-RU" dirty="0" smtClean="0"/>
              <a:t>,</a:t>
            </a:r>
            <a:endParaRPr lang="ru-RU" dirty="0"/>
          </a:p>
          <a:p>
            <a:r>
              <a:rPr lang="ru-RU" dirty="0" smtClean="0"/>
              <a:t>Нарушения требований </a:t>
            </a:r>
            <a:r>
              <a:rPr lang="ru-RU" dirty="0"/>
              <a:t>техники </a:t>
            </a:r>
            <a:r>
              <a:rPr lang="ru-RU" dirty="0" smtClean="0"/>
              <a:t>безопасности,</a:t>
            </a:r>
            <a:endParaRPr lang="ru-RU" dirty="0"/>
          </a:p>
          <a:p>
            <a:r>
              <a:rPr lang="ru-RU" dirty="0" smtClean="0"/>
              <a:t>Перерасход сырья </a:t>
            </a:r>
            <a:r>
              <a:rPr lang="ru-RU" dirty="0"/>
              <a:t>и </a:t>
            </a:r>
            <a:r>
              <a:rPr lang="ru-RU" dirty="0" smtClean="0"/>
              <a:t>материалов,</a:t>
            </a:r>
            <a:endParaRPr lang="ru-RU" dirty="0"/>
          </a:p>
          <a:p>
            <a:r>
              <a:rPr lang="ru-RU" dirty="0" smtClean="0"/>
              <a:t>Снижение стабильности </a:t>
            </a:r>
            <a:r>
              <a:rPr lang="ru-RU" dirty="0"/>
              <a:t>положения и доходов работника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15194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9411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Системы оплаты </a:t>
            </a:r>
            <a:r>
              <a:rPr lang="ru-RU" dirty="0"/>
              <a:t>труда </a:t>
            </a:r>
            <a:r>
              <a:rPr lang="ru-RU" dirty="0" smtClean="0"/>
              <a:t>, </a:t>
            </a:r>
            <a:r>
              <a:rPr lang="ru-RU" dirty="0"/>
              <a:t>основанные на </a:t>
            </a:r>
            <a:r>
              <a:rPr lang="ru-RU" dirty="0" smtClean="0"/>
              <a:t>сдельной форме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Прямая сдельная</a:t>
            </a:r>
          </a:p>
          <a:p>
            <a:r>
              <a:rPr lang="ru-RU" dirty="0" smtClean="0"/>
              <a:t>По прямой </a:t>
            </a:r>
            <a:r>
              <a:rPr lang="ru-RU" dirty="0"/>
              <a:t>сдельной системе заработная плата начисляется исходя </a:t>
            </a:r>
            <a:r>
              <a:rPr lang="ru-RU" dirty="0" smtClean="0"/>
              <a:t>из объёма </a:t>
            </a:r>
            <a:r>
              <a:rPr lang="ru-RU" dirty="0"/>
              <a:t>выполненной работы с использованием твёрдых </a:t>
            </a:r>
            <a:r>
              <a:rPr lang="ru-RU" dirty="0" smtClean="0"/>
              <a:t>сдельных расценок , </a:t>
            </a:r>
            <a:r>
              <a:rPr lang="ru-RU" dirty="0"/>
              <a:t>установленных с учётом квалификации работника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Проблема – </a:t>
            </a:r>
            <a:r>
              <a:rPr lang="ru-RU" dirty="0"/>
              <a:t>снижение мотивации к достижению высоких </a:t>
            </a:r>
            <a:r>
              <a:rPr lang="ru-RU" dirty="0" smtClean="0"/>
              <a:t>общих показателей </a:t>
            </a:r>
            <a:r>
              <a:rPr lang="ru-RU" dirty="0"/>
              <a:t>деятельности коллектива в целом </a:t>
            </a:r>
            <a:r>
              <a:rPr lang="ru-RU" dirty="0" smtClean="0"/>
              <a:t>, повышению качественных </a:t>
            </a:r>
            <a:r>
              <a:rPr lang="ru-RU" dirty="0"/>
              <a:t>результатов работы </a:t>
            </a:r>
            <a:r>
              <a:rPr lang="ru-RU" dirty="0" smtClean="0"/>
              <a:t>.</a:t>
            </a:r>
            <a:endParaRPr lang="ru-RU" dirty="0"/>
          </a:p>
          <a:p>
            <a:pPr marL="0" indent="0" algn="ctr">
              <a:buNone/>
            </a:pPr>
            <a:r>
              <a:rPr lang="ru-RU" b="1" dirty="0" smtClean="0"/>
              <a:t>Сдельно-премиальная</a:t>
            </a:r>
            <a:endParaRPr lang="ru-RU" b="1" dirty="0"/>
          </a:p>
          <a:p>
            <a:r>
              <a:rPr lang="ru-RU" dirty="0" smtClean="0"/>
              <a:t>Сдельно-премиальная </a:t>
            </a:r>
            <a:r>
              <a:rPr lang="ru-RU" dirty="0"/>
              <a:t>система оплаты труда </a:t>
            </a:r>
            <a:r>
              <a:rPr lang="ru-RU" dirty="0" smtClean="0"/>
              <a:t>, </a:t>
            </a:r>
            <a:r>
              <a:rPr lang="ru-RU" dirty="0"/>
              <a:t>наряду с </a:t>
            </a:r>
            <a:r>
              <a:rPr lang="ru-RU" dirty="0" smtClean="0"/>
              <a:t>оплатой </a:t>
            </a:r>
            <a:r>
              <a:rPr lang="ru-RU" dirty="0"/>
              <a:t>по </a:t>
            </a:r>
            <a:r>
              <a:rPr lang="ru-RU" dirty="0" smtClean="0"/>
              <a:t>прямым сдельным </a:t>
            </a:r>
            <a:r>
              <a:rPr lang="ru-RU" dirty="0"/>
              <a:t>расценкам </a:t>
            </a:r>
            <a:r>
              <a:rPr lang="ru-RU" dirty="0" smtClean="0"/>
              <a:t>, </a:t>
            </a:r>
            <a:r>
              <a:rPr lang="ru-RU" dirty="0"/>
              <a:t>предусматривает премирование </a:t>
            </a:r>
            <a:r>
              <a:rPr lang="ru-RU" dirty="0" smtClean="0"/>
              <a:t>за перевыполнение </a:t>
            </a:r>
            <a:r>
              <a:rPr lang="ru-RU" dirty="0"/>
              <a:t>нормы выработки и за достижение количественных </a:t>
            </a:r>
            <a:r>
              <a:rPr lang="ru-RU" dirty="0" smtClean="0"/>
              <a:t>и качественных </a:t>
            </a:r>
            <a:r>
              <a:rPr lang="ru-RU" dirty="0"/>
              <a:t>показателей </a:t>
            </a:r>
            <a:r>
              <a:rPr lang="ru-RU" dirty="0" smtClean="0"/>
              <a:t>, </a:t>
            </a:r>
            <a:r>
              <a:rPr lang="ru-RU" dirty="0"/>
              <a:t>определенных действующими </a:t>
            </a:r>
            <a:r>
              <a:rPr lang="ru-RU" dirty="0" smtClean="0"/>
              <a:t>условиями премирования .</a:t>
            </a:r>
            <a:endParaRPr lang="ru-RU" dirty="0"/>
          </a:p>
          <a:p>
            <a:r>
              <a:rPr lang="ru-RU" dirty="0" smtClean="0"/>
              <a:t>Показателями премирования </a:t>
            </a:r>
            <a:r>
              <a:rPr lang="ru-RU" dirty="0"/>
              <a:t>могут быть рост производительности </a:t>
            </a:r>
            <a:r>
              <a:rPr lang="ru-RU" dirty="0" smtClean="0"/>
              <a:t>труда, улучшение качества продукции , </a:t>
            </a:r>
            <a:r>
              <a:rPr lang="ru-RU" dirty="0"/>
              <a:t>отсутствие брака </a:t>
            </a:r>
            <a:r>
              <a:rPr lang="ru-RU" dirty="0" smtClean="0"/>
              <a:t>, </a:t>
            </a:r>
            <a:r>
              <a:rPr lang="ru-RU" dirty="0"/>
              <a:t>снижение затрат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8333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9411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Системы оплаты </a:t>
            </a:r>
            <a:r>
              <a:rPr lang="ru-RU" dirty="0"/>
              <a:t>труда </a:t>
            </a:r>
            <a:r>
              <a:rPr lang="ru-RU" dirty="0" smtClean="0"/>
              <a:t>, </a:t>
            </a:r>
            <a:r>
              <a:rPr lang="ru-RU" dirty="0"/>
              <a:t>основанные на </a:t>
            </a:r>
            <a:r>
              <a:rPr lang="ru-RU" dirty="0" smtClean="0"/>
              <a:t>сдельной форме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8863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Косвенно-сдельная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	Косвенно-сдельная </a:t>
            </a:r>
            <a:r>
              <a:rPr lang="ru-RU" dirty="0"/>
              <a:t>система оплаты труда применяется </a:t>
            </a:r>
            <a:r>
              <a:rPr lang="ru-RU" dirty="0" smtClean="0"/>
              <a:t>для оплаты </a:t>
            </a:r>
            <a:r>
              <a:rPr lang="ru-RU" dirty="0"/>
              <a:t>труда рабочих </a:t>
            </a:r>
            <a:r>
              <a:rPr lang="ru-RU" dirty="0" smtClean="0"/>
              <a:t>, </a:t>
            </a:r>
            <a:r>
              <a:rPr lang="ru-RU" dirty="0"/>
              <a:t>обслуживающих оборудование </a:t>
            </a:r>
            <a:r>
              <a:rPr lang="ru-RU" dirty="0" smtClean="0"/>
              <a:t>и рабочие </a:t>
            </a:r>
            <a:r>
              <a:rPr lang="ru-RU" dirty="0"/>
              <a:t>места </a:t>
            </a:r>
            <a:r>
              <a:rPr lang="ru-RU" dirty="0" smtClean="0"/>
              <a:t>. </a:t>
            </a:r>
            <a:r>
              <a:rPr lang="ru-RU" dirty="0"/>
              <a:t>Поскольку точно определить </a:t>
            </a:r>
            <a:r>
              <a:rPr lang="ru-RU" dirty="0" smtClean="0"/>
              <a:t>количественный вклад </a:t>
            </a:r>
            <a:r>
              <a:rPr lang="ru-RU" dirty="0"/>
              <a:t>рабочих в данном случае затруднительно </a:t>
            </a:r>
            <a:r>
              <a:rPr lang="ru-RU" dirty="0" smtClean="0"/>
              <a:t>, </a:t>
            </a:r>
            <a:r>
              <a:rPr lang="ru-RU" dirty="0"/>
              <a:t>то </a:t>
            </a:r>
            <a:r>
              <a:rPr lang="ru-RU" dirty="0" smtClean="0"/>
              <a:t>их заработок </a:t>
            </a:r>
            <a:r>
              <a:rPr lang="ru-RU" dirty="0"/>
              <a:t>определяется умножением косвенно </a:t>
            </a:r>
            <a:r>
              <a:rPr lang="ru-RU" dirty="0" smtClean="0"/>
              <a:t>косвенно-сдельной расценки </a:t>
            </a:r>
            <a:r>
              <a:rPr lang="ru-RU" dirty="0"/>
              <a:t>на фактический выпуск продукции </a:t>
            </a:r>
            <a:r>
              <a:rPr lang="ru-RU" dirty="0" smtClean="0"/>
              <a:t>, произведённой рабочими , </a:t>
            </a:r>
            <a:r>
              <a:rPr lang="ru-RU" dirty="0"/>
              <a:t>которых они обслуживают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	Косвенно-сдельную </a:t>
            </a:r>
            <a:r>
              <a:rPr lang="ru-RU" dirty="0"/>
              <a:t>расценку можно рассчитать </a:t>
            </a:r>
            <a:r>
              <a:rPr lang="ru-RU" dirty="0" smtClean="0"/>
              <a:t>делением тарифной </a:t>
            </a:r>
            <a:r>
              <a:rPr lang="ru-RU" dirty="0"/>
              <a:t>ставки рабочего </a:t>
            </a:r>
            <a:r>
              <a:rPr lang="ru-RU" dirty="0" smtClean="0"/>
              <a:t>, </a:t>
            </a:r>
            <a:r>
              <a:rPr lang="ru-RU" dirty="0"/>
              <a:t>оплачиваемого по </a:t>
            </a:r>
            <a:r>
              <a:rPr lang="ru-RU" dirty="0" smtClean="0"/>
              <a:t>данной системе , </a:t>
            </a:r>
            <a:r>
              <a:rPr lang="ru-RU" dirty="0"/>
              <a:t>на суммарную норму выработки обслуживаемых </a:t>
            </a:r>
            <a:r>
              <a:rPr lang="ru-RU" dirty="0" smtClean="0"/>
              <a:t>им производственных </a:t>
            </a:r>
            <a:r>
              <a:rPr lang="ru-RU" dirty="0"/>
              <a:t>рабочих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	Премирование работников </a:t>
            </a:r>
            <a:r>
              <a:rPr lang="ru-RU" dirty="0"/>
              <a:t>при этой системе </a:t>
            </a:r>
            <a:r>
              <a:rPr lang="ru-RU" dirty="0" smtClean="0"/>
              <a:t>может осуществляться </a:t>
            </a:r>
            <a:r>
              <a:rPr lang="ru-RU" dirty="0"/>
              <a:t>за бесперебойную работу оборудования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0582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9411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Системы оплаты </a:t>
            </a:r>
            <a:r>
              <a:rPr lang="ru-RU" dirty="0"/>
              <a:t>труда </a:t>
            </a:r>
            <a:r>
              <a:rPr lang="ru-RU" dirty="0" smtClean="0"/>
              <a:t>, </a:t>
            </a:r>
            <a:r>
              <a:rPr lang="ru-RU" dirty="0"/>
              <a:t>основанные на </a:t>
            </a:r>
            <a:r>
              <a:rPr lang="ru-RU" dirty="0" smtClean="0"/>
              <a:t>сдельной форме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8863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/>
              <a:t>Аккордная</a:t>
            </a:r>
          </a:p>
          <a:p>
            <a:pPr marL="0" indent="0" algn="just">
              <a:buNone/>
            </a:pPr>
            <a:r>
              <a:rPr lang="ru-RU" dirty="0" smtClean="0"/>
              <a:t>	При аккордной </a:t>
            </a:r>
            <a:r>
              <a:rPr lang="ru-RU" dirty="0"/>
              <a:t>системе оплаты труда заработок </a:t>
            </a:r>
            <a:r>
              <a:rPr lang="ru-RU" dirty="0" smtClean="0"/>
              <a:t>устанавливается на </a:t>
            </a:r>
            <a:r>
              <a:rPr lang="ru-RU" dirty="0"/>
              <a:t>весь объём работы </a:t>
            </a:r>
            <a:r>
              <a:rPr lang="ru-RU" dirty="0" smtClean="0"/>
              <a:t>, </a:t>
            </a:r>
            <a:r>
              <a:rPr lang="ru-RU" dirty="0"/>
              <a:t>а не на отдельную операцию </a:t>
            </a:r>
            <a:r>
              <a:rPr lang="ru-RU" dirty="0" smtClean="0"/>
              <a:t>. При этом </a:t>
            </a:r>
            <a:r>
              <a:rPr lang="ru-RU" dirty="0"/>
              <a:t>устанавливается предельный срок выполнения работы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Расчёт с работниками производится </a:t>
            </a:r>
            <a:r>
              <a:rPr lang="ru-RU" dirty="0" smtClean="0"/>
              <a:t>, </a:t>
            </a:r>
            <a:r>
              <a:rPr lang="ru-RU" dirty="0"/>
              <a:t>как правило </a:t>
            </a:r>
            <a:r>
              <a:rPr lang="ru-RU" dirty="0" smtClean="0"/>
              <a:t>, после выполнения </a:t>
            </a:r>
            <a:r>
              <a:rPr lang="ru-RU" dirty="0"/>
              <a:t>всех работ </a:t>
            </a:r>
            <a:r>
              <a:rPr lang="ru-RU" dirty="0" smtClean="0"/>
              <a:t>. </a:t>
            </a:r>
            <a:r>
              <a:rPr lang="ru-RU" dirty="0"/>
              <a:t>Если планируется </a:t>
            </a:r>
            <a:r>
              <a:rPr lang="ru-RU" dirty="0" smtClean="0"/>
              <a:t>выполнение работы </a:t>
            </a:r>
            <a:r>
              <a:rPr lang="ru-RU" dirty="0"/>
              <a:t>в длительные сроки </a:t>
            </a:r>
            <a:r>
              <a:rPr lang="ru-RU" dirty="0" smtClean="0"/>
              <a:t>, </a:t>
            </a:r>
            <a:r>
              <a:rPr lang="ru-RU" dirty="0"/>
              <a:t>может быть выплачен аванс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Практикуется премирование </a:t>
            </a:r>
            <a:r>
              <a:rPr lang="ru-RU" dirty="0"/>
              <a:t>за сокращение сроков </a:t>
            </a:r>
            <a:r>
              <a:rPr lang="ru-RU" dirty="0" smtClean="0"/>
              <a:t>выполнения заданий 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Используется данная </a:t>
            </a:r>
            <a:r>
              <a:rPr lang="ru-RU" dirty="0"/>
              <a:t>система в тех случаях </a:t>
            </a:r>
            <a:r>
              <a:rPr lang="ru-RU" dirty="0" smtClean="0"/>
              <a:t>, </a:t>
            </a:r>
            <a:r>
              <a:rPr lang="ru-RU" dirty="0"/>
              <a:t>когда труд </a:t>
            </a:r>
            <a:r>
              <a:rPr lang="ru-RU" dirty="0" smtClean="0"/>
              <a:t>не поддается нормированию: </a:t>
            </a:r>
            <a:r>
              <a:rPr lang="ru-RU" dirty="0"/>
              <a:t>при строительных </a:t>
            </a:r>
            <a:r>
              <a:rPr lang="ru-RU" dirty="0" smtClean="0"/>
              <a:t>, ремонтных работах , </a:t>
            </a:r>
            <a:r>
              <a:rPr lang="ru-RU" dirty="0"/>
              <a:t>в сельском хозяйстве и т. п.</a:t>
            </a:r>
          </a:p>
        </p:txBody>
      </p:sp>
    </p:spTree>
    <p:extLst>
      <p:ext uri="{BB962C8B-B14F-4D97-AF65-F5344CB8AC3E}">
        <p14:creationId xmlns:p14="http://schemas.microsoft.com/office/powerpoint/2010/main" val="36164479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9411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Системы оплаты </a:t>
            </a:r>
            <a:r>
              <a:rPr lang="ru-RU" dirty="0"/>
              <a:t>труда </a:t>
            </a:r>
            <a:r>
              <a:rPr lang="ru-RU" dirty="0" smtClean="0"/>
              <a:t>, </a:t>
            </a:r>
            <a:r>
              <a:rPr lang="ru-RU" dirty="0"/>
              <a:t>основанные на </a:t>
            </a:r>
            <a:r>
              <a:rPr lang="ru-RU" dirty="0" smtClean="0"/>
              <a:t>сдельной форме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8863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/>
              <a:t>Сдельно-прогрессивная</a:t>
            </a:r>
          </a:p>
          <a:p>
            <a:pPr marL="0" indent="0" algn="just">
              <a:buNone/>
            </a:pPr>
            <a:r>
              <a:rPr lang="ru-RU" dirty="0" smtClean="0"/>
              <a:t>	Оплата труда </a:t>
            </a:r>
            <a:r>
              <a:rPr lang="ru-RU" dirty="0"/>
              <a:t>при сдельно сдельно-прогрессивной системе в пределах</a:t>
            </a:r>
          </a:p>
          <a:p>
            <a:pPr marL="0" indent="0" algn="just">
              <a:buNone/>
            </a:pPr>
            <a:r>
              <a:rPr lang="ru-RU" dirty="0"/>
              <a:t>установленных норм производится по прямым </a:t>
            </a:r>
            <a:r>
              <a:rPr lang="ru-RU" dirty="0" smtClean="0"/>
              <a:t>сдельным расценкам </a:t>
            </a:r>
            <a:r>
              <a:rPr lang="ru-RU" dirty="0"/>
              <a:t>расценкам, а сверх этих норм — по повышенным расценкам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	Как </a:t>
            </a:r>
            <a:r>
              <a:rPr lang="ru-RU" dirty="0"/>
              <a:t>правило </a:t>
            </a:r>
            <a:r>
              <a:rPr lang="ru-RU" dirty="0" smtClean="0"/>
              <a:t>, </a:t>
            </a:r>
            <a:r>
              <a:rPr lang="ru-RU" dirty="0"/>
              <a:t>повышенная расценка превышает </a:t>
            </a:r>
            <a:r>
              <a:rPr lang="ru-RU" dirty="0" smtClean="0"/>
              <a:t>неизменную расценку </a:t>
            </a:r>
            <a:r>
              <a:rPr lang="ru-RU" dirty="0"/>
              <a:t>не более чем в два раза </a:t>
            </a:r>
            <a:r>
              <a:rPr lang="ru-RU" dirty="0" smtClean="0"/>
              <a:t>. </a:t>
            </a:r>
            <a:r>
              <a:rPr lang="ru-RU" dirty="0"/>
              <a:t>При данной </a:t>
            </a:r>
            <a:r>
              <a:rPr lang="ru-RU" dirty="0" smtClean="0"/>
              <a:t>системе заработок </a:t>
            </a:r>
            <a:r>
              <a:rPr lang="ru-RU" dirty="0"/>
              <a:t>растет быстрее </a:t>
            </a:r>
            <a:r>
              <a:rPr lang="ru-RU" dirty="0" smtClean="0"/>
              <a:t>, </a:t>
            </a:r>
            <a:r>
              <a:rPr lang="ru-RU" dirty="0"/>
              <a:t>чем производительность труда </a:t>
            </a:r>
            <a:r>
              <a:rPr lang="ru-RU" dirty="0" smtClean="0"/>
              <a:t>, поэтому </a:t>
            </a:r>
            <a:r>
              <a:rPr lang="ru-RU" dirty="0"/>
              <a:t>целесообразно вводить данную систему </a:t>
            </a:r>
            <a:r>
              <a:rPr lang="ru-RU" dirty="0" smtClean="0"/>
              <a:t>временно (3-6 </a:t>
            </a:r>
            <a:r>
              <a:rPr lang="ru-RU" dirty="0"/>
              <a:t>месяцев месяцев) на решающих участках работы </a:t>
            </a:r>
            <a:r>
              <a:rPr lang="ru-RU" dirty="0" smtClean="0"/>
              <a:t>. </a:t>
            </a:r>
            <a:r>
              <a:rPr lang="ru-RU" dirty="0"/>
              <a:t>Например </a:t>
            </a:r>
            <a:r>
              <a:rPr lang="ru-RU" dirty="0" smtClean="0"/>
              <a:t>, когда </a:t>
            </a:r>
            <a:r>
              <a:rPr lang="ru-RU" dirty="0"/>
              <a:t>предприятию нужно выполнить срочный </a:t>
            </a:r>
            <a:r>
              <a:rPr lang="ru-RU" dirty="0" smtClean="0"/>
              <a:t>заказ или устранить </a:t>
            </a:r>
            <a:r>
              <a:rPr lang="ru-RU" dirty="0"/>
              <a:t>последствия аварии </a:t>
            </a:r>
            <a:r>
              <a:rPr lang="ru-RU" dirty="0" smtClean="0"/>
              <a:t>.</a:t>
            </a:r>
            <a:endParaRPr lang="ru-RU" dirty="0"/>
          </a:p>
          <a:p>
            <a:pPr marL="0" indent="0" algn="ctr">
              <a:buNone/>
            </a:pPr>
            <a:r>
              <a:rPr lang="ru-RU" b="1" dirty="0"/>
              <a:t>Смешанная</a:t>
            </a:r>
          </a:p>
          <a:p>
            <a:pPr marL="0" indent="0" algn="ctr">
              <a:buNone/>
            </a:pPr>
            <a:r>
              <a:rPr lang="ru-RU" b="1" dirty="0"/>
              <a:t>(повременно повременно-сдельная сдельная)</a:t>
            </a:r>
          </a:p>
          <a:p>
            <a:pPr marL="0" indent="0" algn="just">
              <a:buNone/>
            </a:pPr>
            <a:r>
              <a:rPr lang="ru-RU" dirty="0" smtClean="0"/>
              <a:t>	Смешанная оплата </a:t>
            </a:r>
            <a:r>
              <a:rPr lang="ru-RU" dirty="0"/>
              <a:t>труда представляет собой синтез сдельной </a:t>
            </a:r>
            <a:r>
              <a:rPr lang="ru-RU" dirty="0" smtClean="0"/>
              <a:t>и повременной </a:t>
            </a:r>
            <a:r>
              <a:rPr lang="ru-RU" dirty="0"/>
              <a:t>оплаты труда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6930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Принципы формирования </a:t>
            </a:r>
            <a:r>
              <a:rPr lang="ru-RU" dirty="0"/>
              <a:t>переменной </a:t>
            </a:r>
            <a:r>
              <a:rPr lang="ru-RU" dirty="0" smtClean="0"/>
              <a:t>части оплаты </a:t>
            </a:r>
            <a:r>
              <a:rPr lang="ru-RU" dirty="0"/>
              <a:t>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1. Размер бонусов , </a:t>
            </a:r>
            <a:r>
              <a:rPr lang="ru-RU" dirty="0"/>
              <a:t>премий и процентов должен </a:t>
            </a:r>
            <a:r>
              <a:rPr lang="ru-RU" dirty="0" smtClean="0"/>
              <a:t>быть существенным , </a:t>
            </a:r>
            <a:r>
              <a:rPr lang="ru-RU" dirty="0"/>
              <a:t>больше порога </a:t>
            </a:r>
            <a:r>
              <a:rPr lang="ru-RU" dirty="0" smtClean="0"/>
              <a:t>реагирования работника </a:t>
            </a:r>
            <a:r>
              <a:rPr lang="ru-RU" dirty="0"/>
              <a:t>работника. Нельзя выплачивать премию в 5 % </a:t>
            </a:r>
            <a:r>
              <a:rPr lang="ru-RU" dirty="0" smtClean="0"/>
              <a:t>от оклада </a:t>
            </a:r>
            <a:r>
              <a:rPr lang="ru-RU" dirty="0"/>
              <a:t>– </a:t>
            </a:r>
            <a:r>
              <a:rPr lang="ru-RU" dirty="0" smtClean="0"/>
              <a:t> </a:t>
            </a:r>
            <a:r>
              <a:rPr lang="ru-RU" dirty="0" err="1" smtClean="0"/>
              <a:t>демотивация</a:t>
            </a:r>
            <a:r>
              <a:rPr lang="ru-RU" dirty="0" smtClean="0"/>
              <a:t>. </a:t>
            </a:r>
            <a:r>
              <a:rPr lang="ru-RU" dirty="0"/>
              <a:t>Для большинства </a:t>
            </a:r>
            <a:r>
              <a:rPr lang="ru-RU" dirty="0" smtClean="0"/>
              <a:t> работников порогом </a:t>
            </a:r>
            <a:r>
              <a:rPr lang="ru-RU" dirty="0"/>
              <a:t>реакции (уровень с которого </a:t>
            </a:r>
            <a:r>
              <a:rPr lang="ru-RU" dirty="0" smtClean="0"/>
              <a:t>начинается мотивирующее </a:t>
            </a:r>
            <a:r>
              <a:rPr lang="ru-RU" dirty="0"/>
              <a:t>значение премии премии) является уровень </a:t>
            </a:r>
            <a:r>
              <a:rPr lang="ru-RU" dirty="0" smtClean="0"/>
              <a:t>не ниже </a:t>
            </a:r>
            <a:r>
              <a:rPr lang="ru-RU" dirty="0"/>
              <a:t>15 15-20%.</a:t>
            </a:r>
          </a:p>
          <a:p>
            <a:pPr marL="0" indent="0">
              <a:buNone/>
            </a:pPr>
            <a:r>
              <a:rPr lang="ru-RU" dirty="0"/>
              <a:t>2</a:t>
            </a:r>
            <a:r>
              <a:rPr lang="ru-RU" dirty="0" smtClean="0"/>
              <a:t>. Если премиальный </a:t>
            </a:r>
            <a:r>
              <a:rPr lang="ru-RU" dirty="0"/>
              <a:t>фонд небольшой </a:t>
            </a:r>
            <a:r>
              <a:rPr lang="ru-RU" dirty="0" smtClean="0"/>
              <a:t>, </a:t>
            </a:r>
            <a:r>
              <a:rPr lang="ru-RU" dirty="0"/>
              <a:t>то </a:t>
            </a:r>
            <a:r>
              <a:rPr lang="ru-RU" dirty="0" smtClean="0"/>
              <a:t>лучше консолидировать </a:t>
            </a:r>
            <a:r>
              <a:rPr lang="ru-RU" dirty="0"/>
              <a:t>его либо не распыляя между </a:t>
            </a:r>
            <a:r>
              <a:rPr lang="ru-RU" dirty="0" smtClean="0"/>
              <a:t>всеми работниками , </a:t>
            </a:r>
            <a:r>
              <a:rPr lang="ru-RU" dirty="0"/>
              <a:t>либо выплачивая его в виде бонусов (5</a:t>
            </a:r>
            <a:r>
              <a:rPr lang="ru-RU" dirty="0" smtClean="0"/>
              <a:t>% в мес</a:t>
            </a:r>
            <a:r>
              <a:rPr lang="ru-RU" dirty="0"/>
              <a:t>. в виде премии – это 30% к заработной плате </a:t>
            </a:r>
            <a:r>
              <a:rPr lang="ru-RU" dirty="0" smtClean="0"/>
              <a:t>в виде </a:t>
            </a:r>
            <a:r>
              <a:rPr lang="ru-RU" dirty="0"/>
              <a:t>полугодового бонуса бонуса).</a:t>
            </a:r>
          </a:p>
        </p:txBody>
      </p:sp>
    </p:spTree>
    <p:extLst>
      <p:ext uri="{BB962C8B-B14F-4D97-AF65-F5344CB8AC3E}">
        <p14:creationId xmlns:p14="http://schemas.microsoft.com/office/powerpoint/2010/main" val="2734217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Принципы формирования </a:t>
            </a:r>
            <a:r>
              <a:rPr lang="ru-RU" dirty="0"/>
              <a:t>переменной </a:t>
            </a:r>
            <a:r>
              <a:rPr lang="ru-RU" dirty="0" smtClean="0"/>
              <a:t>части оплаты </a:t>
            </a:r>
            <a:r>
              <a:rPr lang="ru-RU" dirty="0"/>
              <a:t>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3. Размер переменной </a:t>
            </a:r>
            <a:r>
              <a:rPr lang="ru-RU" dirty="0"/>
              <a:t>части оплаты труда </a:t>
            </a:r>
            <a:r>
              <a:rPr lang="ru-RU" dirty="0" smtClean="0"/>
              <a:t>должен быть </a:t>
            </a:r>
            <a:r>
              <a:rPr lang="ru-RU" dirty="0"/>
              <a:t>непосредственно связан с </a:t>
            </a:r>
            <a:r>
              <a:rPr lang="ru-RU" dirty="0" smtClean="0"/>
              <a:t>результатами работы </a:t>
            </a:r>
            <a:r>
              <a:rPr lang="ru-RU" dirty="0"/>
              <a:t>(индивидуальными или групповыми </a:t>
            </a:r>
            <a:r>
              <a:rPr lang="ru-RU" dirty="0" smtClean="0"/>
              <a:t>групповыми), иначе </a:t>
            </a:r>
            <a:r>
              <a:rPr lang="ru-RU" dirty="0"/>
              <a:t>переменная часть </a:t>
            </a:r>
            <a:r>
              <a:rPr lang="ru-RU" dirty="0" smtClean="0"/>
              <a:t>субъективно превращается </a:t>
            </a:r>
            <a:r>
              <a:rPr lang="ru-RU" dirty="0"/>
              <a:t>в постоянную и </a:t>
            </a:r>
            <a:r>
              <a:rPr lang="ru-RU" dirty="0" smtClean="0"/>
              <a:t>теряет мотивирующую </a:t>
            </a:r>
            <a:r>
              <a:rPr lang="ru-RU" dirty="0"/>
              <a:t>силу </a:t>
            </a:r>
            <a:r>
              <a:rPr lang="ru-RU" dirty="0" smtClean="0"/>
              <a:t>силу).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4</a:t>
            </a:r>
            <a:r>
              <a:rPr lang="ru-RU" dirty="0" smtClean="0"/>
              <a:t>. Плановые результаты </a:t>
            </a:r>
            <a:r>
              <a:rPr lang="ru-RU" dirty="0"/>
              <a:t>и уровень их </a:t>
            </a:r>
            <a:r>
              <a:rPr lang="ru-RU" dirty="0" smtClean="0"/>
              <a:t>достижения должны </a:t>
            </a:r>
            <a:r>
              <a:rPr lang="ru-RU" dirty="0"/>
              <a:t>доводиться до персонала и </a:t>
            </a:r>
            <a:r>
              <a:rPr lang="ru-RU" dirty="0" smtClean="0"/>
              <a:t>жестко контролироваться , </a:t>
            </a:r>
            <a:r>
              <a:rPr lang="ru-RU" dirty="0"/>
              <a:t>а работники </a:t>
            </a:r>
            <a:r>
              <a:rPr lang="ru-RU" dirty="0" smtClean="0"/>
              <a:t>должны иметь реальные возможности </a:t>
            </a:r>
            <a:r>
              <a:rPr lang="ru-RU" dirty="0"/>
              <a:t>(ресурсы </a:t>
            </a:r>
            <a:r>
              <a:rPr lang="ru-RU" dirty="0" smtClean="0"/>
              <a:t>, </a:t>
            </a:r>
            <a:r>
              <a:rPr lang="ru-RU" dirty="0"/>
              <a:t>полномочия </a:t>
            </a:r>
            <a:r>
              <a:rPr lang="ru-RU" dirty="0" smtClean="0"/>
              <a:t>полномочия)на </a:t>
            </a:r>
            <a:r>
              <a:rPr lang="ru-RU" dirty="0"/>
              <a:t>них повлиять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283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8437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Материальное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ru-RU" dirty="0"/>
              <a:t>нематериальное</a:t>
            </a:r>
            <a:br>
              <a:rPr lang="ru-RU" dirty="0"/>
            </a:br>
            <a:r>
              <a:rPr lang="ru-RU" dirty="0"/>
              <a:t>стимулирование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/>
          <a:lstStyle/>
          <a:p>
            <a:r>
              <a:rPr lang="ru-RU" dirty="0" smtClean="0"/>
              <a:t>Материальное</a:t>
            </a:r>
            <a:r>
              <a:rPr lang="en-US" dirty="0" smtClean="0"/>
              <a:t> </a:t>
            </a:r>
            <a:r>
              <a:rPr lang="ru-RU" dirty="0" smtClean="0"/>
              <a:t>стимулирование</a:t>
            </a:r>
            <a:r>
              <a:rPr lang="en-US" dirty="0" smtClean="0"/>
              <a:t> </a:t>
            </a:r>
            <a:r>
              <a:rPr lang="ru-RU" dirty="0" smtClean="0"/>
              <a:t>проявляется </a:t>
            </a:r>
            <a:r>
              <a:rPr lang="ru-RU" dirty="0"/>
              <a:t>в </a:t>
            </a:r>
            <a:r>
              <a:rPr lang="ru-RU" dirty="0" smtClean="0"/>
              <a:t>том, </a:t>
            </a:r>
            <a:r>
              <a:rPr lang="ru-RU" dirty="0"/>
              <a:t>что </a:t>
            </a:r>
            <a:r>
              <a:rPr lang="ru-RU" dirty="0" smtClean="0"/>
              <a:t>работник</a:t>
            </a:r>
            <a:r>
              <a:rPr lang="en-US" dirty="0" smtClean="0"/>
              <a:t> </a:t>
            </a:r>
            <a:r>
              <a:rPr lang="ru-RU" dirty="0" smtClean="0"/>
              <a:t>при </a:t>
            </a:r>
            <a:r>
              <a:rPr lang="ru-RU" dirty="0"/>
              <a:t>оговоренном объеме и </a:t>
            </a:r>
            <a:r>
              <a:rPr lang="ru-RU" dirty="0" smtClean="0"/>
              <a:t>качестве</a:t>
            </a:r>
            <a:r>
              <a:rPr lang="en-US" dirty="0" smtClean="0"/>
              <a:t> </a:t>
            </a:r>
            <a:r>
              <a:rPr lang="ru-RU" dirty="0" smtClean="0"/>
              <a:t>выполняемой </a:t>
            </a:r>
            <a:r>
              <a:rPr lang="ru-RU" dirty="0"/>
              <a:t>работы </a:t>
            </a:r>
            <a:r>
              <a:rPr lang="ru-RU" dirty="0" smtClean="0"/>
              <a:t>может</a:t>
            </a:r>
            <a:r>
              <a:rPr lang="en-US" dirty="0" smtClean="0"/>
              <a:t> </a:t>
            </a:r>
            <a:r>
              <a:rPr lang="ru-RU" dirty="0" smtClean="0"/>
              <a:t>рассчитывать </a:t>
            </a:r>
            <a:r>
              <a:rPr lang="ru-RU" dirty="0"/>
              <a:t>на получение тех </a:t>
            </a:r>
            <a:r>
              <a:rPr lang="ru-RU" dirty="0" smtClean="0"/>
              <a:t>или</a:t>
            </a:r>
            <a:r>
              <a:rPr lang="en-US" dirty="0" smtClean="0"/>
              <a:t> </a:t>
            </a:r>
            <a:r>
              <a:rPr lang="ru-RU" dirty="0" smtClean="0"/>
              <a:t>иных </a:t>
            </a:r>
            <a:r>
              <a:rPr lang="ru-RU" dirty="0"/>
              <a:t>материальных благ </a:t>
            </a:r>
            <a:r>
              <a:rPr lang="ru-RU" dirty="0" smtClean="0"/>
              <a:t>в</a:t>
            </a:r>
            <a:r>
              <a:rPr lang="en-US" dirty="0" smtClean="0"/>
              <a:t> </a:t>
            </a:r>
            <a:r>
              <a:rPr lang="ru-RU" dirty="0" smtClean="0"/>
              <a:t>натуральной </a:t>
            </a:r>
            <a:r>
              <a:rPr lang="ru-RU" dirty="0"/>
              <a:t>или денежной </a:t>
            </a:r>
            <a:r>
              <a:rPr lang="ru-RU" dirty="0" smtClean="0"/>
              <a:t>форме.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2672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Принципы формирования </a:t>
            </a:r>
            <a:r>
              <a:rPr lang="ru-RU" dirty="0"/>
              <a:t>переменной </a:t>
            </a:r>
            <a:r>
              <a:rPr lang="ru-RU" dirty="0" smtClean="0"/>
              <a:t>части оплаты </a:t>
            </a:r>
            <a:r>
              <a:rPr lang="ru-RU" dirty="0"/>
              <a:t>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5. Количество используемых </a:t>
            </a:r>
            <a:r>
              <a:rPr lang="ru-RU" dirty="0"/>
              <a:t>переменных </a:t>
            </a:r>
            <a:r>
              <a:rPr lang="ru-RU" dirty="0" smtClean="0"/>
              <a:t>для определения </a:t>
            </a:r>
            <a:r>
              <a:rPr lang="ru-RU" dirty="0"/>
              <a:t>уровня переменной части </a:t>
            </a:r>
            <a:r>
              <a:rPr lang="ru-RU" dirty="0" smtClean="0"/>
              <a:t>оплаты труда </a:t>
            </a:r>
            <a:r>
              <a:rPr lang="ru-RU" dirty="0"/>
              <a:t>не должно быть велико </a:t>
            </a:r>
            <a:r>
              <a:rPr lang="ru-RU" dirty="0" smtClean="0"/>
              <a:t>. </a:t>
            </a:r>
            <a:r>
              <a:rPr lang="ru-RU" dirty="0"/>
              <a:t>Желательно до </a:t>
            </a:r>
            <a:r>
              <a:rPr lang="ru-RU" dirty="0" smtClean="0"/>
              <a:t>3 показателей </a:t>
            </a:r>
            <a:r>
              <a:rPr lang="ru-RU" dirty="0"/>
              <a:t>(для </a:t>
            </a:r>
            <a:r>
              <a:rPr lang="ru-RU" dirty="0" smtClean="0"/>
              <a:t>высокопрофессиональных кадров </a:t>
            </a:r>
            <a:r>
              <a:rPr lang="ru-RU" dirty="0"/>
              <a:t>можно увеличить эту цифру до 5).</a:t>
            </a:r>
          </a:p>
          <a:p>
            <a:pPr marL="0" indent="0" algn="just">
              <a:buNone/>
            </a:pPr>
            <a:r>
              <a:rPr lang="ru-RU" dirty="0" smtClean="0"/>
              <a:t>6. Методика расчета </a:t>
            </a:r>
            <a:r>
              <a:rPr lang="ru-RU" dirty="0"/>
              <a:t>элементов переменной </a:t>
            </a:r>
            <a:r>
              <a:rPr lang="ru-RU" dirty="0" smtClean="0"/>
              <a:t>части должна </a:t>
            </a:r>
            <a:r>
              <a:rPr lang="ru-RU" dirty="0"/>
              <a:t>быть проста и прозрачна (наглядна наглядна</a:t>
            </a:r>
            <a:r>
              <a:rPr lang="ru-RU" dirty="0" smtClean="0"/>
              <a:t>) для </a:t>
            </a:r>
            <a:r>
              <a:rPr lang="ru-RU" dirty="0"/>
              <a:t>работника </a:t>
            </a:r>
            <a:r>
              <a:rPr lang="ru-RU" dirty="0" smtClean="0"/>
              <a:t>. </a:t>
            </a:r>
            <a:r>
              <a:rPr lang="ru-RU" dirty="0"/>
              <a:t>Например нельзя </a:t>
            </a:r>
            <a:r>
              <a:rPr lang="ru-RU" dirty="0" smtClean="0"/>
              <a:t>платить агенту </a:t>
            </a:r>
            <a:r>
              <a:rPr lang="ru-RU" dirty="0"/>
              <a:t>процент от прибыли (она </a:t>
            </a:r>
            <a:r>
              <a:rPr lang="ru-RU" dirty="0" smtClean="0"/>
              <a:t>трудно определяема </a:t>
            </a:r>
            <a:r>
              <a:rPr lang="ru-RU" dirty="0"/>
              <a:t>для него </a:t>
            </a:r>
            <a:r>
              <a:rPr lang="ru-RU" dirty="0" smtClean="0"/>
              <a:t>него), </a:t>
            </a:r>
            <a:r>
              <a:rPr lang="ru-RU" dirty="0"/>
              <a:t>лучше </a:t>
            </a:r>
            <a:r>
              <a:rPr lang="ru-RU" dirty="0" smtClean="0"/>
              <a:t>использовать показатель </a:t>
            </a:r>
            <a:r>
              <a:rPr lang="ru-RU" dirty="0"/>
              <a:t>объема продаж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086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Принципы формирования </a:t>
            </a:r>
            <a:r>
              <a:rPr lang="ru-RU" dirty="0"/>
              <a:t>переменной </a:t>
            </a:r>
            <a:r>
              <a:rPr lang="ru-RU" dirty="0" smtClean="0"/>
              <a:t>части оплаты </a:t>
            </a:r>
            <a:r>
              <a:rPr lang="ru-RU" dirty="0"/>
              <a:t>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7. Изменение системы </a:t>
            </a:r>
            <a:r>
              <a:rPr lang="ru-RU" dirty="0"/>
              <a:t>оплаты труда должно </a:t>
            </a:r>
            <a:r>
              <a:rPr lang="ru-RU" dirty="0" smtClean="0"/>
              <a:t>быть постепенным </a:t>
            </a:r>
            <a:r>
              <a:rPr lang="ru-RU" dirty="0"/>
              <a:t>и с лагом времени </a:t>
            </a:r>
            <a:r>
              <a:rPr lang="ru-RU" dirty="0" smtClean="0"/>
              <a:t>, </a:t>
            </a:r>
            <a:r>
              <a:rPr lang="ru-RU" dirty="0"/>
              <a:t>необходимым </a:t>
            </a:r>
            <a:r>
              <a:rPr lang="ru-RU" dirty="0" smtClean="0"/>
              <a:t>для изменения поведения </a:t>
            </a:r>
            <a:r>
              <a:rPr lang="ru-RU" dirty="0"/>
              <a:t>работника </a:t>
            </a:r>
            <a:r>
              <a:rPr lang="ru-RU" dirty="0" smtClean="0"/>
              <a:t>. </a:t>
            </a:r>
            <a:r>
              <a:rPr lang="ru-RU" dirty="0"/>
              <a:t>Нельзя </a:t>
            </a:r>
            <a:r>
              <a:rPr lang="ru-RU" dirty="0" smtClean="0"/>
              <a:t>вводить новую </a:t>
            </a:r>
            <a:r>
              <a:rPr lang="ru-RU" dirty="0"/>
              <a:t>систему премирования задним числом или </a:t>
            </a:r>
            <a:r>
              <a:rPr lang="ru-RU" dirty="0" smtClean="0"/>
              <a:t>на уже </a:t>
            </a:r>
            <a:r>
              <a:rPr lang="ru-RU" dirty="0"/>
              <a:t>произведенный объем работ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8</a:t>
            </a:r>
            <a:r>
              <a:rPr lang="ru-RU" dirty="0" smtClean="0"/>
              <a:t>. Оптимальное соотношение </a:t>
            </a:r>
            <a:r>
              <a:rPr lang="ru-RU" dirty="0"/>
              <a:t>постоянной и </a:t>
            </a:r>
            <a:r>
              <a:rPr lang="ru-RU" dirty="0" smtClean="0"/>
              <a:t>переменной части </a:t>
            </a:r>
            <a:r>
              <a:rPr lang="ru-RU" dirty="0"/>
              <a:t>оплаты труда зависит от </a:t>
            </a:r>
            <a:r>
              <a:rPr lang="ru-RU" dirty="0" smtClean="0"/>
              <a:t>ценностных ориентаций </a:t>
            </a:r>
            <a:r>
              <a:rPr lang="ru-RU" dirty="0"/>
              <a:t>человека и рода деятельности </a:t>
            </a:r>
            <a:r>
              <a:rPr lang="ru-RU" dirty="0" smtClean="0"/>
              <a:t>. При высокой </a:t>
            </a:r>
            <a:r>
              <a:rPr lang="ru-RU" dirty="0"/>
              <a:t>значимости издержек неопределенности </a:t>
            </a:r>
            <a:r>
              <a:rPr lang="ru-RU" dirty="0" smtClean="0"/>
              <a:t>это соотношение </a:t>
            </a:r>
            <a:r>
              <a:rPr lang="ru-RU" dirty="0"/>
              <a:t>должно быть в диапазоне 5/1 </a:t>
            </a:r>
            <a:r>
              <a:rPr lang="ru-RU" dirty="0" smtClean="0"/>
              <a:t>4/1 соответственно , </a:t>
            </a:r>
            <a:r>
              <a:rPr lang="ru-RU" dirty="0"/>
              <a:t>при низкой – наоборот </a:t>
            </a:r>
            <a:r>
              <a:rPr lang="ru-RU" dirty="0" smtClean="0"/>
              <a:t>1/1-2/5, последнее </a:t>
            </a:r>
            <a:r>
              <a:rPr lang="ru-RU" dirty="0"/>
              <a:t>приемлемо и для агентов по продажам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Премии и проценты должны ограничиваться за </a:t>
            </a:r>
            <a:r>
              <a:rPr lang="ru-RU" dirty="0" smtClean="0"/>
              <a:t>счет расширения </a:t>
            </a:r>
            <a:r>
              <a:rPr lang="ru-RU" dirty="0"/>
              <a:t>постоянной части для </a:t>
            </a:r>
            <a:r>
              <a:rPr lang="ru-RU" dirty="0" smtClean="0"/>
              <a:t>работников творческого </a:t>
            </a:r>
            <a:r>
              <a:rPr lang="ru-RU" dirty="0"/>
              <a:t>и высокоответственного труда</a:t>
            </a:r>
          </a:p>
        </p:txBody>
      </p:sp>
    </p:spTree>
    <p:extLst>
      <p:ext uri="{BB962C8B-B14F-4D97-AF65-F5344CB8AC3E}">
        <p14:creationId xmlns:p14="http://schemas.microsoft.com/office/powerpoint/2010/main" val="32922262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Принципы формирования </a:t>
            </a:r>
            <a:r>
              <a:rPr lang="ru-RU" dirty="0"/>
              <a:t>переменной </a:t>
            </a:r>
            <a:r>
              <a:rPr lang="ru-RU" dirty="0" smtClean="0"/>
              <a:t>части оплаты </a:t>
            </a:r>
            <a:r>
              <a:rPr lang="ru-RU" dirty="0"/>
              <a:t>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9</a:t>
            </a:r>
            <a:r>
              <a:rPr lang="ru-RU" dirty="0" smtClean="0"/>
              <a:t>. Полное отсутствие </a:t>
            </a:r>
            <a:r>
              <a:rPr lang="ru-RU" dirty="0"/>
              <a:t>постоянной части оплаты труда </a:t>
            </a:r>
            <a:r>
              <a:rPr lang="ru-RU" dirty="0" smtClean="0"/>
              <a:t>или крайне </a:t>
            </a:r>
            <a:r>
              <a:rPr lang="ru-RU" dirty="0"/>
              <a:t>низкий ее уровень нежелательны с </a:t>
            </a:r>
            <a:r>
              <a:rPr lang="ru-RU" dirty="0" smtClean="0"/>
              <a:t>позиций невозможности </a:t>
            </a:r>
            <a:r>
              <a:rPr lang="ru-RU" dirty="0"/>
              <a:t>налаживания коллективных действий </a:t>
            </a:r>
            <a:r>
              <a:rPr lang="ru-RU" dirty="0" smtClean="0"/>
              <a:t>в организации , </a:t>
            </a:r>
            <a:r>
              <a:rPr lang="ru-RU" dirty="0"/>
              <a:t>возникновения конфликта </a:t>
            </a:r>
            <a:r>
              <a:rPr lang="ru-RU" dirty="0" smtClean="0"/>
              <a:t>интересов организации </a:t>
            </a:r>
            <a:r>
              <a:rPr lang="ru-RU" dirty="0"/>
              <a:t>и сотрудников 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10. Штрафы в </a:t>
            </a:r>
            <a:r>
              <a:rPr lang="ru-RU" dirty="0"/>
              <a:t>целом обладают большей </a:t>
            </a:r>
            <a:r>
              <a:rPr lang="ru-RU" dirty="0" smtClean="0"/>
              <a:t>мотивирующей силой </a:t>
            </a:r>
            <a:r>
              <a:rPr lang="ru-RU" dirty="0"/>
              <a:t>но меньшей эффективностью </a:t>
            </a:r>
            <a:r>
              <a:rPr lang="ru-RU" dirty="0" smtClean="0"/>
              <a:t>мотивации (</a:t>
            </a:r>
            <a:r>
              <a:rPr lang="ru-RU" dirty="0"/>
              <a:t>реакция более бурная </a:t>
            </a:r>
            <a:r>
              <a:rPr lang="ru-RU" dirty="0" smtClean="0"/>
              <a:t>, </a:t>
            </a:r>
            <a:r>
              <a:rPr lang="ru-RU" dirty="0"/>
              <a:t>но ее направленность </a:t>
            </a:r>
            <a:r>
              <a:rPr lang="ru-RU" dirty="0" smtClean="0"/>
              <a:t>менее предсказуема </a:t>
            </a:r>
            <a:r>
              <a:rPr lang="ru-RU" dirty="0"/>
              <a:t>предсказуема), ), чем вознаграждение </a:t>
            </a:r>
            <a:r>
              <a:rPr lang="ru-RU" dirty="0" smtClean="0"/>
              <a:t>. Исключение составляет </a:t>
            </a:r>
            <a:r>
              <a:rPr lang="ru-RU" dirty="0"/>
              <a:t>главным образом стимулирование </a:t>
            </a:r>
            <a:r>
              <a:rPr lang="ru-RU" dirty="0" smtClean="0"/>
              <a:t>труда люмпенов 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11</a:t>
            </a:r>
            <a:r>
              <a:rPr lang="ru-RU" dirty="0" smtClean="0"/>
              <a:t>. Выплата вознаграждений </a:t>
            </a:r>
            <a:r>
              <a:rPr lang="ru-RU" dirty="0"/>
              <a:t>должна быть </a:t>
            </a:r>
            <a:r>
              <a:rPr lang="ru-RU" dirty="0" smtClean="0"/>
              <a:t>произведена незамедлительно </a:t>
            </a:r>
            <a:r>
              <a:rPr lang="ru-RU" dirty="0"/>
              <a:t>после получения заранее </a:t>
            </a:r>
            <a:r>
              <a:rPr lang="ru-RU" dirty="0" smtClean="0"/>
              <a:t>оговоренных результатов , </a:t>
            </a:r>
            <a:r>
              <a:rPr lang="ru-RU" dirty="0"/>
              <a:t>на базе которых </a:t>
            </a:r>
            <a:r>
              <a:rPr lang="ru-RU" dirty="0" smtClean="0"/>
              <a:t>осуществляется поощрение </a:t>
            </a:r>
            <a:r>
              <a:rPr lang="ru-RU" dirty="0"/>
              <a:t>(не позднее текущего начисления зарплаты зарплаты)</a:t>
            </a:r>
          </a:p>
        </p:txBody>
      </p:sp>
    </p:spTree>
    <p:extLst>
      <p:ext uri="{BB962C8B-B14F-4D97-AF65-F5344CB8AC3E}">
        <p14:creationId xmlns:p14="http://schemas.microsoft.com/office/powerpoint/2010/main" val="27052552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9411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Особенности применения </a:t>
            </a:r>
            <a:r>
              <a:rPr lang="ru-RU" dirty="0"/>
              <a:t>бонусных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8772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Бонусные выплаты </a:t>
            </a:r>
            <a:r>
              <a:rPr lang="ru-RU" dirty="0"/>
              <a:t>целесообразны в следующих ситуациях 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 smtClean="0"/>
              <a:t>Производимое  работником </a:t>
            </a:r>
            <a:r>
              <a:rPr lang="ru-RU" dirty="0"/>
              <a:t>благо может </a:t>
            </a:r>
            <a:r>
              <a:rPr lang="ru-RU" dirty="0" smtClean="0"/>
              <a:t>быть качественно </a:t>
            </a:r>
            <a:r>
              <a:rPr lang="ru-RU" dirty="0"/>
              <a:t>оценено только спустя </a:t>
            </a:r>
            <a:r>
              <a:rPr lang="ru-RU" dirty="0" smtClean="0"/>
              <a:t>некоторый период времени</a:t>
            </a:r>
            <a:endParaRPr lang="ru-RU" dirty="0"/>
          </a:p>
          <a:p>
            <a:r>
              <a:rPr lang="ru-RU" dirty="0" smtClean="0"/>
              <a:t>Фонд  переменной </a:t>
            </a:r>
            <a:r>
              <a:rPr lang="ru-RU" dirty="0"/>
              <a:t>части оплаты труда </a:t>
            </a:r>
            <a:r>
              <a:rPr lang="ru-RU" dirty="0" smtClean="0"/>
              <a:t>незначителен, что </a:t>
            </a:r>
            <a:r>
              <a:rPr lang="ru-RU" dirty="0"/>
              <a:t>делает неэффективным его </a:t>
            </a:r>
            <a:r>
              <a:rPr lang="ru-RU" dirty="0" smtClean="0"/>
              <a:t>помесячное распределение .</a:t>
            </a:r>
            <a:endParaRPr lang="ru-RU" dirty="0"/>
          </a:p>
          <a:p>
            <a:r>
              <a:rPr lang="ru-RU" dirty="0" smtClean="0"/>
              <a:t>К </a:t>
            </a:r>
            <a:r>
              <a:rPr lang="ru-RU" dirty="0"/>
              <a:t>лицу </a:t>
            </a:r>
            <a:r>
              <a:rPr lang="ru-RU" dirty="0" smtClean="0"/>
              <a:t>, </a:t>
            </a:r>
            <a:r>
              <a:rPr lang="ru-RU" dirty="0"/>
              <a:t>от которого зависит решение о </a:t>
            </a:r>
            <a:r>
              <a:rPr lang="ru-RU" dirty="0" smtClean="0"/>
              <a:t>выплатах бонусов </a:t>
            </a:r>
            <a:r>
              <a:rPr lang="ru-RU" dirty="0"/>
              <a:t>имеется высокий уровень доверия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Присутствует неравномерность </a:t>
            </a:r>
            <a:r>
              <a:rPr lang="ru-RU" dirty="0"/>
              <a:t>финансовых потоков </a:t>
            </a:r>
            <a:r>
              <a:rPr lang="ru-RU" dirty="0" smtClean="0"/>
              <a:t>, работа </a:t>
            </a:r>
            <a:r>
              <a:rPr lang="ru-RU" dirty="0"/>
              <a:t>на условиях </a:t>
            </a:r>
            <a:r>
              <a:rPr lang="ru-RU" dirty="0" err="1"/>
              <a:t>предпоставки</a:t>
            </a:r>
            <a:r>
              <a:rPr lang="ru-RU" dirty="0"/>
              <a:t> товаров и </a:t>
            </a:r>
            <a:r>
              <a:rPr lang="ru-RU" dirty="0" smtClean="0"/>
              <a:t>услуг</a:t>
            </a:r>
          </a:p>
          <a:p>
            <a:r>
              <a:rPr lang="ru-RU" dirty="0" smtClean="0"/>
              <a:t> Среда деятельности </a:t>
            </a:r>
            <a:r>
              <a:rPr lang="ru-RU" dirty="0"/>
              <a:t>достаточно стабильна </a:t>
            </a:r>
            <a:r>
              <a:rPr lang="ru-RU" dirty="0" smtClean="0"/>
              <a:t>, </a:t>
            </a:r>
            <a:r>
              <a:rPr lang="ru-RU" dirty="0"/>
              <a:t>на </a:t>
            </a:r>
            <a:r>
              <a:rPr lang="ru-RU" dirty="0" smtClean="0"/>
              <a:t>рынке низкий </a:t>
            </a:r>
            <a:r>
              <a:rPr lang="ru-RU" dirty="0"/>
              <a:t>уровень неопределенности</a:t>
            </a:r>
          </a:p>
          <a:p>
            <a:r>
              <a:rPr lang="ru-RU" dirty="0" smtClean="0"/>
              <a:t>Работники обладают </a:t>
            </a:r>
            <a:r>
              <a:rPr lang="ru-RU" dirty="0"/>
              <a:t>низкой значимостью </a:t>
            </a:r>
            <a:r>
              <a:rPr lang="ru-RU" dirty="0" smtClean="0"/>
              <a:t>издержек неопределенности </a:t>
            </a:r>
            <a:r>
              <a:rPr lang="ru-RU" dirty="0"/>
              <a:t>и высокой значимостью </a:t>
            </a:r>
            <a:r>
              <a:rPr lang="ru-RU" dirty="0" smtClean="0"/>
              <a:t>личных материальных </a:t>
            </a:r>
            <a:r>
              <a:rPr lang="ru-RU" dirty="0"/>
              <a:t>издержек</a:t>
            </a:r>
          </a:p>
          <a:p>
            <a:r>
              <a:rPr lang="ru-RU" dirty="0" smtClean="0"/>
              <a:t>В </a:t>
            </a:r>
            <a:r>
              <a:rPr lang="ru-RU" dirty="0"/>
              <a:t>краткосрочном периоде (до года года) может </a:t>
            </a:r>
            <a:r>
              <a:rPr lang="ru-RU" dirty="0" smtClean="0"/>
              <a:t>быть средством </a:t>
            </a:r>
            <a:r>
              <a:rPr lang="ru-RU" dirty="0"/>
              <a:t>удержания работника на рабочем месте</a:t>
            </a:r>
          </a:p>
        </p:txBody>
      </p:sp>
    </p:spTree>
    <p:extLst>
      <p:ext uri="{BB962C8B-B14F-4D97-AF65-F5344CB8AC3E}">
        <p14:creationId xmlns:p14="http://schemas.microsoft.com/office/powerpoint/2010/main" val="39351816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9411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Особенности применения </a:t>
            </a:r>
            <a:r>
              <a:rPr lang="ru-RU" dirty="0"/>
              <a:t>бонусных выплат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8772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Общие правила </a:t>
            </a:r>
            <a:r>
              <a:rPr lang="ru-RU" dirty="0"/>
              <a:t>назначения бонусов </a:t>
            </a:r>
            <a:r>
              <a:rPr lang="ru-RU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smtClean="0"/>
              <a:t>Бонус не </a:t>
            </a:r>
            <a:r>
              <a:rPr lang="ru-RU" dirty="0"/>
              <a:t>должен быть слишком большим и </a:t>
            </a:r>
            <a:r>
              <a:rPr lang="ru-RU" dirty="0" smtClean="0"/>
              <a:t>слишком малым . </a:t>
            </a:r>
            <a:r>
              <a:rPr lang="ru-RU" dirty="0"/>
              <a:t>И то и другое снижает мотивацию 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smtClean="0"/>
              <a:t>Чем выше </a:t>
            </a:r>
            <a:r>
              <a:rPr lang="ru-RU" dirty="0"/>
              <a:t>неопределенность рабочей среды и рынка </a:t>
            </a:r>
            <a:r>
              <a:rPr lang="ru-RU" dirty="0" smtClean="0"/>
              <a:t>, тем более </a:t>
            </a:r>
            <a:r>
              <a:rPr lang="ru-RU" dirty="0"/>
              <a:t>короткий срок выплаты бонуса </a:t>
            </a:r>
            <a:r>
              <a:rPr lang="ru-RU" dirty="0" smtClean="0"/>
              <a:t>необходимо использовать </a:t>
            </a:r>
            <a:r>
              <a:rPr lang="ru-RU" dirty="0"/>
              <a:t>для сохранения его </a:t>
            </a:r>
            <a:r>
              <a:rPr lang="ru-RU" dirty="0" smtClean="0"/>
              <a:t> мотивирующего эффекта </a:t>
            </a:r>
            <a:r>
              <a:rPr lang="ru-RU" dirty="0"/>
              <a:t>(переход от ежегодных бонусов к полугодовым</a:t>
            </a:r>
          </a:p>
          <a:p>
            <a:pPr marL="0" indent="0">
              <a:buNone/>
            </a:pPr>
            <a:r>
              <a:rPr lang="ru-RU" dirty="0"/>
              <a:t>или квартальным </a:t>
            </a:r>
            <a:r>
              <a:rPr lang="ru-RU" dirty="0" smtClean="0"/>
              <a:t>квартальным).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smtClean="0"/>
              <a:t>При высоком </a:t>
            </a:r>
            <a:r>
              <a:rPr lang="ru-RU" dirty="0"/>
              <a:t>уровне сформировавшегося </a:t>
            </a:r>
            <a:r>
              <a:rPr lang="ru-RU" dirty="0" smtClean="0"/>
              <a:t>недоверия между </a:t>
            </a:r>
            <a:r>
              <a:rPr lang="ru-RU" dirty="0"/>
              <a:t>принципалом и агентом </a:t>
            </a:r>
            <a:r>
              <a:rPr lang="ru-RU" dirty="0" smtClean="0"/>
              <a:t>, нецелесообразно использовать </a:t>
            </a:r>
            <a:r>
              <a:rPr lang="ru-RU" dirty="0"/>
              <a:t>периоды бонусных выплат более квартала 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smtClean="0"/>
              <a:t>Следует по </a:t>
            </a:r>
            <a:r>
              <a:rPr lang="ru-RU" dirty="0"/>
              <a:t>возможности ограничивать </a:t>
            </a:r>
            <a:r>
              <a:rPr lang="ru-RU" dirty="0" smtClean="0"/>
              <a:t>применение бонусных </a:t>
            </a:r>
            <a:r>
              <a:rPr lang="ru-RU" dirty="0"/>
              <a:t>выплат для лиц с высокой </a:t>
            </a:r>
            <a:r>
              <a:rPr lang="ru-RU" dirty="0" smtClean="0"/>
              <a:t>значимостью издержек </a:t>
            </a:r>
            <a:r>
              <a:rPr lang="ru-RU" dirty="0"/>
              <a:t>неопределенности 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smtClean="0"/>
              <a:t>Для решения </a:t>
            </a:r>
            <a:r>
              <a:rPr lang="ru-RU" dirty="0"/>
              <a:t>проблем размывания прав собственности </a:t>
            </a:r>
            <a:r>
              <a:rPr lang="ru-RU" dirty="0" smtClean="0"/>
              <a:t>, выплаты </a:t>
            </a:r>
            <a:r>
              <a:rPr lang="ru-RU" dirty="0"/>
              <a:t>бонусов менеджерам верхнего </a:t>
            </a:r>
            <a:r>
              <a:rPr lang="ru-RU" dirty="0" smtClean="0"/>
              <a:t>звена целесообразно </a:t>
            </a:r>
            <a:r>
              <a:rPr lang="ru-RU" dirty="0"/>
              <a:t>выплачивать в </a:t>
            </a:r>
            <a:r>
              <a:rPr lang="ru-RU" dirty="0" err="1"/>
              <a:t>т.ч</a:t>
            </a:r>
            <a:r>
              <a:rPr lang="ru-RU" dirty="0"/>
              <a:t>. долей в </a:t>
            </a:r>
            <a:r>
              <a:rPr lang="ru-RU" dirty="0" smtClean="0"/>
              <a:t>собственности (акции , </a:t>
            </a:r>
            <a:r>
              <a:rPr lang="ru-RU" dirty="0"/>
              <a:t>паи и </a:t>
            </a:r>
            <a:r>
              <a:rPr lang="ru-RU" dirty="0" smtClean="0"/>
              <a:t>пр.)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61536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20" y="0"/>
            <a:ext cx="9113979" cy="105273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Система социальных </a:t>
            </a:r>
            <a:r>
              <a:rPr lang="ru-RU" sz="2000" dirty="0"/>
              <a:t>гарантий </a:t>
            </a:r>
            <a:r>
              <a:rPr lang="ru-RU" sz="2000" dirty="0" smtClean="0"/>
              <a:t>(соц</a:t>
            </a:r>
            <a:r>
              <a:rPr lang="ru-RU" sz="2000" dirty="0"/>
              <a:t>. </a:t>
            </a:r>
            <a:r>
              <a:rPr lang="ru-RU" sz="2000" dirty="0" smtClean="0"/>
              <a:t> пакеты , </a:t>
            </a:r>
            <a:r>
              <a:rPr lang="ru-RU" sz="2000" dirty="0"/>
              <a:t>охрана </a:t>
            </a:r>
            <a:r>
              <a:rPr lang="ru-RU" sz="2000" dirty="0" smtClean="0"/>
              <a:t>и поддержание здоровья , </a:t>
            </a:r>
            <a:r>
              <a:rPr lang="ru-RU" sz="2000" dirty="0"/>
              <a:t>льготы </a:t>
            </a:r>
            <a:r>
              <a:rPr lang="ru-RU" sz="2000" dirty="0" smtClean="0"/>
              <a:t>, </a:t>
            </a:r>
            <a:r>
              <a:rPr lang="ru-RU" sz="2000" dirty="0"/>
              <a:t>постоянная </a:t>
            </a:r>
            <a:r>
              <a:rPr lang="ru-RU" sz="2000" dirty="0" smtClean="0"/>
              <a:t>занятость, пенсионное </a:t>
            </a:r>
            <a:r>
              <a:rPr lang="ru-RU" sz="2000" dirty="0"/>
              <a:t>обеспечение и </a:t>
            </a:r>
            <a:r>
              <a:rPr lang="ru-RU" sz="2000" dirty="0" smtClean="0"/>
              <a:t>пр</a:t>
            </a:r>
            <a:r>
              <a:rPr lang="ru-RU" sz="2000" dirty="0"/>
              <a:t>.)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877272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Оплата проезда к месту работы транспортом общего пользования, специальными маршрутами, ведомственным транспортом.</a:t>
            </a:r>
          </a:p>
          <a:p>
            <a:r>
              <a:rPr lang="ru-RU" dirty="0" smtClean="0"/>
              <a:t>Расходы по </a:t>
            </a:r>
            <a:r>
              <a:rPr lang="ru-RU" dirty="0"/>
              <a:t>оплате </a:t>
            </a:r>
            <a:r>
              <a:rPr lang="ru-RU" dirty="0" smtClean="0"/>
              <a:t>учреждениям </a:t>
            </a:r>
            <a:r>
              <a:rPr lang="ru-RU" dirty="0"/>
              <a:t>и организациям </a:t>
            </a:r>
            <a:r>
              <a:rPr lang="ru-RU" dirty="0" smtClean="0"/>
              <a:t>здравоохранения услуг</a:t>
            </a:r>
            <a:r>
              <a:rPr lang="ru-RU" dirty="0"/>
              <a:t>, </a:t>
            </a:r>
            <a:r>
              <a:rPr lang="ru-RU" dirty="0" smtClean="0"/>
              <a:t>оказываемых работникам за </a:t>
            </a:r>
            <a:r>
              <a:rPr lang="ru-RU" dirty="0"/>
              <a:t>счет средств предприятия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Оплату путевок </a:t>
            </a:r>
            <a:r>
              <a:rPr lang="ru-RU" dirty="0"/>
              <a:t>работникам и </a:t>
            </a:r>
            <a:r>
              <a:rPr lang="ru-RU" dirty="0" smtClean="0"/>
              <a:t>членам </a:t>
            </a:r>
            <a:r>
              <a:rPr lang="ru-RU" dirty="0"/>
              <a:t>их семей на лечение </a:t>
            </a:r>
            <a:r>
              <a:rPr lang="ru-RU" dirty="0" smtClean="0"/>
              <a:t>, </a:t>
            </a:r>
            <a:r>
              <a:rPr lang="ru-RU" dirty="0"/>
              <a:t>отдых </a:t>
            </a:r>
            <a:r>
              <a:rPr lang="ru-RU" dirty="0" smtClean="0"/>
              <a:t>, </a:t>
            </a:r>
            <a:r>
              <a:rPr lang="ru-RU" dirty="0"/>
              <a:t>экскурсии </a:t>
            </a:r>
            <a:r>
              <a:rPr lang="ru-RU" dirty="0" smtClean="0"/>
              <a:t>, </a:t>
            </a:r>
            <a:r>
              <a:rPr lang="ru-RU" dirty="0"/>
              <a:t>путешествия за </a:t>
            </a:r>
            <a:r>
              <a:rPr lang="ru-RU" dirty="0" smtClean="0"/>
              <a:t>счет средств </a:t>
            </a:r>
            <a:r>
              <a:rPr lang="ru-RU" dirty="0"/>
              <a:t>предприятия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Оплата абонементов </a:t>
            </a:r>
            <a:r>
              <a:rPr lang="ru-RU" dirty="0"/>
              <a:t>в </a:t>
            </a:r>
            <a:r>
              <a:rPr lang="ru-RU" dirty="0" smtClean="0"/>
              <a:t>группы </a:t>
            </a:r>
            <a:r>
              <a:rPr lang="ru-RU" dirty="0"/>
              <a:t>здоровья </a:t>
            </a:r>
            <a:r>
              <a:rPr lang="ru-RU" dirty="0" smtClean="0"/>
              <a:t>, занятий </a:t>
            </a:r>
            <a:r>
              <a:rPr lang="ru-RU" dirty="0"/>
              <a:t>в спортивных секциях </a:t>
            </a:r>
            <a:r>
              <a:rPr lang="ru-RU" dirty="0" smtClean="0"/>
              <a:t>, </a:t>
            </a:r>
            <a:r>
              <a:rPr lang="ru-RU" dirty="0"/>
              <a:t>оплату расходов </a:t>
            </a:r>
            <a:r>
              <a:rPr lang="ru-RU" dirty="0" smtClean="0"/>
              <a:t>по протезированию </a:t>
            </a:r>
            <a:r>
              <a:rPr lang="ru-RU" dirty="0"/>
              <a:t>и другие подобные расходы</a:t>
            </a:r>
          </a:p>
          <a:p>
            <a:r>
              <a:rPr lang="ru-RU" dirty="0" smtClean="0"/>
              <a:t>Надбавки к </a:t>
            </a:r>
            <a:r>
              <a:rPr lang="ru-RU" dirty="0"/>
              <a:t>пенсиям </a:t>
            </a:r>
            <a:r>
              <a:rPr lang="ru-RU" dirty="0" smtClean="0"/>
              <a:t>работающим </a:t>
            </a:r>
            <a:r>
              <a:rPr lang="ru-RU" dirty="0"/>
              <a:t>на предприятии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Страховые платежи </a:t>
            </a:r>
            <a:r>
              <a:rPr lang="ru-RU" dirty="0"/>
              <a:t>(</a:t>
            </a:r>
            <a:r>
              <a:rPr lang="ru-RU" dirty="0" smtClean="0"/>
              <a:t>взносы),  уплачиваемые предприятием </a:t>
            </a:r>
            <a:r>
              <a:rPr lang="ru-RU" dirty="0"/>
              <a:t>по договорам личного </a:t>
            </a:r>
            <a:r>
              <a:rPr lang="ru-RU" dirty="0" smtClean="0"/>
              <a:t>, имущественного </a:t>
            </a:r>
            <a:r>
              <a:rPr lang="ru-RU" dirty="0"/>
              <a:t>и иного </a:t>
            </a:r>
            <a:r>
              <a:rPr lang="ru-RU" dirty="0" smtClean="0"/>
              <a:t>страхования </a:t>
            </a:r>
            <a:r>
              <a:rPr lang="ru-RU" dirty="0"/>
              <a:t>в пользу своих работников за счет </a:t>
            </a:r>
            <a:r>
              <a:rPr lang="ru-RU" dirty="0" smtClean="0"/>
              <a:t>средств предприятия.</a:t>
            </a:r>
            <a:endParaRPr lang="ru-RU" dirty="0"/>
          </a:p>
          <a:p>
            <a:r>
              <a:rPr lang="ru-RU" dirty="0" smtClean="0"/>
              <a:t>Взносы на </a:t>
            </a:r>
            <a:r>
              <a:rPr lang="ru-RU" dirty="0"/>
              <a:t>добровольное </a:t>
            </a:r>
            <a:r>
              <a:rPr lang="ru-RU" dirty="0" smtClean="0"/>
              <a:t>медицинское страхование </a:t>
            </a:r>
            <a:r>
              <a:rPr lang="ru-RU" dirty="0"/>
              <a:t>работников за счет средств предприятия</a:t>
            </a:r>
          </a:p>
          <a:p>
            <a:r>
              <a:rPr lang="ru-RU" dirty="0" smtClean="0"/>
              <a:t>Стоимость бесплатно предоставленных </a:t>
            </a:r>
            <a:r>
              <a:rPr lang="ru-RU" dirty="0"/>
              <a:t>работникам отдельных отраслей экономики питания </a:t>
            </a:r>
            <a:r>
              <a:rPr lang="ru-RU" dirty="0" smtClean="0"/>
              <a:t>и продуктов (</a:t>
            </a:r>
            <a:r>
              <a:rPr lang="ru-RU" dirty="0"/>
              <a:t>в соответствии с законодательством законодательством). </a:t>
            </a:r>
            <a:r>
              <a:rPr lang="ru-RU" dirty="0" smtClean="0"/>
              <a:t>Оплата  (</a:t>
            </a:r>
            <a:r>
              <a:rPr lang="ru-RU" dirty="0"/>
              <a:t>полная </a:t>
            </a:r>
            <a:r>
              <a:rPr lang="ru-RU" dirty="0" smtClean="0"/>
              <a:t>или </a:t>
            </a:r>
            <a:r>
              <a:rPr lang="ru-RU" dirty="0"/>
              <a:t>частичная частичная) стоимости питания </a:t>
            </a:r>
            <a:r>
              <a:rPr lang="ru-RU" dirty="0" smtClean="0"/>
              <a:t>, </a:t>
            </a:r>
            <a:r>
              <a:rPr lang="ru-RU" dirty="0"/>
              <a:t>в том </a:t>
            </a:r>
            <a:r>
              <a:rPr lang="ru-RU" dirty="0" smtClean="0"/>
              <a:t>числе </a:t>
            </a:r>
            <a:r>
              <a:rPr lang="ru-RU" dirty="0"/>
              <a:t>в столовых </a:t>
            </a:r>
            <a:r>
              <a:rPr lang="ru-RU" dirty="0" smtClean="0"/>
              <a:t>, </a:t>
            </a:r>
            <a:r>
              <a:rPr lang="ru-RU" dirty="0"/>
              <a:t>буфетах </a:t>
            </a:r>
            <a:r>
              <a:rPr lang="ru-RU" dirty="0" smtClean="0"/>
              <a:t>, </a:t>
            </a:r>
            <a:r>
              <a:rPr lang="ru-RU" dirty="0"/>
              <a:t>в </a:t>
            </a:r>
            <a:r>
              <a:rPr lang="ru-RU" dirty="0" smtClean="0"/>
              <a:t>виде талонов</a:t>
            </a:r>
            <a:r>
              <a:rPr lang="ru-RU" dirty="0"/>
              <a:t>, предоставления его по </a:t>
            </a:r>
            <a:r>
              <a:rPr lang="ru-RU" dirty="0" smtClean="0"/>
              <a:t>льготным </a:t>
            </a:r>
            <a:r>
              <a:rPr lang="ru-RU" dirty="0"/>
              <a:t>ценам </a:t>
            </a:r>
            <a:r>
              <a:rPr lang="ru-RU" dirty="0" smtClean="0"/>
              <a:t>или </a:t>
            </a:r>
            <a:r>
              <a:rPr lang="ru-RU" dirty="0"/>
              <a:t>бесплатно (</a:t>
            </a:r>
            <a:r>
              <a:rPr lang="ru-RU" dirty="0" smtClean="0"/>
              <a:t>сверх предусмотренной законодательством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smtClean="0"/>
              <a:t>Стоимость бесплатно предоставленных </a:t>
            </a:r>
            <a:r>
              <a:rPr lang="ru-RU" dirty="0"/>
              <a:t>работникам отдельных отраслей экономики (</a:t>
            </a:r>
            <a:r>
              <a:rPr lang="ru-RU" dirty="0" smtClean="0"/>
              <a:t>в соответствии </a:t>
            </a:r>
            <a:r>
              <a:rPr lang="ru-RU" dirty="0"/>
              <a:t>с законодательством законодательством) жилья и коммунальных услуг или </a:t>
            </a:r>
            <a:r>
              <a:rPr lang="ru-RU" dirty="0" smtClean="0"/>
              <a:t>суммы денежной компенсации </a:t>
            </a:r>
            <a:r>
              <a:rPr lang="ru-RU" dirty="0"/>
              <a:t>за </a:t>
            </a:r>
            <a:r>
              <a:rPr lang="ru-RU" dirty="0" err="1"/>
              <a:t>непредоставление</a:t>
            </a:r>
            <a:r>
              <a:rPr lang="ru-RU" dirty="0"/>
              <a:t> их </a:t>
            </a:r>
            <a:r>
              <a:rPr lang="ru-RU" dirty="0" smtClean="0"/>
              <a:t>бесплатно.</a:t>
            </a:r>
            <a:endParaRPr lang="ru-RU" dirty="0"/>
          </a:p>
          <a:p>
            <a:r>
              <a:rPr lang="ru-RU" dirty="0" smtClean="0"/>
              <a:t>Средства на возмещение </a:t>
            </a:r>
            <a:r>
              <a:rPr lang="ru-RU" dirty="0"/>
              <a:t>расходов работников по оплате </a:t>
            </a:r>
            <a:r>
              <a:rPr lang="ru-RU" dirty="0" smtClean="0"/>
              <a:t>жилья </a:t>
            </a:r>
            <a:r>
              <a:rPr lang="ru-RU" dirty="0"/>
              <a:t>(</a:t>
            </a:r>
            <a:r>
              <a:rPr lang="ru-RU" dirty="0" smtClean="0"/>
              <a:t>сверх предусмотренных законодательством).</a:t>
            </a:r>
            <a:endParaRPr lang="ru-RU" dirty="0"/>
          </a:p>
          <a:p>
            <a:r>
              <a:rPr lang="ru-RU" dirty="0" smtClean="0"/>
              <a:t>Стоимость бесплатно предоставленного </a:t>
            </a:r>
            <a:r>
              <a:rPr lang="ru-RU" dirty="0"/>
              <a:t>работникам </a:t>
            </a:r>
            <a:r>
              <a:rPr lang="ru-RU" dirty="0" smtClean="0"/>
              <a:t>топлива.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8272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472"/>
            <a:ext cx="8686800" cy="7452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Принципы формирования соц</a:t>
            </a:r>
            <a:r>
              <a:rPr lang="ru-RU" dirty="0"/>
              <a:t>. пакетов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</a:t>
            </a:r>
            <a:r>
              <a:rPr lang="ru-RU" dirty="0" smtClean="0"/>
              <a:t>. Иерархия объемов </a:t>
            </a:r>
            <a:r>
              <a:rPr lang="ru-RU" dirty="0"/>
              <a:t>и видов социальной </a:t>
            </a:r>
            <a:r>
              <a:rPr lang="ru-RU" dirty="0" smtClean="0"/>
              <a:t>поддержки исходя </a:t>
            </a:r>
            <a:r>
              <a:rPr lang="ru-RU" dirty="0"/>
              <a:t>из иерархии ценности категорий </a:t>
            </a:r>
            <a:r>
              <a:rPr lang="ru-RU" dirty="0" smtClean="0"/>
              <a:t>персонала для </a:t>
            </a:r>
            <a:r>
              <a:rPr lang="ru-RU" dirty="0"/>
              <a:t>организации</a:t>
            </a:r>
          </a:p>
          <a:p>
            <a:pPr marL="0" indent="0">
              <a:buNone/>
            </a:pPr>
            <a:r>
              <a:rPr lang="ru-RU" dirty="0"/>
              <a:t>2</a:t>
            </a:r>
            <a:r>
              <a:rPr lang="ru-RU" dirty="0" smtClean="0"/>
              <a:t>. Связь соц</a:t>
            </a:r>
            <a:r>
              <a:rPr lang="ru-RU" dirty="0"/>
              <a:t>. пакетов с характером работ 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3. Возможность выбора </a:t>
            </a:r>
            <a:r>
              <a:rPr lang="ru-RU" dirty="0"/>
              <a:t>наполнения </a:t>
            </a:r>
            <a:r>
              <a:rPr lang="ru-RU" dirty="0" smtClean="0"/>
              <a:t>соц</a:t>
            </a:r>
            <a:r>
              <a:rPr lang="ru-RU" dirty="0"/>
              <a:t>. пакета </a:t>
            </a:r>
            <a:r>
              <a:rPr lang="ru-RU" dirty="0" smtClean="0"/>
              <a:t>в рамках </a:t>
            </a:r>
            <a:r>
              <a:rPr lang="ru-RU" dirty="0"/>
              <a:t>определенных для </a:t>
            </a:r>
            <a:r>
              <a:rPr lang="ru-RU" dirty="0" smtClean="0"/>
              <a:t>соответствующей категории </a:t>
            </a:r>
            <a:r>
              <a:rPr lang="ru-RU" dirty="0"/>
              <a:t>работников 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</a:t>
            </a:r>
            <a:r>
              <a:rPr lang="ru-RU" dirty="0" smtClean="0"/>
              <a:t>. </a:t>
            </a:r>
            <a:r>
              <a:rPr lang="ru-RU" smtClean="0"/>
              <a:t>Устойчивость обязательств </a:t>
            </a:r>
            <a:r>
              <a:rPr lang="ru-RU" dirty="0"/>
              <a:t>во времени </a:t>
            </a:r>
            <a:r>
              <a:rPr lang="ru-RU"/>
              <a:t>(</a:t>
            </a:r>
            <a:r>
              <a:rPr lang="ru-RU" smtClean="0"/>
              <a:t>социальные гарантии </a:t>
            </a:r>
            <a:r>
              <a:rPr lang="ru-RU" dirty="0"/>
              <a:t>требуют устойчивости так как </a:t>
            </a:r>
            <a:r>
              <a:rPr lang="ru-RU"/>
              <a:t>часто </a:t>
            </a:r>
            <a:r>
              <a:rPr lang="ru-RU" smtClean="0"/>
              <a:t>могут быть </a:t>
            </a:r>
            <a:r>
              <a:rPr lang="ru-RU" dirty="0"/>
              <a:t>востребованы работниками </a:t>
            </a:r>
            <a:r>
              <a:rPr lang="ru-RU"/>
              <a:t>только </a:t>
            </a:r>
            <a:r>
              <a:rPr lang="ru-RU" smtClean="0"/>
              <a:t>в длительной </a:t>
            </a:r>
            <a:r>
              <a:rPr lang="ru-RU" dirty="0"/>
              <a:t>временной перспективе перспективе).</a:t>
            </a:r>
          </a:p>
        </p:txBody>
      </p:sp>
    </p:spTree>
    <p:extLst>
      <p:ext uri="{BB962C8B-B14F-4D97-AF65-F5344CB8AC3E}">
        <p14:creationId xmlns:p14="http://schemas.microsoft.com/office/powerpoint/2010/main" val="885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Материальное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ru-RU" dirty="0"/>
              <a:t>нематериальное</a:t>
            </a:r>
            <a:br>
              <a:rPr lang="ru-RU" dirty="0"/>
            </a:br>
            <a:r>
              <a:rPr lang="ru-RU" dirty="0"/>
              <a:t>стимулирование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/>
          </a:bodyPr>
          <a:lstStyle/>
          <a:p>
            <a:r>
              <a:rPr lang="ru-RU" dirty="0" smtClean="0"/>
              <a:t>Нематериальное</a:t>
            </a:r>
            <a:r>
              <a:rPr lang="en-US" dirty="0" smtClean="0"/>
              <a:t> </a:t>
            </a:r>
            <a:r>
              <a:rPr lang="ru-RU" dirty="0" smtClean="0"/>
              <a:t>стимулирование</a:t>
            </a:r>
            <a:r>
              <a:rPr lang="en-US" dirty="0" smtClean="0"/>
              <a:t> </a:t>
            </a:r>
            <a:r>
              <a:rPr lang="ru-RU" dirty="0" smtClean="0"/>
              <a:t>проявляется </a:t>
            </a:r>
            <a:r>
              <a:rPr lang="ru-RU" dirty="0"/>
              <a:t>в </a:t>
            </a:r>
            <a:r>
              <a:rPr lang="ru-RU" dirty="0" smtClean="0"/>
              <a:t>том, </a:t>
            </a:r>
            <a:r>
              <a:rPr lang="ru-RU" dirty="0"/>
              <a:t>что </a:t>
            </a:r>
            <a:r>
              <a:rPr lang="ru-RU" dirty="0" smtClean="0"/>
              <a:t>работник</a:t>
            </a:r>
            <a:r>
              <a:rPr lang="en-US" dirty="0" smtClean="0"/>
              <a:t> </a:t>
            </a:r>
            <a:r>
              <a:rPr lang="ru-RU" dirty="0" smtClean="0"/>
              <a:t>при </a:t>
            </a:r>
            <a:r>
              <a:rPr lang="ru-RU" dirty="0"/>
              <a:t>оговоренных </a:t>
            </a:r>
            <a:r>
              <a:rPr lang="ru-RU" dirty="0" smtClean="0"/>
              <a:t>виде, </a:t>
            </a:r>
            <a:r>
              <a:rPr lang="ru-RU" dirty="0"/>
              <a:t>объеме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ru-RU" dirty="0" smtClean="0"/>
              <a:t>качестве </a:t>
            </a:r>
            <a:r>
              <a:rPr lang="ru-RU" dirty="0"/>
              <a:t>выполняемой </a:t>
            </a:r>
            <a:r>
              <a:rPr lang="ru-RU" dirty="0" smtClean="0"/>
              <a:t>работы</a:t>
            </a:r>
            <a:r>
              <a:rPr lang="en-US" dirty="0" smtClean="0"/>
              <a:t> </a:t>
            </a:r>
            <a:r>
              <a:rPr lang="ru-RU" dirty="0" smtClean="0"/>
              <a:t>может </a:t>
            </a:r>
            <a:r>
              <a:rPr lang="ru-RU" dirty="0"/>
              <a:t>рассчитывать на </a:t>
            </a:r>
            <a:r>
              <a:rPr lang="ru-RU" dirty="0" smtClean="0"/>
              <a:t>получение</a:t>
            </a:r>
            <a:r>
              <a:rPr lang="en-US" dirty="0" smtClean="0"/>
              <a:t> </a:t>
            </a:r>
            <a:r>
              <a:rPr lang="ru-RU" dirty="0" smtClean="0"/>
              <a:t>тех </a:t>
            </a:r>
            <a:r>
              <a:rPr lang="ru-RU" dirty="0"/>
              <a:t>или иных благ в </a:t>
            </a:r>
            <a:r>
              <a:rPr lang="ru-RU" dirty="0" smtClean="0"/>
              <a:t>невещественной</a:t>
            </a:r>
            <a:r>
              <a:rPr lang="en-US" dirty="0" smtClean="0"/>
              <a:t> </a:t>
            </a:r>
            <a:r>
              <a:rPr lang="ru-RU" dirty="0" smtClean="0"/>
              <a:t>форме</a:t>
            </a:r>
            <a:r>
              <a:rPr lang="ru-RU" dirty="0"/>
              <a:t>, не имеющих </a:t>
            </a:r>
            <a:r>
              <a:rPr lang="ru-RU" dirty="0" smtClean="0"/>
              <a:t>прямой</a:t>
            </a:r>
            <a:r>
              <a:rPr lang="en-US" dirty="0" smtClean="0"/>
              <a:t> </a:t>
            </a:r>
            <a:r>
              <a:rPr lang="ru-RU" dirty="0" smtClean="0"/>
              <a:t>денежной оценки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145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3285" y="6337300"/>
            <a:ext cx="8458200" cy="520700"/>
          </a:xfrm>
        </p:spPr>
        <p:txBody>
          <a:bodyPr>
            <a:normAutofit/>
          </a:bodyPr>
          <a:lstStyle/>
          <a:p>
            <a:r>
              <a:rPr lang="ru-RU" dirty="0" smtClean="0"/>
              <a:t>Материальное</a:t>
            </a:r>
            <a:r>
              <a:rPr lang="en-US" dirty="0" smtClean="0"/>
              <a:t> </a:t>
            </a:r>
            <a:r>
              <a:rPr lang="ru-RU" dirty="0" smtClean="0"/>
              <a:t>стимулирование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2"/>
          </p:nvPr>
        </p:nvSpPr>
        <p:spPr>
          <a:xfrm>
            <a:off x="457200" y="2708920"/>
            <a:ext cx="8579296" cy="3240360"/>
          </a:xfrm>
        </p:spPr>
        <p:txBody>
          <a:bodyPr>
            <a:normAutofit/>
          </a:bodyPr>
          <a:lstStyle/>
          <a:p>
            <a:r>
              <a:rPr lang="en-US" dirty="0" smtClean="0"/>
              <a:t>	</a:t>
            </a:r>
            <a:r>
              <a:rPr lang="ru-RU" sz="1800" dirty="0" smtClean="0"/>
              <a:t>Повременная</a:t>
            </a:r>
            <a:r>
              <a:rPr lang="en-US" sz="1800" dirty="0" smtClean="0"/>
              <a:t> </a:t>
            </a:r>
            <a:r>
              <a:rPr lang="ru-RU" sz="1800" dirty="0" smtClean="0"/>
              <a:t>оплата </a:t>
            </a:r>
            <a:r>
              <a:rPr lang="ru-RU" sz="1800" dirty="0"/>
              <a:t>труда — это форма оплаты </a:t>
            </a:r>
            <a:r>
              <a:rPr lang="ru-RU" sz="1800" dirty="0" smtClean="0"/>
              <a:t>труда</a:t>
            </a:r>
            <a:r>
              <a:rPr lang="en-US" sz="1800" dirty="0" smtClean="0"/>
              <a:t> </a:t>
            </a:r>
            <a:r>
              <a:rPr lang="ru-RU" sz="1800" dirty="0" smtClean="0"/>
              <a:t>наёмного </a:t>
            </a:r>
            <a:r>
              <a:rPr lang="ru-RU" sz="1800" dirty="0"/>
              <a:t>работника </a:t>
            </a:r>
            <a:r>
              <a:rPr lang="ru-RU" sz="1800" dirty="0" smtClean="0"/>
              <a:t>, </a:t>
            </a:r>
            <a:r>
              <a:rPr lang="ru-RU" sz="1800" dirty="0"/>
              <a:t>при которой заработок зависит </a:t>
            </a:r>
            <a:r>
              <a:rPr lang="ru-RU" sz="1800" dirty="0" smtClean="0"/>
              <a:t>от</a:t>
            </a:r>
            <a:r>
              <a:rPr lang="en-US" sz="1800" dirty="0" smtClean="0"/>
              <a:t> </a:t>
            </a:r>
            <a:r>
              <a:rPr lang="ru-RU" sz="1800" dirty="0" smtClean="0"/>
              <a:t>количества </a:t>
            </a:r>
            <a:r>
              <a:rPr lang="ru-RU" sz="1800" dirty="0"/>
              <a:t>фактически отработанного времени с </a:t>
            </a:r>
            <a:r>
              <a:rPr lang="ru-RU" sz="1800" dirty="0" smtClean="0"/>
              <a:t>учётом</a:t>
            </a:r>
            <a:r>
              <a:rPr lang="en-US" sz="1800" dirty="0" smtClean="0"/>
              <a:t> </a:t>
            </a:r>
            <a:r>
              <a:rPr lang="ru-RU" sz="1800" dirty="0" smtClean="0"/>
              <a:t>квалификации </a:t>
            </a:r>
            <a:r>
              <a:rPr lang="ru-RU" sz="1800" dirty="0"/>
              <a:t>работника и условий труда (разновидности </a:t>
            </a:r>
            <a:r>
              <a:rPr lang="ru-RU" sz="1800" dirty="0" smtClean="0"/>
              <a:t>:</a:t>
            </a:r>
            <a:r>
              <a:rPr lang="en-US" sz="1800" dirty="0" smtClean="0"/>
              <a:t> </a:t>
            </a:r>
            <a:r>
              <a:rPr lang="ru-RU" sz="1800" dirty="0" smtClean="0"/>
              <a:t>тарифные </a:t>
            </a:r>
            <a:r>
              <a:rPr lang="ru-RU" sz="1800" dirty="0"/>
              <a:t>ставки и должностные </a:t>
            </a:r>
            <a:r>
              <a:rPr lang="ru-RU" sz="1800" dirty="0" smtClean="0"/>
              <a:t>оклады, </a:t>
            </a:r>
            <a:r>
              <a:rPr lang="ru-RU" sz="1800" dirty="0"/>
              <a:t>поденные и </a:t>
            </a:r>
            <a:r>
              <a:rPr lang="ru-RU" sz="1800" dirty="0" smtClean="0"/>
              <a:t>почасовые</a:t>
            </a:r>
            <a:r>
              <a:rPr lang="en-US" sz="1800" dirty="0" smtClean="0"/>
              <a:t> </a:t>
            </a:r>
            <a:r>
              <a:rPr lang="ru-RU" sz="1800" dirty="0" smtClean="0"/>
              <a:t>ставки </a:t>
            </a:r>
            <a:r>
              <a:rPr lang="ru-RU" sz="1800" dirty="0"/>
              <a:t>и </a:t>
            </a:r>
            <a:r>
              <a:rPr lang="ru-RU" sz="1800" dirty="0" err="1"/>
              <a:t>пр</a:t>
            </a:r>
            <a:r>
              <a:rPr lang="ru-RU" sz="1800" dirty="0"/>
              <a:t> </a:t>
            </a:r>
            <a:r>
              <a:rPr lang="ru-RU" sz="1800" dirty="0" smtClean="0"/>
              <a:t>.).</a:t>
            </a:r>
            <a:endParaRPr lang="ru-RU" sz="1800" dirty="0"/>
          </a:p>
          <a:p>
            <a:r>
              <a:rPr lang="en-US" sz="1800" dirty="0" smtClean="0"/>
              <a:t>	</a:t>
            </a:r>
            <a:r>
              <a:rPr lang="ru-RU" sz="1800" dirty="0" smtClean="0"/>
              <a:t>Сдельная</a:t>
            </a:r>
            <a:r>
              <a:rPr lang="en-US" sz="1800" dirty="0" smtClean="0"/>
              <a:t> </a:t>
            </a:r>
            <a:r>
              <a:rPr lang="ru-RU" sz="1800" dirty="0" smtClean="0"/>
              <a:t>оплата </a:t>
            </a:r>
            <a:r>
              <a:rPr lang="ru-RU" sz="1800" dirty="0"/>
              <a:t>труда – это форма оплаты труда при </a:t>
            </a:r>
            <a:r>
              <a:rPr lang="ru-RU" sz="1800" dirty="0" smtClean="0"/>
              <a:t>которой</a:t>
            </a:r>
            <a:r>
              <a:rPr lang="en-US" sz="1800" dirty="0" smtClean="0"/>
              <a:t> </a:t>
            </a:r>
            <a:r>
              <a:rPr lang="ru-RU" sz="1800" dirty="0" smtClean="0"/>
              <a:t>ее </a:t>
            </a:r>
            <a:r>
              <a:rPr lang="ru-RU" sz="1800" dirty="0"/>
              <a:t>размер непосредственно зависит от достигнутых </a:t>
            </a:r>
            <a:r>
              <a:rPr lang="ru-RU" sz="1800" dirty="0" smtClean="0"/>
              <a:t>результатов</a:t>
            </a:r>
            <a:r>
              <a:rPr lang="en-US" sz="1800" dirty="0" smtClean="0"/>
              <a:t> </a:t>
            </a:r>
            <a:r>
              <a:rPr lang="ru-RU" sz="1800" dirty="0" smtClean="0"/>
              <a:t>работы </a:t>
            </a:r>
            <a:r>
              <a:rPr lang="ru-RU" sz="1800" dirty="0"/>
              <a:t>работы, выполнения норм выработки </a:t>
            </a:r>
            <a:r>
              <a:rPr lang="ru-RU" sz="1800" dirty="0" smtClean="0"/>
              <a:t>и</a:t>
            </a:r>
            <a:r>
              <a:rPr lang="ru-RU" sz="1800" dirty="0"/>
              <a:t>. Как правило </a:t>
            </a:r>
            <a:r>
              <a:rPr lang="ru-RU" sz="1800" dirty="0" smtClean="0"/>
              <a:t>обладает</a:t>
            </a:r>
            <a:r>
              <a:rPr lang="en-US" sz="1800" dirty="0" smtClean="0"/>
              <a:t> </a:t>
            </a:r>
            <a:r>
              <a:rPr lang="ru-RU" sz="1800" dirty="0" smtClean="0"/>
              <a:t>физическими показателями, </a:t>
            </a:r>
            <a:r>
              <a:rPr lang="ru-RU" sz="1800" dirty="0"/>
              <a:t>свидетельствующими о </a:t>
            </a:r>
            <a:r>
              <a:rPr lang="ru-RU" sz="1800" dirty="0" smtClean="0"/>
              <a:t>результатах</a:t>
            </a:r>
            <a:r>
              <a:rPr lang="en-US" sz="1800" dirty="0" smtClean="0"/>
              <a:t> </a:t>
            </a:r>
            <a:r>
              <a:rPr lang="ru-RU" sz="1800" dirty="0" smtClean="0"/>
              <a:t>(кол., площадь, </a:t>
            </a:r>
            <a:r>
              <a:rPr lang="ru-RU" sz="1800" dirty="0"/>
              <a:t>объем и </a:t>
            </a:r>
            <a:r>
              <a:rPr lang="ru-RU" sz="1800" dirty="0" smtClean="0"/>
              <a:t>пр.). Может, </a:t>
            </a:r>
            <a:r>
              <a:rPr lang="ru-RU" sz="1800" dirty="0"/>
              <a:t>но не обязательно </a:t>
            </a:r>
            <a:r>
              <a:rPr lang="ru-RU" sz="1800" dirty="0" smtClean="0"/>
              <a:t>,</a:t>
            </a:r>
            <a:r>
              <a:rPr lang="en-US" sz="1800" dirty="0" smtClean="0"/>
              <a:t> </a:t>
            </a:r>
            <a:r>
              <a:rPr lang="ru-RU" sz="1800" dirty="0" smtClean="0"/>
              <a:t>сочетаться </a:t>
            </a:r>
            <a:r>
              <a:rPr lang="ru-RU" sz="1800" dirty="0"/>
              <a:t>с временными факторами работы </a:t>
            </a:r>
            <a:r>
              <a:rPr lang="ru-RU" sz="1800" dirty="0" smtClean="0"/>
              <a:t>(нормо-часы).</a:t>
            </a:r>
            <a:endParaRPr lang="ru-RU" sz="1800" dirty="0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20689"/>
            <a:ext cx="7943800" cy="1800199"/>
          </a:xfrm>
        </p:spPr>
      </p:pic>
    </p:spTree>
    <p:extLst>
      <p:ext uri="{BB962C8B-B14F-4D97-AF65-F5344CB8AC3E}">
        <p14:creationId xmlns:p14="http://schemas.microsoft.com/office/powerpoint/2010/main" val="239388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1947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Материальное</a:t>
            </a:r>
            <a:r>
              <a:rPr lang="en-US" dirty="0" smtClean="0"/>
              <a:t> </a:t>
            </a:r>
            <a:r>
              <a:rPr lang="ru-RU" dirty="0" smtClean="0"/>
              <a:t>стимулирование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Структура</a:t>
            </a:r>
            <a:r>
              <a:rPr lang="en-US" dirty="0" smtClean="0"/>
              <a:t> </a:t>
            </a:r>
            <a:r>
              <a:rPr lang="ru-RU" dirty="0" smtClean="0"/>
              <a:t>фонда </a:t>
            </a:r>
            <a:r>
              <a:rPr lang="ru-RU" dirty="0"/>
              <a:t>оплаты труда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96753"/>
            <a:ext cx="8568952" cy="5400600"/>
          </a:xfrm>
        </p:spPr>
      </p:pic>
    </p:spTree>
    <p:extLst>
      <p:ext uri="{BB962C8B-B14F-4D97-AF65-F5344CB8AC3E}">
        <p14:creationId xmlns:p14="http://schemas.microsoft.com/office/powerpoint/2010/main" val="4048232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Постоянная</a:t>
            </a:r>
            <a:r>
              <a:rPr lang="en-US" dirty="0" smtClean="0"/>
              <a:t> </a:t>
            </a:r>
            <a:r>
              <a:rPr lang="ru-RU" dirty="0" smtClean="0"/>
              <a:t>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099397"/>
          </a:xfrm>
        </p:spPr>
        <p:txBody>
          <a:bodyPr>
            <a:normAutofit/>
          </a:bodyPr>
          <a:lstStyle/>
          <a:p>
            <a:r>
              <a:rPr lang="ru-RU" dirty="0" smtClean="0"/>
              <a:t>Постоянная</a:t>
            </a:r>
            <a:r>
              <a:rPr lang="en-US" dirty="0" smtClean="0"/>
              <a:t> </a:t>
            </a:r>
            <a:r>
              <a:rPr lang="ru-RU" dirty="0" smtClean="0"/>
              <a:t>часть </a:t>
            </a:r>
            <a:r>
              <a:rPr lang="ru-RU" dirty="0"/>
              <a:t>оплаты труда – </a:t>
            </a:r>
            <a:r>
              <a:rPr lang="ru-RU" dirty="0" smtClean="0"/>
              <a:t>это</a:t>
            </a:r>
            <a:r>
              <a:rPr lang="en-US" dirty="0" smtClean="0"/>
              <a:t> </a:t>
            </a:r>
            <a:r>
              <a:rPr lang="ru-RU" dirty="0" smtClean="0"/>
              <a:t>совокупность </a:t>
            </a:r>
            <a:r>
              <a:rPr lang="ru-RU" dirty="0"/>
              <a:t>элементов </a:t>
            </a:r>
            <a:r>
              <a:rPr lang="ru-RU" dirty="0" smtClean="0"/>
              <a:t>заработной</a:t>
            </a:r>
            <a:r>
              <a:rPr lang="en-US" dirty="0" smtClean="0"/>
              <a:t> </a:t>
            </a:r>
            <a:r>
              <a:rPr lang="ru-RU" dirty="0" smtClean="0"/>
              <a:t>платы</a:t>
            </a:r>
            <a:r>
              <a:rPr lang="ru-RU" dirty="0"/>
              <a:t>, которые слабо связаны </a:t>
            </a:r>
            <a:r>
              <a:rPr lang="ru-RU" dirty="0" smtClean="0"/>
              <a:t>с</a:t>
            </a:r>
            <a:r>
              <a:rPr lang="en-US" dirty="0" smtClean="0"/>
              <a:t> </a:t>
            </a:r>
            <a:r>
              <a:rPr lang="ru-RU" dirty="0" smtClean="0"/>
              <a:t>результатами </a:t>
            </a:r>
            <a:r>
              <a:rPr lang="ru-RU" dirty="0"/>
              <a:t>труда работника </a:t>
            </a:r>
            <a:r>
              <a:rPr lang="ru-RU" dirty="0" smtClean="0"/>
              <a:t>за</a:t>
            </a:r>
            <a:r>
              <a:rPr lang="en-US" dirty="0" smtClean="0"/>
              <a:t> </a:t>
            </a:r>
            <a:r>
              <a:rPr lang="ru-RU" dirty="0" smtClean="0"/>
              <a:t>конкретный </a:t>
            </a:r>
            <a:r>
              <a:rPr lang="ru-RU" dirty="0"/>
              <a:t>период </a:t>
            </a:r>
            <a:r>
              <a:rPr lang="ru-RU" dirty="0" smtClean="0"/>
              <a:t>времени</a:t>
            </a:r>
            <a:r>
              <a:rPr lang="ru-RU" dirty="0"/>
              <a:t>. Т.е. </a:t>
            </a:r>
            <a:r>
              <a:rPr lang="ru-RU" dirty="0" smtClean="0"/>
              <a:t>Эта</a:t>
            </a:r>
            <a:r>
              <a:rPr lang="en-US" dirty="0" smtClean="0"/>
              <a:t> </a:t>
            </a:r>
            <a:r>
              <a:rPr lang="ru-RU" dirty="0" smtClean="0"/>
              <a:t>стабильная </a:t>
            </a:r>
            <a:r>
              <a:rPr lang="ru-RU" dirty="0"/>
              <a:t>во времени часть </a:t>
            </a:r>
            <a:r>
              <a:rPr lang="ru-RU" dirty="0" smtClean="0"/>
              <a:t>оплаты</a:t>
            </a:r>
            <a:r>
              <a:rPr lang="en-US" dirty="0" smtClean="0"/>
              <a:t> </a:t>
            </a:r>
            <a:r>
              <a:rPr lang="ru-RU" dirty="0" smtClean="0"/>
              <a:t>труда.</a:t>
            </a:r>
            <a:endParaRPr lang="ru-RU" dirty="0"/>
          </a:p>
          <a:p>
            <a:r>
              <a:rPr lang="ru-RU" dirty="0" smtClean="0"/>
              <a:t>Базовым</a:t>
            </a:r>
            <a:r>
              <a:rPr lang="en-US" dirty="0" smtClean="0"/>
              <a:t> </a:t>
            </a:r>
            <a:r>
              <a:rPr lang="ru-RU" dirty="0" smtClean="0"/>
              <a:t>элементом </a:t>
            </a:r>
            <a:r>
              <a:rPr lang="ru-RU" dirty="0"/>
              <a:t>постоянной </a:t>
            </a:r>
            <a:r>
              <a:rPr lang="ru-RU" dirty="0" smtClean="0"/>
              <a:t>части</a:t>
            </a:r>
            <a:r>
              <a:rPr lang="en-US" dirty="0" smtClean="0"/>
              <a:t> </a:t>
            </a:r>
            <a:r>
              <a:rPr lang="ru-RU" dirty="0" smtClean="0"/>
              <a:t>заработной </a:t>
            </a:r>
            <a:r>
              <a:rPr lang="ru-RU" dirty="0"/>
              <a:t>платы является </a:t>
            </a:r>
            <a:r>
              <a:rPr lang="ru-RU" dirty="0" smtClean="0"/>
              <a:t>часть</a:t>
            </a:r>
            <a:r>
              <a:rPr lang="en-US" dirty="0" smtClean="0"/>
              <a:t> </a:t>
            </a:r>
            <a:r>
              <a:rPr lang="ru-RU" dirty="0" smtClean="0"/>
              <a:t>повременной </a:t>
            </a:r>
            <a:r>
              <a:rPr lang="ru-RU" dirty="0"/>
              <a:t>оплаты труда в виде </a:t>
            </a:r>
            <a:r>
              <a:rPr lang="ru-RU" dirty="0" smtClean="0"/>
              <a:t>оклада</a:t>
            </a:r>
            <a:r>
              <a:rPr lang="en-US" dirty="0" smtClean="0"/>
              <a:t> </a:t>
            </a:r>
            <a:r>
              <a:rPr lang="ru-RU" dirty="0" smtClean="0"/>
              <a:t>или </a:t>
            </a:r>
            <a:r>
              <a:rPr lang="ru-RU" dirty="0"/>
              <a:t>месячной тарифной </a:t>
            </a:r>
            <a:r>
              <a:rPr lang="ru-RU" dirty="0" smtClean="0"/>
              <a:t>ставки.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009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686800" cy="838200"/>
          </a:xfrm>
        </p:spPr>
        <p:txBody>
          <a:bodyPr>
            <a:normAutofit/>
          </a:bodyPr>
          <a:lstStyle/>
          <a:p>
            <a:r>
              <a:rPr lang="ru-RU" dirty="0" smtClean="0"/>
              <a:t>Постоянная</a:t>
            </a:r>
            <a:r>
              <a:rPr lang="en-US" dirty="0" smtClean="0"/>
              <a:t> </a:t>
            </a:r>
            <a:r>
              <a:rPr lang="ru-RU" dirty="0" smtClean="0"/>
              <a:t>часть </a:t>
            </a:r>
            <a:r>
              <a:rPr lang="ru-RU" dirty="0"/>
              <a:t>оплаты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5099397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dirty="0"/>
              <a:t>I Основная часть (оклад оклад)</a:t>
            </a:r>
          </a:p>
          <a:p>
            <a:r>
              <a:rPr lang="ru-RU" dirty="0" smtClean="0"/>
              <a:t>Должностной</a:t>
            </a:r>
            <a:r>
              <a:rPr lang="en-US" dirty="0" smtClean="0"/>
              <a:t> </a:t>
            </a:r>
            <a:r>
              <a:rPr lang="ru-RU" dirty="0" smtClean="0"/>
              <a:t>оклад </a:t>
            </a:r>
            <a:r>
              <a:rPr lang="ru-RU" dirty="0"/>
              <a:t>- фиксированный размер оплаты </a:t>
            </a:r>
            <a:r>
              <a:rPr lang="ru-RU" dirty="0" smtClean="0"/>
              <a:t>труда</a:t>
            </a:r>
            <a:r>
              <a:rPr lang="en-US" dirty="0" smtClean="0"/>
              <a:t> </a:t>
            </a:r>
            <a:r>
              <a:rPr lang="ru-RU" dirty="0" smtClean="0"/>
              <a:t>работника </a:t>
            </a:r>
            <a:r>
              <a:rPr lang="ru-RU" dirty="0"/>
              <a:t>за исполнение трудовых (</a:t>
            </a:r>
            <a:r>
              <a:rPr lang="ru-RU" dirty="0" smtClean="0"/>
              <a:t>должностных)</a:t>
            </a:r>
            <a:r>
              <a:rPr lang="en-US" dirty="0" smtClean="0"/>
              <a:t> </a:t>
            </a:r>
            <a:r>
              <a:rPr lang="ru-RU" dirty="0" smtClean="0"/>
              <a:t>обязанностей </a:t>
            </a:r>
            <a:r>
              <a:rPr lang="ru-RU" dirty="0"/>
              <a:t>определенной сложности за </a:t>
            </a:r>
            <a:r>
              <a:rPr lang="ru-RU" dirty="0" smtClean="0"/>
              <a:t>календарный</a:t>
            </a:r>
            <a:r>
              <a:rPr lang="en-US" dirty="0" smtClean="0"/>
              <a:t> </a:t>
            </a:r>
            <a:r>
              <a:rPr lang="ru-RU" dirty="0" smtClean="0"/>
              <a:t>месяц </a:t>
            </a:r>
            <a:r>
              <a:rPr lang="ru-RU" dirty="0"/>
              <a:t>без учета </a:t>
            </a:r>
            <a:r>
              <a:rPr lang="ru-RU" dirty="0" smtClean="0"/>
              <a:t>компенсационных, </a:t>
            </a:r>
            <a:r>
              <a:rPr lang="ru-RU" dirty="0"/>
              <a:t>стимулирующих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ru-RU" dirty="0" smtClean="0"/>
              <a:t>социальных выплат.</a:t>
            </a:r>
            <a:endParaRPr lang="ru-RU" dirty="0"/>
          </a:p>
          <a:p>
            <a:r>
              <a:rPr lang="ru-RU" dirty="0"/>
              <a:t>(Трудовой кодекс Российской Федерации </a:t>
            </a:r>
            <a:r>
              <a:rPr lang="ru-RU" dirty="0" smtClean="0"/>
              <a:t>: </a:t>
            </a:r>
            <a:r>
              <a:rPr lang="ru-RU" dirty="0"/>
              <a:t>от 30.12.2001 № 197 197-ФЗ ФЗ.-В </a:t>
            </a:r>
            <a:r>
              <a:rPr lang="ru-RU" dirty="0" smtClean="0"/>
              <a:t>ред</a:t>
            </a:r>
            <a:r>
              <a:rPr lang="ru-RU" dirty="0"/>
              <a:t>. от 01.12.2007. 01.12.2007.-Ст Ст. 129)</a:t>
            </a:r>
          </a:p>
          <a:p>
            <a:r>
              <a:rPr lang="ru-RU" dirty="0" smtClean="0"/>
              <a:t>Тарифная</a:t>
            </a:r>
            <a:r>
              <a:rPr lang="en-US" dirty="0" smtClean="0"/>
              <a:t> </a:t>
            </a:r>
            <a:r>
              <a:rPr lang="ru-RU" dirty="0" smtClean="0"/>
              <a:t>ставка </a:t>
            </a:r>
            <a:r>
              <a:rPr lang="ru-RU" dirty="0"/>
              <a:t>- фиксированный размер оплаты </a:t>
            </a:r>
            <a:r>
              <a:rPr lang="ru-RU" dirty="0" smtClean="0"/>
              <a:t>труда</a:t>
            </a:r>
            <a:r>
              <a:rPr lang="en-US" dirty="0" smtClean="0"/>
              <a:t> </a:t>
            </a:r>
            <a:r>
              <a:rPr lang="ru-RU" dirty="0" smtClean="0"/>
              <a:t>работника </a:t>
            </a:r>
            <a:r>
              <a:rPr lang="ru-RU" dirty="0"/>
              <a:t>за выполнение нормы труда </a:t>
            </a:r>
            <a:r>
              <a:rPr lang="ru-RU" dirty="0" smtClean="0"/>
              <a:t>определенной</a:t>
            </a:r>
            <a:r>
              <a:rPr lang="en-US" dirty="0" smtClean="0"/>
              <a:t> </a:t>
            </a:r>
            <a:r>
              <a:rPr lang="ru-RU" dirty="0" smtClean="0"/>
              <a:t>сложности </a:t>
            </a:r>
            <a:r>
              <a:rPr lang="ru-RU" dirty="0"/>
              <a:t>(</a:t>
            </a:r>
            <a:r>
              <a:rPr lang="ru-RU" dirty="0" smtClean="0"/>
              <a:t>квалификации) </a:t>
            </a:r>
            <a:r>
              <a:rPr lang="ru-RU" dirty="0"/>
              <a:t>за единицу времени без </a:t>
            </a:r>
            <a:r>
              <a:rPr lang="ru-RU" dirty="0" smtClean="0"/>
              <a:t>учета</a:t>
            </a:r>
            <a:r>
              <a:rPr lang="en-US" dirty="0" smtClean="0"/>
              <a:t> </a:t>
            </a:r>
            <a:r>
              <a:rPr lang="ru-RU" dirty="0" smtClean="0"/>
              <a:t>компенсационных</a:t>
            </a:r>
            <a:r>
              <a:rPr lang="ru-RU" dirty="0"/>
              <a:t>, стимулирующих и социальных </a:t>
            </a:r>
            <a:r>
              <a:rPr lang="ru-RU" dirty="0" smtClean="0"/>
              <a:t>выплат.</a:t>
            </a:r>
            <a:endParaRPr lang="ru-RU" dirty="0"/>
          </a:p>
          <a:p>
            <a:r>
              <a:rPr lang="ru-RU" dirty="0"/>
              <a:t>(Трудовой кодекс Российской Федерации </a:t>
            </a:r>
            <a:r>
              <a:rPr lang="ru-RU" dirty="0" smtClean="0"/>
              <a:t>: </a:t>
            </a:r>
            <a:r>
              <a:rPr lang="ru-RU" dirty="0"/>
              <a:t>от 30.12.2001 № 197 197-ФЗ ФЗ.-В </a:t>
            </a:r>
            <a:r>
              <a:rPr lang="ru-RU" dirty="0" smtClean="0"/>
              <a:t>ред</a:t>
            </a:r>
            <a:r>
              <a:rPr lang="ru-RU" dirty="0"/>
              <a:t>. от 01.12.2007. 01.12.2007.-Ст Ст. 129)</a:t>
            </a:r>
          </a:p>
          <a:p>
            <a:r>
              <a:rPr lang="ru-RU" dirty="0" smtClean="0"/>
              <a:t>Базовый</a:t>
            </a:r>
            <a:r>
              <a:rPr lang="en-US" dirty="0" smtClean="0"/>
              <a:t> </a:t>
            </a:r>
            <a:r>
              <a:rPr lang="ru-RU" dirty="0" smtClean="0"/>
              <a:t>оклад </a:t>
            </a:r>
            <a:r>
              <a:rPr lang="ru-RU" dirty="0"/>
              <a:t>- минимальные оклад (должностной оклад оклад), ), </a:t>
            </a:r>
            <a:r>
              <a:rPr lang="ru-RU" dirty="0" smtClean="0"/>
              <a:t>ставка</a:t>
            </a:r>
            <a:r>
              <a:rPr lang="en-US" dirty="0" smtClean="0"/>
              <a:t> </a:t>
            </a:r>
            <a:r>
              <a:rPr lang="ru-RU" dirty="0" smtClean="0"/>
              <a:t>заработной </a:t>
            </a:r>
            <a:r>
              <a:rPr lang="ru-RU" dirty="0"/>
              <a:t>платы </a:t>
            </a:r>
            <a:r>
              <a:rPr lang="ru-RU" dirty="0" smtClean="0"/>
              <a:t>работника</a:t>
            </a:r>
            <a:r>
              <a:rPr lang="en-US" dirty="0" smtClean="0"/>
              <a:t> </a:t>
            </a:r>
            <a:r>
              <a:rPr lang="ru-RU" dirty="0" smtClean="0"/>
              <a:t>государственного </a:t>
            </a:r>
            <a:r>
              <a:rPr lang="ru-RU" dirty="0"/>
              <a:t>или муниципального </a:t>
            </a:r>
            <a:r>
              <a:rPr lang="ru-RU" dirty="0" smtClean="0"/>
              <a:t>учреждения, </a:t>
            </a:r>
            <a:r>
              <a:rPr lang="en-US" dirty="0" smtClean="0"/>
              <a:t> </a:t>
            </a:r>
            <a:r>
              <a:rPr lang="ru-RU" dirty="0" smtClean="0"/>
              <a:t>осуществляющего профессиональную</a:t>
            </a:r>
            <a:r>
              <a:rPr lang="en-US" dirty="0" smtClean="0"/>
              <a:t> </a:t>
            </a:r>
            <a:r>
              <a:rPr lang="ru-RU" dirty="0" smtClean="0"/>
              <a:t>деятельность </a:t>
            </a:r>
            <a:r>
              <a:rPr lang="ru-RU" dirty="0"/>
              <a:t>по профессии </a:t>
            </a:r>
            <a:r>
              <a:rPr lang="ru-RU" dirty="0" smtClean="0"/>
              <a:t>рабочего </a:t>
            </a:r>
            <a:r>
              <a:rPr lang="ru-RU" dirty="0"/>
              <a:t>или </a:t>
            </a:r>
            <a:r>
              <a:rPr lang="ru-RU" dirty="0" smtClean="0"/>
              <a:t> должности служащего</a:t>
            </a:r>
            <a:r>
              <a:rPr lang="ru-RU" dirty="0"/>
              <a:t>, </a:t>
            </a:r>
            <a:r>
              <a:rPr lang="ru-RU" dirty="0" smtClean="0"/>
              <a:t>входящим в соответствующую </a:t>
            </a:r>
            <a:r>
              <a:rPr lang="ru-RU" dirty="0"/>
              <a:t>профессиональную </a:t>
            </a:r>
            <a:r>
              <a:rPr lang="ru-RU" dirty="0" smtClean="0"/>
              <a:t>квалификационную группу</a:t>
            </a:r>
            <a:r>
              <a:rPr lang="ru-RU" dirty="0"/>
              <a:t>, без учета</a:t>
            </a:r>
          </a:p>
          <a:p>
            <a:r>
              <a:rPr lang="ru-RU" dirty="0" smtClean="0"/>
              <a:t>компенсационных, </a:t>
            </a:r>
            <a:r>
              <a:rPr lang="ru-RU" dirty="0"/>
              <a:t>стимулирующих и социальных </a:t>
            </a:r>
            <a:r>
              <a:rPr lang="ru-RU" dirty="0" smtClean="0"/>
              <a:t>выплат.</a:t>
            </a:r>
            <a:endParaRPr lang="ru-RU" dirty="0"/>
          </a:p>
          <a:p>
            <a:r>
              <a:rPr lang="ru-RU" dirty="0"/>
              <a:t>(Трудовой кодекс Российской Федерации </a:t>
            </a:r>
            <a:r>
              <a:rPr lang="ru-RU" dirty="0" smtClean="0"/>
              <a:t>: </a:t>
            </a:r>
            <a:r>
              <a:rPr lang="ru-RU" dirty="0"/>
              <a:t>от 30.12.2001 № 197 197-ФЗ ФЗ.-В </a:t>
            </a:r>
            <a:r>
              <a:rPr lang="ru-RU" dirty="0" smtClean="0"/>
              <a:t>ред</a:t>
            </a:r>
            <a:r>
              <a:rPr lang="ru-RU" dirty="0"/>
              <a:t>. от 01.12.2007. 01.12.2007.-Ст Ст. 129)</a:t>
            </a:r>
          </a:p>
        </p:txBody>
      </p:sp>
    </p:spTree>
    <p:extLst>
      <p:ext uri="{BB962C8B-B14F-4D97-AF65-F5344CB8AC3E}">
        <p14:creationId xmlns:p14="http://schemas.microsoft.com/office/powerpoint/2010/main" val="22777286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3896</Words>
  <Application>Microsoft Office PowerPoint</Application>
  <PresentationFormat>Экран (4:3)</PresentationFormat>
  <Paragraphs>279</Paragraphs>
  <Slides>46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1" baseType="lpstr">
      <vt:lpstr>Franklin Gothic Book</vt:lpstr>
      <vt:lpstr>Franklin Gothic Medium</vt:lpstr>
      <vt:lpstr>Wingdings</vt:lpstr>
      <vt:lpstr>Wingdings 2</vt:lpstr>
      <vt:lpstr>Трек</vt:lpstr>
      <vt:lpstr>Презентация PowerPoint</vt:lpstr>
      <vt:lpstr>Материальное и нематериальное стимулирование труда</vt:lpstr>
      <vt:lpstr>Система мотивации и стимулирования труда</vt:lpstr>
      <vt:lpstr>Материальное и нематериальное стимулирование труда</vt:lpstr>
      <vt:lpstr>Материальное и нематериальное стимулирование труда</vt:lpstr>
      <vt:lpstr>Материальное стимулирование</vt:lpstr>
      <vt:lpstr>Материальное стимулирование Структура фонда оплаты труда</vt:lpstr>
      <vt:lpstr>Постоянная часть оплаты труда</vt:lpstr>
      <vt:lpstr>Постоянная часть оплаты труда</vt:lpstr>
      <vt:lpstr>Постоянная часть оплаты труда</vt:lpstr>
      <vt:lpstr>Постоянная часть оплаты труда</vt:lpstr>
      <vt:lpstr>Постоянная часть оплаты труда</vt:lpstr>
      <vt:lpstr>Постоянная часть оплаты труда</vt:lpstr>
      <vt:lpstr>Повременная оплата труда</vt:lpstr>
      <vt:lpstr>Системы оплаты труда на основе повременных форм</vt:lpstr>
      <vt:lpstr>Системы оплаты труда на основе повременных форм</vt:lpstr>
      <vt:lpstr>Системы оплаты труда на основе повременных форм</vt:lpstr>
      <vt:lpstr>Нерегулярные дополнительные выплаты</vt:lpstr>
      <vt:lpstr>Нерегулярные дополнительные выплаты</vt:lpstr>
      <vt:lpstr>Способы дифференциации постоянной части оплаты труда</vt:lpstr>
      <vt:lpstr>Способы дифференциации постоянной части оплаты труда</vt:lpstr>
      <vt:lpstr>Тарификация работ</vt:lpstr>
      <vt:lpstr>Грейдирование</vt:lpstr>
      <vt:lpstr>Грейдирование</vt:lpstr>
      <vt:lpstr>Грейдирование</vt:lpstr>
      <vt:lpstr>Грейдирование</vt:lpstr>
      <vt:lpstr>Грейдирование</vt:lpstr>
      <vt:lpstr>Грейдирование</vt:lpstr>
      <vt:lpstr>Грейдирование</vt:lpstr>
      <vt:lpstr>Переменная часть оплаты труда</vt:lpstr>
      <vt:lpstr>Переменная часть оплаты труда</vt:lpstr>
      <vt:lpstr>Переменная часть оплаты труда</vt:lpstr>
      <vt:lpstr>Переменная часть оплаты труда</vt:lpstr>
      <vt:lpstr>Системы оплаты труда , основанные на сдельной форме оплаты труда</vt:lpstr>
      <vt:lpstr>Системы оплаты труда , основанные на сдельной форме оплаты труда</vt:lpstr>
      <vt:lpstr>Системы оплаты труда , основанные на сдельной форме оплаты труда</vt:lpstr>
      <vt:lpstr>Системы оплаты труда , основанные на сдельной форме оплаты труда</vt:lpstr>
      <vt:lpstr>Принципы формирования переменной части оплаты труда</vt:lpstr>
      <vt:lpstr>Принципы формирования переменной части оплаты труда</vt:lpstr>
      <vt:lpstr>Принципы формирования переменной части оплаты труда</vt:lpstr>
      <vt:lpstr>Принципы формирования переменной части оплаты труда</vt:lpstr>
      <vt:lpstr>Принципы формирования переменной части оплаты труда</vt:lpstr>
      <vt:lpstr>Особенности применения бонусных выплат</vt:lpstr>
      <vt:lpstr>Особенности применения бонусных выплат</vt:lpstr>
      <vt:lpstr>Система социальных гарантий (соц.  пакеты , охрана и поддержание здоровья , льготы , постоянная занятость, пенсионное обеспечение и пр.)</vt:lpstr>
      <vt:lpstr>Принципы формирования соц. пакетов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Федеральное государственное бюджетное образовательное учреждение высшего профессионального образования  САНКТ-ПЕТЕРБУРГСКИЙ ГОСУДАРСТВЕННЫЙ ПОЛИТЕХНИЧЕСКИЙ УНИВЕРСИТЕТ  Инженерно-экономический институт Международная высшая школа управления Кафедра Международный бизнес к.э.н., доцент   А.В. Арфае</dc:title>
  <dc:creator>ali</dc:creator>
  <cp:lastModifiedBy>User</cp:lastModifiedBy>
  <cp:revision>123</cp:revision>
  <dcterms:created xsi:type="dcterms:W3CDTF">2013-12-01T10:47:37Z</dcterms:created>
  <dcterms:modified xsi:type="dcterms:W3CDTF">2025-11-25T11:43:18Z</dcterms:modified>
</cp:coreProperties>
</file>