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28" r:id="rId1"/>
  </p:sldMasterIdLst>
  <p:notesMasterIdLst>
    <p:notesMasterId r:id="rId52"/>
  </p:notesMasterIdLst>
  <p:handoutMasterIdLst>
    <p:handoutMasterId r:id="rId53"/>
  </p:handoutMasterIdLst>
  <p:sldIdLst>
    <p:sldId id="266" r:id="rId2"/>
    <p:sldId id="429" r:id="rId3"/>
    <p:sldId id="432" r:id="rId4"/>
    <p:sldId id="445" r:id="rId5"/>
    <p:sldId id="446" r:id="rId6"/>
    <p:sldId id="451" r:id="rId7"/>
    <p:sldId id="448" r:id="rId8"/>
    <p:sldId id="452" r:id="rId9"/>
    <p:sldId id="449" r:id="rId10"/>
    <p:sldId id="450" r:id="rId11"/>
    <p:sldId id="453" r:id="rId12"/>
    <p:sldId id="454" r:id="rId13"/>
    <p:sldId id="456" r:id="rId14"/>
    <p:sldId id="457" r:id="rId15"/>
    <p:sldId id="458" r:id="rId16"/>
    <p:sldId id="459" r:id="rId17"/>
    <p:sldId id="460" r:id="rId18"/>
    <p:sldId id="469" r:id="rId19"/>
    <p:sldId id="461" r:id="rId20"/>
    <p:sldId id="462" r:id="rId21"/>
    <p:sldId id="463" r:id="rId22"/>
    <p:sldId id="464" r:id="rId23"/>
    <p:sldId id="465" r:id="rId24"/>
    <p:sldId id="466" r:id="rId25"/>
    <p:sldId id="470" r:id="rId26"/>
    <p:sldId id="471" r:id="rId27"/>
    <p:sldId id="472" r:id="rId28"/>
    <p:sldId id="473" r:id="rId29"/>
    <p:sldId id="474" r:id="rId30"/>
    <p:sldId id="475" r:id="rId31"/>
    <p:sldId id="476" r:id="rId32"/>
    <p:sldId id="477" r:id="rId33"/>
    <p:sldId id="478" r:id="rId34"/>
    <p:sldId id="479" r:id="rId35"/>
    <p:sldId id="467" r:id="rId36"/>
    <p:sldId id="468" r:id="rId37"/>
    <p:sldId id="480" r:id="rId38"/>
    <p:sldId id="481" r:id="rId39"/>
    <p:sldId id="482" r:id="rId40"/>
    <p:sldId id="483" r:id="rId41"/>
    <p:sldId id="489" r:id="rId42"/>
    <p:sldId id="486" r:id="rId43"/>
    <p:sldId id="487" r:id="rId44"/>
    <p:sldId id="488" r:id="rId45"/>
    <p:sldId id="490" r:id="rId46"/>
    <p:sldId id="491" r:id="rId47"/>
    <p:sldId id="493" r:id="rId48"/>
    <p:sldId id="494" r:id="rId49"/>
    <p:sldId id="496" r:id="rId50"/>
    <p:sldId id="497" r:id="rId51"/>
  </p:sldIdLst>
  <p:sldSz cx="9144000" cy="6858000" type="screen4x3"/>
  <p:notesSz cx="9866313" cy="67357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FF0048"/>
    <a:srgbClr val="FAFAFA"/>
    <a:srgbClr val="076D09"/>
    <a:srgbClr val="FF33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112" d="100"/>
          <a:sy n="112" d="100"/>
        </p:scale>
        <p:origin x="162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18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138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88000" y="0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FD2BCA8-9BF5-4D5D-94FC-F2A4B118BD6B}" type="datetimeFigureOut">
              <a:rPr lang="ru-RU"/>
              <a:pPr>
                <a:defRPr/>
              </a:pPr>
              <a:t>21.11.2025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397625"/>
            <a:ext cx="4275138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88000" y="6397625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B668E31-8DE8-4644-9168-4AD2EF5478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060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138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88000" y="0"/>
            <a:ext cx="4276725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2F52ECF-63D1-4099-A5F7-4C76BA891DE9}" type="datetimeFigureOut">
              <a:rPr lang="ru-RU"/>
              <a:pPr>
                <a:defRPr/>
              </a:pPr>
              <a:t>21.11.2025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504825"/>
            <a:ext cx="3367087" cy="252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425" y="3198813"/>
            <a:ext cx="7893050" cy="30321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5138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88000" y="6397625"/>
            <a:ext cx="4276725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C075463-3B77-40A8-9FBC-EAB600B290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2143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73396D-691D-4C64-921D-7BC71485E689}" type="datetime1">
              <a:rPr lang="ru-RU" smtClean="0"/>
              <a:pPr>
                <a:defRPr/>
              </a:pPr>
              <a:t>21.11.2025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E7B856-5924-4DEA-8206-5C5C5AFB7E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7AF379-3E61-4433-953E-362128FC4A40}" type="datetime1">
              <a:rPr lang="ru-RU" smtClean="0"/>
              <a:pPr>
                <a:defRPr/>
              </a:pPr>
              <a:t>21.11.2025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58CA11-8975-48EA-A7C4-9C57CD8324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73E628-27B8-4306-8862-DCE348C4AA8C}" type="datetime1">
              <a:rPr lang="ru-RU" smtClean="0"/>
              <a:pPr>
                <a:defRPr/>
              </a:pPr>
              <a:t>21.11.2025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96B19E-CB31-48DC-A89B-A4C4A9ADA80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355640-D5C2-428E-9848-E287692C4460}" type="datetime1">
              <a:rPr lang="ru-RU" smtClean="0"/>
              <a:pPr>
                <a:defRPr/>
              </a:pPr>
              <a:t>21.11.2025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A5AE71-99D9-4987-AD6A-0DF112B286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E7648B-5EA9-4A0F-80F2-3C05ADAA3258}" type="datetime1">
              <a:rPr lang="ru-RU" smtClean="0"/>
              <a:pPr>
                <a:defRPr/>
              </a:pPr>
              <a:t>21.11.2025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5EA523-93FF-4F51-99CF-524BA513F1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5ECBC5-682F-4D5D-A1E6-062DE941CAAE}" type="datetime1">
              <a:rPr lang="ru-RU" smtClean="0"/>
              <a:pPr>
                <a:defRPr/>
              </a:pPr>
              <a:t>21.11.2025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59055F-CF6F-4A9D-A82F-78C163AF8A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33B1F7-5172-4503-974B-177D0ACD0063}" type="datetime1">
              <a:rPr lang="ru-RU" smtClean="0"/>
              <a:pPr>
                <a:defRPr/>
              </a:pPr>
              <a:t>21.11.2025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065A62-CDC2-4C7C-A485-FBACD8588F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68A9B9-DF65-4C36-9EE4-31B1FDC97747}" type="datetime1">
              <a:rPr lang="ru-RU" smtClean="0"/>
              <a:pPr>
                <a:defRPr/>
              </a:pPr>
              <a:t>21.11.2025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6A531B-0801-4B7C-8790-BF74CF5610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9B8590-7663-4148-9D89-5EB7FEF4626F}" type="datetime1">
              <a:rPr lang="ru-RU" smtClean="0"/>
              <a:pPr>
                <a:defRPr/>
              </a:pPr>
              <a:t>21.11.2025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63968-5D99-4ECB-A620-C4B16642B4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DC76D9-31E5-42DF-B172-04437A95FB58}" type="datetime1">
              <a:rPr lang="ru-RU" smtClean="0"/>
              <a:pPr>
                <a:defRPr/>
              </a:pPr>
              <a:t>21.11.2025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0C3FE6-E2CE-4196-A489-76D119E74C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8B510B-3910-4BF2-93E0-9AA5BDF732AA}" type="datetime1">
              <a:rPr lang="ru-RU" smtClean="0"/>
              <a:pPr>
                <a:defRPr/>
              </a:pPr>
              <a:t>21.11.2025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642FBE-EC2E-48A8-A8DE-78B7559037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>
                <a:alpha val="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09AEA33-A4EA-451A-93C0-26B192FF7EDE}" type="datetime1">
              <a:rPr lang="ru-RU" smtClean="0"/>
              <a:pPr>
                <a:defRPr/>
              </a:pPr>
              <a:t>21.11.2025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24F46C9-E1B4-487F-9151-F22441697D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2886" y="587829"/>
            <a:ext cx="7620000" cy="5758542"/>
          </a:xfrm>
          <a:noFill/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	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dirty="0" smtClean="0"/>
          </a:p>
          <a:p>
            <a:pPr algn="ctr">
              <a:buNone/>
            </a:pP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  <a:p>
            <a:pPr algn="ctr">
              <a:buNone/>
            </a:pPr>
            <a:endParaRPr lang="ru-RU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algn="ctr">
              <a:buNone/>
            </a:pPr>
            <a:endParaRPr lang="ru-RU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algn="ctr">
              <a:buNone/>
            </a:pP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Личная карточка</a:t>
            </a:r>
            <a:endParaRPr lang="en-US" sz="6000" b="1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pPr>
              <a:buNone/>
            </a:pPr>
            <a:endParaRPr lang="ru-RU" sz="20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A5AE71-99D9-4987-AD6A-0DF112B28613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8343" y="239488"/>
            <a:ext cx="8512628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chemeClr val="accent2">
                    <a:lumMod val="50000"/>
                  </a:schemeClr>
                </a:solidFill>
              </a:rPr>
              <a:t>Дата рождения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Чтобы заполнить пункт 2 раздела «Общие сведения» – «Дата рождения», укажите день, месяц и год рождения сотрудника из паспорта. Месяц рождения пропишите буквами или цифрами, а число и год – цифрами. </a:t>
            </a:r>
          </a:p>
          <a:p>
            <a:r>
              <a:rPr lang="ru-RU" sz="2400" dirty="0" smtClean="0"/>
              <a:t>С правой стороны карточки в ячейке для кода укажите дату рождения цифрами.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457" y="2917371"/>
            <a:ext cx="851263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63968-5D99-4ECB-A620-C4B16642B4A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48343" y="3679371"/>
            <a:ext cx="8501743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chemeClr val="accent2">
                    <a:lumMod val="50000"/>
                  </a:schemeClr>
                </a:solidFill>
              </a:rPr>
              <a:t>Место рождения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Чтобы заполнить пункт 3 раздела «Общие сведения» –  «Место  рождения»,   укажите   данные   о   месте рождения сотрудника из паспорта. С правой стороны карточки в ячейке для кода укажите код места рождения. Код возьмите из ОКАТО.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8344" y="5627914"/>
            <a:ext cx="8469085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230" y="391885"/>
            <a:ext cx="852351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chemeClr val="accent2">
                    <a:lumMod val="50000"/>
                  </a:schemeClr>
                </a:solidFill>
              </a:rPr>
              <a:t>Гражданство</a:t>
            </a:r>
          </a:p>
          <a:p>
            <a:pPr>
              <a:spcBef>
                <a:spcPts val="1200"/>
              </a:spcBef>
            </a:pPr>
            <a:r>
              <a:rPr lang="ru-RU" sz="2400" dirty="0" smtClean="0"/>
              <a:t>Укажите  гражданство  работника  по  паспорту или документу, который   удостоверяет   личность  иностранца  или  лица  без гражданства.</a:t>
            </a:r>
          </a:p>
          <a:p>
            <a:pPr>
              <a:spcBef>
                <a:spcPts val="1200"/>
              </a:spcBef>
            </a:pPr>
            <a:r>
              <a:rPr lang="ru-RU" sz="2400" i="1" dirty="0" smtClean="0"/>
              <a:t>Для   этого   используйте   формулировки   записей  о гражданстве из ОКИН:</a:t>
            </a:r>
          </a:p>
          <a:p>
            <a:r>
              <a:rPr lang="ru-RU" sz="2400" dirty="0" smtClean="0">
                <a:latin typeface="Times New Roman"/>
                <a:cs typeface="Times New Roman"/>
              </a:rPr>
              <a:t>●</a:t>
            </a:r>
            <a:r>
              <a:rPr lang="ru-RU" sz="2400" dirty="0" smtClean="0"/>
              <a:t>«Гражданин Российской Федерации»;</a:t>
            </a:r>
          </a:p>
          <a:p>
            <a:r>
              <a:rPr lang="ru-RU" sz="2400" dirty="0" smtClean="0">
                <a:latin typeface="Times New Roman"/>
                <a:cs typeface="Times New Roman"/>
              </a:rPr>
              <a:t>●</a:t>
            </a:r>
            <a:r>
              <a:rPr lang="ru-RU" sz="2400" dirty="0" smtClean="0"/>
              <a:t>«Гражданин Российской Федерации и иностранного государства (двойное гражданство)»;</a:t>
            </a:r>
          </a:p>
          <a:p>
            <a:r>
              <a:rPr lang="ru-RU" sz="2400" dirty="0" smtClean="0">
                <a:latin typeface="Times New Roman"/>
                <a:cs typeface="Times New Roman"/>
              </a:rPr>
              <a:t>●</a:t>
            </a:r>
            <a:r>
              <a:rPr lang="ru-RU" sz="2400" dirty="0" smtClean="0"/>
              <a:t>«Иностранный гражданин»;</a:t>
            </a:r>
          </a:p>
          <a:p>
            <a:r>
              <a:rPr lang="ru-RU" sz="2400" dirty="0" smtClean="0">
                <a:latin typeface="Times New Roman"/>
                <a:cs typeface="Times New Roman"/>
              </a:rPr>
              <a:t>●</a:t>
            </a:r>
            <a:r>
              <a:rPr lang="ru-RU" sz="2400" dirty="0" smtClean="0"/>
              <a:t>«Лицо без гражданства».</a:t>
            </a:r>
          </a:p>
          <a:p>
            <a:pPr>
              <a:spcBef>
                <a:spcPts val="1200"/>
              </a:spcBef>
            </a:pPr>
            <a:r>
              <a:rPr lang="ru-RU" sz="2400" dirty="0" smtClean="0"/>
              <a:t>Если  у  работника  двойное  гражданство,  то  вторую  страну укажите   в   скобках.    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Например:  «Гражданин  Российской Федерации  и  иностранного  государства (Франции)».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63968-5D99-4ECB-A620-C4B16642B4A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1887" y="261257"/>
            <a:ext cx="850174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 правой стороны карточки в ячейке для кода укажите код гражданства из ОКИН:</a:t>
            </a:r>
          </a:p>
          <a:p>
            <a:r>
              <a:rPr lang="ru-RU" sz="2400" dirty="0" smtClean="0"/>
              <a:t>код 1 «Гражданин Российской Федерации»;</a:t>
            </a:r>
          </a:p>
          <a:p>
            <a:r>
              <a:rPr lang="ru-RU" sz="2400" dirty="0" smtClean="0"/>
              <a:t>код 2 «Гражданин Российской Федерации и иностранного государства (двойное гражданство)»;</a:t>
            </a:r>
          </a:p>
          <a:p>
            <a:r>
              <a:rPr lang="ru-RU" sz="2400" dirty="0" smtClean="0"/>
              <a:t>код 3 «Иностранный гражданин»;</a:t>
            </a:r>
          </a:p>
          <a:p>
            <a:r>
              <a:rPr lang="ru-RU" sz="2400" dirty="0" smtClean="0"/>
              <a:t>код 4 «Лицо без гражданства».</a:t>
            </a:r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3657" y="3069771"/>
            <a:ext cx="8392885" cy="827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63968-5D99-4ECB-A620-C4B16642B4A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02771" y="4082143"/>
            <a:ext cx="8414658" cy="2373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chemeClr val="accent2">
                    <a:lumMod val="50000"/>
                  </a:schemeClr>
                </a:solidFill>
              </a:rPr>
              <a:t>Знание иностранного языка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Чтобы заполнить пункт 5 раздела «Общие сведения» – «Знание иностранного языка», укажите иностранный язык, которым владеет работник, и степень владения им . Данные возьмите из документов об образовании или со слов сотрудника.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1886" y="2917371"/>
            <a:ext cx="84473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2400" dirty="0" smtClean="0"/>
              <a:t>Также   укажите   код   иностранного языка.   </a:t>
            </a:r>
            <a:r>
              <a:rPr lang="ru-RU" sz="2400" i="1" u="sng" dirty="0" smtClean="0">
                <a:solidFill>
                  <a:schemeClr val="accent2">
                    <a:lumMod val="50000"/>
                  </a:schemeClr>
                </a:solidFill>
              </a:rPr>
              <a:t>Например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</a:p>
          <a:p>
            <a:pPr>
              <a:spcBef>
                <a:spcPts val="0"/>
              </a:spcBef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у английского языка код 016, </a:t>
            </a:r>
          </a:p>
          <a:p>
            <a:pPr>
              <a:spcBef>
                <a:spcPts val="0"/>
              </a:spcBef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у французского  – 258, </a:t>
            </a:r>
          </a:p>
          <a:p>
            <a:pPr>
              <a:spcBef>
                <a:spcPts val="0"/>
              </a:spcBef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у итальянского – 094, </a:t>
            </a:r>
          </a:p>
          <a:p>
            <a:pPr>
              <a:spcBef>
                <a:spcPts val="0"/>
              </a:spcBef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у немецкого      –  171 и т. д. </a:t>
            </a:r>
          </a:p>
          <a:p>
            <a:pPr>
              <a:spcBef>
                <a:spcPts val="0"/>
              </a:spcBef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Все коды в ячейке проставляйте через пробел. </a:t>
            </a:r>
          </a:p>
        </p:txBody>
      </p:sp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9856" y="5529943"/>
            <a:ext cx="8240487" cy="100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63968-5D99-4ECB-A620-C4B16642B4A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7199" y="587829"/>
            <a:ext cx="83275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Для этого используйте формулировки записей о владении иностранным языком из ОКИН: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>
              <a:spcBef>
                <a:spcPts val="0"/>
              </a:spcBef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«Читает и переводит со словарем»; </a:t>
            </a:r>
          </a:p>
          <a:p>
            <a:pPr>
              <a:spcBef>
                <a:spcPts val="0"/>
              </a:spcBef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«Читает и может объясняться»; </a:t>
            </a:r>
          </a:p>
          <a:p>
            <a:pPr>
              <a:spcBef>
                <a:spcPts val="0"/>
              </a:spcBef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«Владеет свободно».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0998" y="522514"/>
            <a:ext cx="8447316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800" b="1" u="sng" dirty="0" smtClean="0">
                <a:solidFill>
                  <a:schemeClr val="accent2">
                    <a:lumMod val="50000"/>
                  </a:schemeClr>
                </a:solidFill>
              </a:rPr>
              <a:t>Образование - </a:t>
            </a:r>
            <a:r>
              <a:rPr lang="ru-RU" sz="2800" dirty="0" smtClean="0"/>
              <a:t>пункт 6</a:t>
            </a:r>
            <a:endParaRPr lang="ru-RU" sz="2800" b="1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600" dirty="0" smtClean="0">
                <a:latin typeface="Times New Roman"/>
                <a:cs typeface="Times New Roman"/>
              </a:rPr>
              <a:t>►</a:t>
            </a:r>
            <a:r>
              <a:rPr lang="ru-RU" sz="2600" dirty="0" smtClean="0"/>
              <a:t>Укажите  уровень  образования,  а  также  данные  об образовательной  организации  по  документам  об образовании,  которые  принес  работник.  </a:t>
            </a:r>
          </a:p>
          <a:p>
            <a:pPr>
              <a:spcBef>
                <a:spcPts val="600"/>
              </a:spcBef>
            </a:pPr>
            <a:r>
              <a:rPr lang="ru-RU" sz="2600" dirty="0" smtClean="0">
                <a:latin typeface="Times New Roman"/>
                <a:cs typeface="Times New Roman"/>
              </a:rPr>
              <a:t>► </a:t>
            </a:r>
            <a:r>
              <a:rPr lang="ru-RU" sz="2600" dirty="0" smtClean="0"/>
              <a:t>С  правой  стороны  карточки  в  ячейке  для  кода укажите </a:t>
            </a:r>
            <a:r>
              <a:rPr lang="ru-RU" sz="2600" u="sng" dirty="0" smtClean="0"/>
              <a:t>код уровня образования из ОКИН</a:t>
            </a:r>
            <a:r>
              <a:rPr lang="ru-RU" sz="2600" dirty="0" smtClean="0"/>
              <a:t>. </a:t>
            </a:r>
          </a:p>
          <a:p>
            <a:pPr>
              <a:spcBef>
                <a:spcPts val="600"/>
              </a:spcBef>
            </a:pPr>
            <a:r>
              <a:rPr lang="ru-RU" sz="2600" dirty="0" smtClean="0">
                <a:latin typeface="Times New Roman"/>
                <a:cs typeface="Times New Roman"/>
              </a:rPr>
              <a:t>► </a:t>
            </a:r>
            <a:r>
              <a:rPr lang="ru-RU" sz="2600" dirty="0" smtClean="0"/>
              <a:t>Затем последовательно укажите:</a:t>
            </a:r>
          </a:p>
          <a:p>
            <a:r>
              <a:rPr lang="ru-RU" sz="2600" dirty="0" smtClean="0">
                <a:latin typeface="Times New Roman"/>
                <a:cs typeface="Times New Roman"/>
              </a:rPr>
              <a:t>▬</a:t>
            </a:r>
            <a:r>
              <a:rPr lang="ru-RU" sz="2600" dirty="0" smtClean="0"/>
              <a:t>наименование образовательной организации;</a:t>
            </a:r>
          </a:p>
          <a:p>
            <a:r>
              <a:rPr lang="ru-RU" sz="2600" dirty="0" smtClean="0">
                <a:latin typeface="Times New Roman"/>
                <a:cs typeface="Times New Roman"/>
              </a:rPr>
              <a:t>▬</a:t>
            </a:r>
            <a:r>
              <a:rPr lang="ru-RU" sz="2600" dirty="0" smtClean="0"/>
              <a:t>реквизиты документа об образовании;</a:t>
            </a:r>
          </a:p>
          <a:p>
            <a:r>
              <a:rPr lang="ru-RU" sz="2600" dirty="0" smtClean="0">
                <a:latin typeface="Times New Roman"/>
                <a:cs typeface="Times New Roman"/>
              </a:rPr>
              <a:t>▬</a:t>
            </a:r>
            <a:r>
              <a:rPr lang="ru-RU" sz="2600" dirty="0" smtClean="0"/>
              <a:t>квалификацию, направление или специальность сотрудника.</a:t>
            </a:r>
          </a:p>
          <a:p>
            <a:pPr>
              <a:spcBef>
                <a:spcPts val="600"/>
              </a:spcBef>
            </a:pPr>
            <a:r>
              <a:rPr lang="ru-RU" sz="2600" dirty="0" smtClean="0">
                <a:latin typeface="Times New Roman"/>
                <a:cs typeface="Times New Roman"/>
              </a:rPr>
              <a:t>► </a:t>
            </a:r>
            <a:r>
              <a:rPr lang="ru-RU" sz="2600" dirty="0" smtClean="0"/>
              <a:t>С  правой  стороны  карточки  в  ячейке  для  кода укажите   </a:t>
            </a:r>
            <a:r>
              <a:rPr lang="ru-RU" sz="2600" u="sng" dirty="0" smtClean="0"/>
              <a:t>код  квалификации из ОКСО.</a:t>
            </a:r>
          </a:p>
          <a:p>
            <a:endParaRPr lang="ru-RU" sz="2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63968-5D99-4ECB-A620-C4B16642B4A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086" y="598714"/>
            <a:ext cx="8305800" cy="607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latin typeface="Times New Roman"/>
                <a:cs typeface="Times New Roman"/>
              </a:rPr>
              <a:t>►   </a:t>
            </a:r>
            <a:r>
              <a:rPr lang="ru-RU" sz="2600" u="sng" dirty="0" smtClean="0"/>
              <a:t>Если   сотрудник   представил   вам   документ   о послевузовском   профессиональном   образовании</a:t>
            </a:r>
            <a:r>
              <a:rPr lang="ru-RU" sz="2600" dirty="0" smtClean="0"/>
              <a:t>, заполните  графу «Послевузовское профессиональное образование»  в пункте «Образование». </a:t>
            </a:r>
          </a:p>
          <a:p>
            <a:r>
              <a:rPr lang="ru-RU" sz="2600" dirty="0" smtClean="0"/>
              <a:t>Для этого используйте формулировки записей из ОКИН. </a:t>
            </a:r>
            <a:r>
              <a:rPr lang="ru-RU" sz="2600" i="1" dirty="0" smtClean="0">
                <a:solidFill>
                  <a:schemeClr val="accent2">
                    <a:lumMod val="50000"/>
                  </a:schemeClr>
                </a:solidFill>
              </a:rPr>
              <a:t>Например, «аспирантура».</a:t>
            </a:r>
            <a:r>
              <a:rPr lang="ru-RU" sz="2600" dirty="0" smtClean="0"/>
              <a:t> </a:t>
            </a:r>
          </a:p>
          <a:p>
            <a:pPr>
              <a:spcBef>
                <a:spcPts val="1200"/>
              </a:spcBef>
            </a:pPr>
            <a:r>
              <a:rPr lang="ru-RU" sz="2600" dirty="0" smtClean="0">
                <a:latin typeface="Times New Roman"/>
                <a:cs typeface="Times New Roman"/>
              </a:rPr>
              <a:t>► </a:t>
            </a:r>
            <a:r>
              <a:rPr lang="ru-RU" sz="2600" dirty="0" smtClean="0"/>
              <a:t>С правой стороны карточки в ячейке для кода укажите код из ОКИН. </a:t>
            </a:r>
          </a:p>
          <a:p>
            <a:pPr>
              <a:spcBef>
                <a:spcPts val="0"/>
              </a:spcBef>
            </a:pPr>
            <a:r>
              <a:rPr lang="ru-RU" sz="2600" i="1" dirty="0" smtClean="0">
                <a:solidFill>
                  <a:schemeClr val="accent2">
                    <a:lumMod val="50000"/>
                  </a:schemeClr>
                </a:solidFill>
              </a:rPr>
              <a:t>Так, аспирантуре, ординатуре, адъюнктуре соответствует код 02, а докторантуре – код 01 по ОКИН.</a:t>
            </a:r>
            <a:r>
              <a:rPr lang="ru-RU" sz="2600" dirty="0" smtClean="0"/>
              <a:t> </a:t>
            </a:r>
          </a:p>
          <a:p>
            <a:pPr>
              <a:spcBef>
                <a:spcPts val="600"/>
              </a:spcBef>
            </a:pPr>
            <a:r>
              <a:rPr lang="ru-RU" sz="2600" dirty="0" smtClean="0">
                <a:latin typeface="Times New Roman"/>
                <a:cs typeface="Times New Roman"/>
              </a:rPr>
              <a:t>► </a:t>
            </a:r>
            <a:r>
              <a:rPr lang="ru-RU" sz="2600" dirty="0" smtClean="0"/>
              <a:t>Окно для кода по ОКСО оставьте пустым, поскольку в ОКСО нет кодов по специальностям послевузовского образования.</a:t>
            </a:r>
            <a:endParaRPr lang="ru-RU" sz="2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63968-5D99-4ECB-A620-C4B16642B4A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2772" y="511629"/>
            <a:ext cx="8436428" cy="6096000"/>
          </a:xfrm>
          <a:prstGeom prst="rect">
            <a:avLst/>
          </a:prstGeom>
          <a:noFill/>
          <a:ln w="101600" cmpd="thickThin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2771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63968-5D99-4ECB-A620-C4B16642B4A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0114" y="391886"/>
            <a:ext cx="8490857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Профессия</a:t>
            </a:r>
          </a:p>
          <a:p>
            <a:r>
              <a:rPr lang="ru-RU" sz="2600" dirty="0" smtClean="0"/>
              <a:t>Чтобы заполнить пункт 7 раздела «Общие сведения» – «Профессия», укажите информацию о том, </a:t>
            </a:r>
            <a:r>
              <a:rPr lang="ru-RU" sz="2600" u="sng" dirty="0" smtClean="0"/>
              <a:t>какой профессией владеет сотрудник по документам об образовании.</a:t>
            </a:r>
            <a:r>
              <a:rPr lang="ru-RU" sz="2600" dirty="0" smtClean="0"/>
              <a:t> </a:t>
            </a:r>
          </a:p>
          <a:p>
            <a:r>
              <a:rPr lang="ru-RU" sz="2600" dirty="0" smtClean="0"/>
              <a:t>Пропишите основную и другие профессии, если они есть у сотрудника. В качестве основной укажите профессию, которая представляет наибольший интерес для организации, либо профессию, по которой сотрудник приобрел самый большой опыт работы. </a:t>
            </a:r>
          </a:p>
          <a:p>
            <a:r>
              <a:rPr lang="ru-RU" sz="2600" dirty="0" smtClean="0"/>
              <a:t>С правой стороны карточки в ячейке для кода укажите код из ОКПДТР.</a:t>
            </a:r>
          </a:p>
          <a:p>
            <a:endParaRPr lang="ru-RU" dirty="0"/>
          </a:p>
        </p:txBody>
      </p:sp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087" y="5290457"/>
            <a:ext cx="8305800" cy="11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63968-5D99-4ECB-A620-C4B16642B4A6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029" y="1"/>
            <a:ext cx="8616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63968-5D99-4ECB-A620-C4B16642B4A6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3914" y="326571"/>
            <a:ext cx="8697686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chemeClr val="accent2">
                    <a:lumMod val="50000"/>
                  </a:schemeClr>
                </a:solidFill>
              </a:rPr>
              <a:t>Стаж работы</a:t>
            </a:r>
          </a:p>
          <a:p>
            <a:pPr>
              <a:spcBef>
                <a:spcPts val="1200"/>
              </a:spcBef>
            </a:pPr>
            <a:r>
              <a:rPr lang="ru-RU" sz="2600" dirty="0" smtClean="0">
                <a:latin typeface="Times New Roman"/>
                <a:cs typeface="Times New Roman"/>
              </a:rPr>
              <a:t>►</a:t>
            </a:r>
            <a:r>
              <a:rPr lang="ru-RU" sz="2600" dirty="0" smtClean="0"/>
              <a:t>Укажите цифрами общий и страховой стаж работника, а также стаж, который дает право на надбавку за выслугу лет. </a:t>
            </a:r>
          </a:p>
          <a:p>
            <a:pPr>
              <a:spcBef>
                <a:spcPts val="1200"/>
              </a:spcBef>
            </a:pPr>
            <a:r>
              <a:rPr lang="ru-RU" sz="2600" dirty="0" smtClean="0">
                <a:latin typeface="Times New Roman"/>
                <a:cs typeface="Times New Roman"/>
              </a:rPr>
              <a:t>► </a:t>
            </a:r>
            <a:r>
              <a:rPr lang="ru-RU" sz="2600" dirty="0" smtClean="0"/>
              <a:t>Стаж подсчитайте на основании записей в трудовой книжке или других подтверждающих документов: трудовых договоров, справок с мест работы. </a:t>
            </a:r>
          </a:p>
          <a:p>
            <a:pPr>
              <a:spcBef>
                <a:spcPts val="1200"/>
              </a:spcBef>
            </a:pPr>
            <a:r>
              <a:rPr lang="ru-RU" sz="2600" dirty="0" smtClean="0">
                <a:latin typeface="Times New Roman"/>
                <a:cs typeface="Times New Roman"/>
              </a:rPr>
              <a:t>►</a:t>
            </a:r>
            <a:r>
              <a:rPr lang="ru-RU" sz="2600" dirty="0" smtClean="0"/>
              <a:t>Страховой стаж укажите вместо непрерывного трудового стажа, поскольку понятия «непрерывный трудовой стаж» сейчас в законе нет.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30486"/>
            <a:ext cx="9143999" cy="2427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63968-5D99-4ECB-A620-C4B16642B4A6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9486" y="152400"/>
            <a:ext cx="8730343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Как оформить и вести личную карточку работника по форме № Т-2</a:t>
            </a:r>
          </a:p>
          <a:p>
            <a:pPr>
              <a:spcBef>
                <a:spcPts val="1200"/>
              </a:spcBef>
            </a:pPr>
            <a:r>
              <a:rPr lang="ru-RU" sz="2200" dirty="0" smtClean="0">
                <a:latin typeface="+mn-lt"/>
              </a:rPr>
              <a:t>Личные карточки должны вести все организации независимо от организационно-правовых форм </a:t>
            </a:r>
          </a:p>
          <a:p>
            <a:r>
              <a:rPr lang="ru-RU" sz="2200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(п. 12, 41 Правил, утв. постановлением Правительства от 16.04.2003 № 225).</a:t>
            </a:r>
          </a:p>
          <a:p>
            <a:pPr>
              <a:spcBef>
                <a:spcPts val="1200"/>
              </a:spcBef>
            </a:pPr>
            <a:r>
              <a:rPr lang="ru-RU" sz="2200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Унифицированная  форма  личной  карточки   </a:t>
            </a:r>
            <a:r>
              <a:rPr lang="ru-RU" sz="2200" b="1" i="1" u="sng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№ Т-2</a:t>
            </a:r>
            <a:r>
              <a:rPr lang="ru-RU" sz="2200" i="1" u="sng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200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утверждена  постановлением  Госкомстата   </a:t>
            </a:r>
            <a:r>
              <a:rPr lang="ru-RU" sz="2200" i="1" dirty="0" smtClean="0">
                <a:solidFill>
                  <a:schemeClr val="accent2">
                    <a:lumMod val="50000"/>
                  </a:schemeClr>
                </a:solidFill>
              </a:rPr>
              <a:t>№ 1  </a:t>
            </a:r>
            <a:r>
              <a:rPr lang="ru-RU" sz="2200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от   05.01.2004. </a:t>
            </a:r>
          </a:p>
          <a:p>
            <a:pPr>
              <a:spcBef>
                <a:spcPts val="1200"/>
              </a:spcBef>
            </a:pPr>
            <a:r>
              <a:rPr lang="ru-RU" sz="2200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Комментарии, как  вести карточку,  –   в   указаниях, утвержденных этим постановлением </a:t>
            </a:r>
            <a:endParaRPr lang="en-US" sz="2200" i="1" dirty="0" smtClean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>
              <a:spcBef>
                <a:spcPts val="1200"/>
              </a:spcBef>
            </a:pPr>
            <a:r>
              <a:rPr lang="ru-RU" sz="2200" dirty="0" smtClean="0"/>
              <a:t>Заполняйте  личные  карточки  в  день  приема работника  на  работу. </a:t>
            </a:r>
          </a:p>
          <a:p>
            <a:pPr>
              <a:spcBef>
                <a:spcPts val="1200"/>
              </a:spcBef>
            </a:pPr>
            <a:r>
              <a:rPr lang="ru-RU" sz="2200" dirty="0" smtClean="0"/>
              <a:t>Если   в   дальнейшем  по  работнику  будут кадровые  изменения,  то  вносите  эти  данные  в личную  карточку  в  те  же  сроки,  в  какие  вносите записи в трудовые книжки - то есть не позже недели.</a:t>
            </a:r>
          </a:p>
          <a:p>
            <a:pPr>
              <a:spcBef>
                <a:spcPts val="1200"/>
              </a:spcBef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endParaRPr lang="ru-RU" dirty="0" smtClean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63968-5D99-4ECB-A620-C4B16642B4A6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8343" y="272143"/>
            <a:ext cx="8534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chemeClr val="accent2">
                    <a:lumMod val="50000"/>
                  </a:schemeClr>
                </a:solidFill>
              </a:rPr>
              <a:t>Состояние в браке</a:t>
            </a:r>
          </a:p>
          <a:p>
            <a:r>
              <a:rPr lang="ru-RU" sz="2600" dirty="0" smtClean="0"/>
              <a:t>Укажите данные на основании паспорта сотрудника, свидетельства о браке или со слов сотрудника. </a:t>
            </a:r>
          </a:p>
          <a:p>
            <a:pPr>
              <a:spcBef>
                <a:spcPts val="1200"/>
              </a:spcBef>
            </a:pPr>
            <a:r>
              <a:rPr lang="ru-RU" sz="2600" dirty="0" smtClean="0"/>
              <a:t>Для этого используйте стандартные формулировки брачных статусов из ОКИН, с правой стороны карточки в ячейке для кода указав код состояния в браке из ОКИН:</a:t>
            </a:r>
          </a:p>
          <a:p>
            <a:r>
              <a:rPr lang="ru-RU" sz="2600" dirty="0" smtClean="0"/>
              <a:t>1 «Никогда не состоял (не состояла) в браке»;</a:t>
            </a:r>
          </a:p>
          <a:p>
            <a:r>
              <a:rPr lang="ru-RU" sz="2600" dirty="0" smtClean="0"/>
              <a:t>2 «Состоит в зарегистрированном браке»;</a:t>
            </a:r>
          </a:p>
          <a:p>
            <a:r>
              <a:rPr lang="ru-RU" sz="2600" dirty="0" smtClean="0"/>
              <a:t>3 «Состоит в незарегистрированном браке»;</a:t>
            </a:r>
          </a:p>
          <a:p>
            <a:r>
              <a:rPr lang="ru-RU" sz="2600" dirty="0" smtClean="0"/>
              <a:t>4 «Вдовец (вдова)»;</a:t>
            </a:r>
          </a:p>
          <a:p>
            <a:r>
              <a:rPr lang="ru-RU" sz="2600" dirty="0" smtClean="0"/>
              <a:t>5 «Разведен официально (разведена официально)»;</a:t>
            </a:r>
          </a:p>
          <a:p>
            <a:r>
              <a:rPr lang="ru-RU" sz="2600" dirty="0" smtClean="0"/>
              <a:t>6 «Разошелся (разошлась)».</a:t>
            </a:r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428" y="5355771"/>
            <a:ext cx="8414657" cy="97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63968-5D99-4ECB-A620-C4B16642B4A6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4543" y="337457"/>
            <a:ext cx="850174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chemeClr val="accent2">
                    <a:lumMod val="50000"/>
                  </a:schemeClr>
                </a:solidFill>
              </a:rPr>
              <a:t>Состав семьи</a:t>
            </a:r>
          </a:p>
          <a:p>
            <a:r>
              <a:rPr lang="ru-RU" sz="2600" dirty="0" smtClean="0"/>
              <a:t>Укажите состав семьи сотрудника по паспорту, свидетельствам о рождении детей или со слов сотрудника. Закон не указывает, каких родственников указывать в этом пункте. Обычно указывают только близких родственников: супругов, детей. Заполните данные о родстве, Ф.И.О. и год рождения </a:t>
            </a:r>
            <a:r>
              <a:rPr lang="ru-RU" sz="2800" dirty="0" smtClean="0"/>
              <a:t>родственника. 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374571"/>
            <a:ext cx="8425543" cy="3167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63968-5D99-4ECB-A620-C4B16642B4A6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9857" y="468086"/>
            <a:ext cx="8327572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chemeClr val="accent2">
                    <a:lumMod val="50000"/>
                  </a:schemeClr>
                </a:solidFill>
              </a:rPr>
              <a:t>Паспорт</a:t>
            </a:r>
          </a:p>
          <a:p>
            <a:pPr>
              <a:spcBef>
                <a:spcPts val="1200"/>
              </a:spcBef>
            </a:pPr>
            <a:r>
              <a:rPr lang="ru-RU" sz="2800" dirty="0" smtClean="0"/>
              <a:t>Чтобы   заполнить   пункт   11   раздела   «Общие сведения»   –   «Паспорт»,   укажите   реквизиты паспорта  сотрудника: </a:t>
            </a:r>
          </a:p>
          <a:p>
            <a:pPr>
              <a:spcBef>
                <a:spcPts val="600"/>
              </a:spcBef>
            </a:pPr>
            <a:r>
              <a:rPr lang="ru-RU" sz="2800" dirty="0" smtClean="0"/>
              <a:t>- серию, </a:t>
            </a:r>
          </a:p>
          <a:p>
            <a:pPr>
              <a:spcBef>
                <a:spcPts val="600"/>
              </a:spcBef>
            </a:pPr>
            <a:r>
              <a:rPr lang="ru-RU" sz="2800" dirty="0" smtClean="0"/>
              <a:t>- номер, </a:t>
            </a:r>
          </a:p>
          <a:p>
            <a:pPr>
              <a:spcBef>
                <a:spcPts val="600"/>
              </a:spcBef>
            </a:pPr>
            <a:r>
              <a:rPr lang="ru-RU" sz="2800" dirty="0" smtClean="0"/>
              <a:t>- дату выдачи, </a:t>
            </a:r>
          </a:p>
          <a:p>
            <a:pPr>
              <a:spcBef>
                <a:spcPts val="600"/>
              </a:spcBef>
            </a:pPr>
            <a:r>
              <a:rPr lang="ru-RU" sz="2800" dirty="0" smtClean="0"/>
              <a:t>- кем выдан и </a:t>
            </a:r>
          </a:p>
          <a:p>
            <a:pPr>
              <a:spcBef>
                <a:spcPts val="600"/>
              </a:spcBef>
            </a:pPr>
            <a:r>
              <a:rPr lang="ru-RU" sz="2800" dirty="0" smtClean="0"/>
              <a:t>- код подразделения.</a:t>
            </a:r>
          </a:p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086" y="5159829"/>
            <a:ext cx="8316685" cy="1382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63968-5D99-4ECB-A620-C4B16642B4A6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8343" y="326571"/>
            <a:ext cx="8599714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chemeClr val="accent2">
                    <a:lumMod val="50000"/>
                  </a:schemeClr>
                </a:solidFill>
              </a:rPr>
              <a:t>Адрес места жительства</a:t>
            </a:r>
          </a:p>
          <a:p>
            <a:r>
              <a:rPr lang="ru-RU" sz="2600" dirty="0" smtClean="0"/>
              <a:t>Укажите   адрес   регистрации   сотрудника   и  дату регистрации  с  последнего  штампа  в  паспорте. Используйте  общепринятые  сокращения  названий адресных  объектов. </a:t>
            </a:r>
          </a:p>
          <a:p>
            <a:r>
              <a:rPr lang="ru-RU" sz="2600" dirty="0" smtClean="0"/>
              <a:t>Сведения о фактическом адресе места жительства и телефоне сотрудника укажите со слов сотрудника. Если он совпадает с адресом регистрации, напишите «тот же» </a:t>
            </a:r>
            <a:r>
              <a:rPr lang="ru-RU" sz="2700" dirty="0" smtClean="0"/>
              <a:t>же».</a:t>
            </a:r>
          </a:p>
          <a:p>
            <a:endParaRPr lang="ru-RU" dirty="0"/>
          </a:p>
        </p:txBody>
      </p:sp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430" y="3646715"/>
            <a:ext cx="8403770" cy="2884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63968-5D99-4ECB-A620-C4B16642B4A6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8343" y="402772"/>
            <a:ext cx="854528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chemeClr val="accent2">
                    <a:lumMod val="50000"/>
                  </a:schemeClr>
                </a:solidFill>
              </a:rPr>
              <a:t>Раздел «Сведения о воинском учете»</a:t>
            </a:r>
          </a:p>
          <a:p>
            <a:pPr>
              <a:spcBef>
                <a:spcPts val="1200"/>
              </a:spcBef>
            </a:pPr>
            <a:r>
              <a:rPr lang="ru-RU" sz="2600" dirty="0" smtClean="0">
                <a:latin typeface="Times New Roman"/>
                <a:cs typeface="Times New Roman"/>
              </a:rPr>
              <a:t>► </a:t>
            </a:r>
            <a:r>
              <a:rPr lang="ru-RU" sz="2600" dirty="0" smtClean="0"/>
              <a:t>Если сотрудник военнообязанный, то заполните раздел «Сведения о воинском учете». </a:t>
            </a:r>
          </a:p>
          <a:p>
            <a:pPr>
              <a:spcBef>
                <a:spcPts val="1200"/>
              </a:spcBef>
            </a:pPr>
            <a:r>
              <a:rPr lang="ru-RU" sz="2600" dirty="0" smtClean="0">
                <a:latin typeface="Times New Roman"/>
                <a:cs typeface="Times New Roman"/>
              </a:rPr>
              <a:t>► </a:t>
            </a:r>
            <a:r>
              <a:rPr lang="ru-RU" sz="2600" dirty="0" smtClean="0"/>
              <a:t>Если сотрудник невоеннообязанный, то раздел не заполняйте.</a:t>
            </a:r>
          </a:p>
          <a:p>
            <a:pPr>
              <a:spcBef>
                <a:spcPts val="1200"/>
              </a:spcBef>
            </a:pPr>
            <a:r>
              <a:rPr lang="ru-RU" sz="2600" dirty="0" smtClean="0">
                <a:latin typeface="Times New Roman"/>
                <a:cs typeface="Times New Roman"/>
              </a:rPr>
              <a:t>► </a:t>
            </a:r>
            <a:r>
              <a:rPr lang="ru-RU" sz="2600" dirty="0" smtClean="0"/>
              <a:t>Раздел «Сведения о воинском учете» заполняйте от руки — </a:t>
            </a:r>
            <a:r>
              <a:rPr lang="ru-RU" sz="2600" u="sng" dirty="0" smtClean="0"/>
              <a:t>аккуратно, без помарок и сокращений</a:t>
            </a:r>
            <a:r>
              <a:rPr lang="ru-RU" sz="2600" dirty="0" smtClean="0"/>
              <a:t>. Используйте для этого </a:t>
            </a:r>
            <a:r>
              <a:rPr lang="ru-RU" sz="2600" u="sng" dirty="0" smtClean="0"/>
              <a:t>ручку черного или синего цвета,</a:t>
            </a:r>
            <a:r>
              <a:rPr lang="ru-RU" sz="2600" dirty="0" smtClean="0"/>
              <a:t> а в пункте 7 делайте записи </a:t>
            </a:r>
            <a:r>
              <a:rPr lang="ru-RU" sz="2600" u="sng" dirty="0" smtClean="0"/>
              <a:t>простым карандашом.</a:t>
            </a:r>
          </a:p>
          <a:p>
            <a:pPr>
              <a:spcBef>
                <a:spcPts val="1200"/>
              </a:spcBef>
            </a:pPr>
            <a:r>
              <a:rPr lang="ru-RU" sz="2600" dirty="0" smtClean="0">
                <a:latin typeface="Times New Roman"/>
                <a:cs typeface="Times New Roman"/>
              </a:rPr>
              <a:t>► </a:t>
            </a:r>
            <a:r>
              <a:rPr lang="ru-RU" sz="2600" dirty="0" smtClean="0"/>
              <a:t>Заполняйте раздел «Сведения о воинском учете» личной карточки по данным военного билета либо удостоверения гражданина, подлежащего призыву на военную службу.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63968-5D99-4ECB-A620-C4B16642B4A6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3915" y="283029"/>
            <a:ext cx="86323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u="sng" dirty="0" smtClean="0"/>
              <a:t>В пункте 1</a:t>
            </a:r>
            <a:r>
              <a:rPr lang="ru-RU" sz="2700" dirty="0" smtClean="0"/>
              <a:t> раздела – «Категория запаса» – проставьте цифру 1 или 2 по данным военного билета. </a:t>
            </a:r>
            <a:r>
              <a:rPr lang="ru-RU" sz="2500" i="1" dirty="0" smtClean="0">
                <a:solidFill>
                  <a:schemeClr val="accent2">
                    <a:lumMod val="50000"/>
                  </a:schemeClr>
                </a:solidFill>
              </a:rPr>
              <a:t>Не заполняйте этот пункт на офицеров запаса и на будущих призывников.</a:t>
            </a:r>
          </a:p>
          <a:p>
            <a:r>
              <a:rPr lang="ru-RU" sz="2600" b="1" u="sng" dirty="0" smtClean="0"/>
              <a:t>В пункте 2 </a:t>
            </a:r>
            <a:r>
              <a:rPr lang="ru-RU" sz="2600" dirty="0" smtClean="0"/>
              <a:t>раздела – «Воинское звание» – укажите воинское звание сотрудника по данным военного билета. Если сотрудник – призывник, сделайте запись «Подлежит призыву».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526971"/>
            <a:ext cx="8436429" cy="301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63968-5D99-4ECB-A620-C4B16642B4A6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5686" y="370114"/>
            <a:ext cx="859971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u="sng" dirty="0" smtClean="0"/>
              <a:t>В пункте 3 </a:t>
            </a:r>
            <a:r>
              <a:rPr lang="ru-RU" sz="2600" dirty="0" smtClean="0"/>
              <a:t>раздела– «Состав (профиль)» – у тех, кто не дослужился до офицерского звания, запишите состав, </a:t>
            </a:r>
            <a:r>
              <a:rPr lang="ru-RU" sz="2600" i="1" u="sng" dirty="0" smtClean="0">
                <a:solidFill>
                  <a:schemeClr val="accent2">
                    <a:lumMod val="50000"/>
                  </a:schemeClr>
                </a:solidFill>
              </a:rPr>
              <a:t>например</a:t>
            </a:r>
            <a:r>
              <a:rPr lang="ru-RU" sz="2600" i="1" dirty="0" smtClean="0">
                <a:solidFill>
                  <a:schemeClr val="accent2">
                    <a:lumMod val="50000"/>
                  </a:schemeClr>
                </a:solidFill>
              </a:rPr>
              <a:t>: «Солдаты», «Матросы», «Прапорщики». </a:t>
            </a:r>
          </a:p>
          <a:p>
            <a:r>
              <a:rPr lang="ru-RU" sz="2600" dirty="0" smtClean="0"/>
              <a:t>У офицеров вместо состава укажите профиль</a:t>
            </a:r>
            <a:r>
              <a:rPr lang="ru-RU" sz="2600" b="1" dirty="0" smtClean="0"/>
              <a:t> </a:t>
            </a:r>
            <a:r>
              <a:rPr lang="ru-RU" sz="2600" dirty="0" smtClean="0"/>
              <a:t>–</a:t>
            </a:r>
            <a:r>
              <a:rPr lang="ru-RU" sz="2600" b="1" dirty="0" smtClean="0"/>
              <a:t> </a:t>
            </a:r>
            <a:r>
              <a:rPr lang="ru-RU" sz="2600" i="1" dirty="0" smtClean="0">
                <a:solidFill>
                  <a:schemeClr val="accent2">
                    <a:lumMod val="50000"/>
                  </a:schemeClr>
                </a:solidFill>
              </a:rPr>
              <a:t>«Командный», «Медицинский» и т. п. </a:t>
            </a:r>
          </a:p>
          <a:p>
            <a:r>
              <a:rPr lang="ru-RU" sz="2600" dirty="0" smtClean="0"/>
              <a:t>На призывников этот пункт не заполняйте.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2771" y="2884714"/>
            <a:ext cx="8469086" cy="3635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63968-5D99-4ECB-A620-C4B16642B4A6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9857" y="566057"/>
            <a:ext cx="8338457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</a:rPr>
              <a:t>В пункте 4 </a:t>
            </a:r>
            <a:r>
              <a:rPr lang="ru-RU" sz="2600" dirty="0" smtClean="0"/>
              <a:t>раздела «Сведения о воинском учете» – «Полное кодовое обозначение ВУС» – укажите код военно-учетной специальности из военного билета сотрудника. </a:t>
            </a:r>
          </a:p>
          <a:p>
            <a:r>
              <a:rPr lang="ru-RU" sz="2600" dirty="0" smtClean="0"/>
              <a:t>На призывников этот пункт не заполняйте.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9857" y="2950029"/>
            <a:ext cx="8273144" cy="3559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63968-5D99-4ECB-A620-C4B16642B4A6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6572" y="283030"/>
            <a:ext cx="859971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u="sng" dirty="0" smtClean="0"/>
              <a:t>В пункте 5 раздела </a:t>
            </a:r>
            <a:r>
              <a:rPr lang="ru-RU" sz="2600" dirty="0" smtClean="0"/>
              <a:t>– «Категория годности к военной службе» – укажите категорию годности к военной службе из военного билета. Ставьте букву, без расшифровки: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А – годные к военной службе;</a:t>
            </a:r>
            <a:br>
              <a:rPr lang="ru-RU" sz="2400" dirty="0" smtClean="0"/>
            </a:br>
            <a:r>
              <a:rPr lang="ru-RU" sz="2400" dirty="0" smtClean="0"/>
              <a:t>Б – годные к военной службе с незначительными ограничениями;</a:t>
            </a:r>
            <a:br>
              <a:rPr lang="ru-RU" sz="2400" dirty="0" smtClean="0"/>
            </a:br>
            <a:r>
              <a:rPr lang="ru-RU" sz="2400" dirty="0" smtClean="0"/>
              <a:t>В – ограниченно годные к военной службе;</a:t>
            </a:r>
            <a:br>
              <a:rPr lang="ru-RU" sz="2400" dirty="0" smtClean="0"/>
            </a:br>
            <a:r>
              <a:rPr lang="ru-RU" sz="2400" dirty="0" smtClean="0"/>
              <a:t>Г – временно не годные к военной службе;</a:t>
            </a:r>
            <a:br>
              <a:rPr lang="ru-RU" sz="2400" dirty="0" smtClean="0"/>
            </a:br>
            <a:r>
              <a:rPr lang="ru-RU" sz="2400" dirty="0" smtClean="0"/>
              <a:t>Д – не годные к военной службе.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2771" y="3777344"/>
            <a:ext cx="8403772" cy="2645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63968-5D99-4ECB-A620-C4B16642B4A6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5429" y="522515"/>
            <a:ext cx="8360228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u="sng" dirty="0" smtClean="0">
                <a:solidFill>
                  <a:schemeClr val="accent2">
                    <a:lumMod val="50000"/>
                  </a:schemeClr>
                </a:solidFill>
              </a:rPr>
              <a:t>В пункте 6 раздела </a:t>
            </a:r>
            <a:r>
              <a:rPr lang="ru-RU" sz="2600" dirty="0" smtClean="0"/>
              <a:t>«Сведения о воинском учете» – «Наименование военного комиссариата по месту жительства» – укажите название военкомата, в котором сотрудник состоит на учете.</a:t>
            </a:r>
          </a:p>
          <a:p>
            <a:pPr>
              <a:spcBef>
                <a:spcPts val="1200"/>
              </a:spcBef>
            </a:pPr>
            <a:r>
              <a:rPr lang="ru-RU" sz="2600" b="1" u="sng" dirty="0" smtClean="0">
                <a:solidFill>
                  <a:schemeClr val="accent2">
                    <a:lumMod val="50000"/>
                  </a:schemeClr>
                </a:solidFill>
              </a:rPr>
              <a:t>В пункте 7 раздела </a:t>
            </a:r>
            <a:r>
              <a:rPr lang="ru-RU" sz="2600" dirty="0" smtClean="0"/>
              <a:t>«Сведения о воинском учете» – «Состоит на воинском учете» – все записи делайте </a:t>
            </a:r>
            <a:r>
              <a:rPr lang="ru-RU" sz="2600" u="sng" dirty="0" smtClean="0"/>
              <a:t>простым карандашом</a:t>
            </a:r>
            <a:r>
              <a:rPr lang="ru-RU" sz="2600" dirty="0" smtClean="0"/>
              <a:t>. </a:t>
            </a:r>
          </a:p>
          <a:p>
            <a:pPr>
              <a:spcBef>
                <a:spcPts val="1200"/>
              </a:spcBef>
            </a:pPr>
            <a:r>
              <a:rPr lang="ru-RU" sz="2600" dirty="0" smtClean="0"/>
              <a:t>Заполните строку «а» и укажите номер команды (партии) </a:t>
            </a:r>
            <a:r>
              <a:rPr lang="ru-RU" sz="2600" u="sng" dirty="0" smtClean="0"/>
              <a:t>при наличии мобилизационного предписания </a:t>
            </a:r>
            <a:r>
              <a:rPr lang="ru-RU" sz="2600" dirty="0" smtClean="0"/>
              <a:t>или отметки о выдаче и изъятии мобилизационных предписаний, </a:t>
            </a:r>
          </a:p>
          <a:p>
            <a:pPr>
              <a:spcBef>
                <a:spcPts val="1200"/>
              </a:spcBef>
            </a:pPr>
            <a:r>
              <a:rPr lang="ru-RU" sz="2600" dirty="0" smtClean="0"/>
              <a:t>а строку «б» – если сотрудник забронирован на период мобилизации и на военное время.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63968-5D99-4ECB-A620-C4B16642B4A6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3286" y="152400"/>
            <a:ext cx="8839199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Какие документы нужны, чтобы заполнить карточку</a:t>
            </a:r>
          </a:p>
          <a:p>
            <a:r>
              <a:rPr lang="ru-RU" sz="2200" dirty="0" smtClean="0">
                <a:latin typeface="Times New Roman"/>
                <a:cs typeface="Times New Roman"/>
              </a:rPr>
              <a:t>► </a:t>
            </a:r>
            <a:r>
              <a:rPr lang="ru-RU" sz="2200" dirty="0" smtClean="0"/>
              <a:t>Чтобы   заполнить личную карточку при приеме на работу, возьмите у сотрудника личные документы: </a:t>
            </a:r>
          </a:p>
          <a:p>
            <a:r>
              <a:rPr lang="ru-RU" sz="2200" dirty="0" smtClean="0"/>
              <a:t>-паспорт, </a:t>
            </a:r>
          </a:p>
          <a:p>
            <a:pPr>
              <a:buFontTx/>
              <a:buChar char="-"/>
            </a:pPr>
            <a:r>
              <a:rPr lang="ru-RU" sz="2200" dirty="0" smtClean="0"/>
              <a:t>военный билет, </a:t>
            </a:r>
          </a:p>
          <a:p>
            <a:pPr>
              <a:buFontTx/>
              <a:buChar char="-"/>
            </a:pPr>
            <a:r>
              <a:rPr lang="ru-RU" sz="2200" dirty="0" smtClean="0"/>
              <a:t>трудовую книжку, </a:t>
            </a:r>
          </a:p>
          <a:p>
            <a:pPr>
              <a:buFontTx/>
              <a:buChar char="-"/>
            </a:pPr>
            <a:r>
              <a:rPr lang="ru-RU" sz="2200" dirty="0" smtClean="0"/>
              <a:t> документы об образовании, </a:t>
            </a:r>
          </a:p>
          <a:p>
            <a:pPr>
              <a:buFontTx/>
              <a:buChar char="-"/>
            </a:pPr>
            <a:r>
              <a:rPr lang="ru-RU" sz="2200" dirty="0" smtClean="0"/>
              <a:t> документ, который подтверждает регистрацию в системе индивидуального персонифицированного учета. </a:t>
            </a:r>
          </a:p>
          <a:p>
            <a:pPr>
              <a:spcBef>
                <a:spcPts val="0"/>
              </a:spcBef>
            </a:pPr>
            <a:r>
              <a:rPr lang="ru-RU" sz="2200" i="1" dirty="0" smtClean="0">
                <a:solidFill>
                  <a:schemeClr val="accent2">
                    <a:lumMod val="50000"/>
                  </a:schemeClr>
                </a:solidFill>
              </a:rPr>
              <a:t>Эти   документы  работник  обязан   принести,   когда устраивается на работу. </a:t>
            </a:r>
          </a:p>
          <a:p>
            <a:pPr>
              <a:spcBef>
                <a:spcPts val="0"/>
              </a:spcBef>
            </a:pPr>
            <a:r>
              <a:rPr lang="ru-RU" sz="2200" i="1" dirty="0" smtClean="0">
                <a:solidFill>
                  <a:schemeClr val="accent2">
                    <a:lumMod val="50000"/>
                  </a:schemeClr>
                </a:solidFill>
              </a:rPr>
              <a:t>Данные о составе семьи и года рождения родственников, внесите на основании свидетельств о браке и рождении детей.</a:t>
            </a:r>
          </a:p>
          <a:p>
            <a:r>
              <a:rPr lang="ru-RU" sz="2200" dirty="0" smtClean="0">
                <a:latin typeface="Times New Roman"/>
                <a:cs typeface="Times New Roman"/>
              </a:rPr>
              <a:t>►</a:t>
            </a:r>
            <a:r>
              <a:rPr lang="ru-RU" sz="2200" dirty="0" smtClean="0"/>
              <a:t>Такие сведения, как </a:t>
            </a:r>
            <a:r>
              <a:rPr lang="ru-RU" sz="2200" i="1" dirty="0" smtClean="0">
                <a:solidFill>
                  <a:schemeClr val="accent2">
                    <a:lumMod val="50000"/>
                  </a:schemeClr>
                </a:solidFill>
              </a:rPr>
              <a:t>телефон, фактический адрес, уровень владения иностранными языками</a:t>
            </a:r>
            <a:r>
              <a:rPr lang="ru-RU" sz="2200" i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200" dirty="0" smtClean="0"/>
              <a:t>внесите в личную карточку со слов сотрудника - документами эту информацию он подтверждать не должен. </a:t>
            </a:r>
          </a:p>
          <a:p>
            <a:r>
              <a:rPr lang="ru-RU" sz="2200" dirty="0" smtClean="0">
                <a:latin typeface="Times New Roman"/>
                <a:cs typeface="Times New Roman"/>
              </a:rPr>
              <a:t>► </a:t>
            </a:r>
            <a:r>
              <a:rPr lang="ru-RU" sz="2200" dirty="0" smtClean="0"/>
              <a:t>Сведения о приеме на работу и переводах на другую работу вносите на основании приказа о приеме на работу и приказов о переводах. А сведения об отпуска на основании приказов об отпусках.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3914" y="293915"/>
            <a:ext cx="8577943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u="sng" dirty="0" smtClean="0">
                <a:solidFill>
                  <a:schemeClr val="accent2">
                    <a:lumMod val="50000"/>
                  </a:schemeClr>
                </a:solidFill>
              </a:rPr>
              <a:t>Пункт 8 раздела </a:t>
            </a:r>
            <a:r>
              <a:rPr lang="ru-RU" sz="2600" dirty="0" smtClean="0"/>
              <a:t>– «Отметка о снятии с воинского учета» – заполните, если сотрудник достиг </a:t>
            </a:r>
            <a:r>
              <a:rPr lang="ru-RU" sz="2600" dirty="0" err="1" smtClean="0"/>
              <a:t>предельно-го</a:t>
            </a:r>
            <a:r>
              <a:rPr lang="ru-RU" sz="2600" dirty="0" smtClean="0"/>
              <a:t> возраста пребывания в запасе или признан не годным к военной службе по состоянию здоровья. </a:t>
            </a:r>
          </a:p>
          <a:p>
            <a:r>
              <a:rPr lang="ru-RU" sz="2600" dirty="0" smtClean="0"/>
              <a:t>Для этого в пункте 8 сделайте отметку: </a:t>
            </a:r>
          </a:p>
          <a:p>
            <a:pPr>
              <a:buFontTx/>
              <a:buChar char="-"/>
            </a:pPr>
            <a:r>
              <a:rPr lang="ru-RU" sz="2600" i="1" dirty="0" smtClean="0">
                <a:solidFill>
                  <a:schemeClr val="accent2">
                    <a:lumMod val="50000"/>
                  </a:schemeClr>
                </a:solidFill>
              </a:rPr>
              <a:t> «Снят с воинского учета по возрасту»</a:t>
            </a:r>
            <a:r>
              <a:rPr lang="ru-RU" sz="2600" dirty="0" smtClean="0"/>
              <a:t> или </a:t>
            </a:r>
          </a:p>
          <a:p>
            <a:pPr>
              <a:buFontTx/>
              <a:buChar char="-"/>
            </a:pPr>
            <a:r>
              <a:rPr lang="ru-RU" sz="2600" i="1" dirty="0" smtClean="0">
                <a:solidFill>
                  <a:schemeClr val="accent2">
                    <a:lumMod val="50000"/>
                  </a:schemeClr>
                </a:solidFill>
              </a:rPr>
              <a:t> «Снят с воинского учета по состоянию здоровья».</a:t>
            </a:r>
          </a:p>
          <a:p>
            <a:endParaRPr lang="ru-RU" sz="2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457" y="3222172"/>
            <a:ext cx="8447314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63968-5D99-4ECB-A620-C4B16642B4A6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" y="544286"/>
            <a:ext cx="8382000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Раздел «Прием на работу и переводы на другую работу»</a:t>
            </a:r>
          </a:p>
          <a:p>
            <a:pPr>
              <a:spcBef>
                <a:spcPts val="600"/>
              </a:spcBef>
            </a:pPr>
            <a:r>
              <a:rPr lang="ru-RU" sz="2600" dirty="0" smtClean="0">
                <a:latin typeface="Times New Roman"/>
                <a:cs typeface="Times New Roman"/>
              </a:rPr>
              <a:t>►</a:t>
            </a:r>
            <a:r>
              <a:rPr lang="ru-RU" sz="2600" dirty="0" smtClean="0"/>
              <a:t>Заполняется    на   основе   приказов   о   приеме   и переводе  на  другую  работу. </a:t>
            </a:r>
          </a:p>
          <a:p>
            <a:pPr>
              <a:spcBef>
                <a:spcPts val="600"/>
              </a:spcBef>
            </a:pPr>
            <a:r>
              <a:rPr lang="ru-RU" sz="2600" dirty="0" smtClean="0">
                <a:latin typeface="Times New Roman"/>
                <a:cs typeface="Times New Roman"/>
              </a:rPr>
              <a:t>► </a:t>
            </a:r>
            <a:r>
              <a:rPr lang="ru-RU" sz="2600" dirty="0" smtClean="0"/>
              <a:t>Первой  внесите  запись  о  приеме  на  работу  в организацию  по  приказу  о  приеме.</a:t>
            </a:r>
          </a:p>
          <a:p>
            <a:pPr>
              <a:spcBef>
                <a:spcPts val="600"/>
              </a:spcBef>
            </a:pPr>
            <a:r>
              <a:rPr lang="ru-RU" sz="2600" dirty="0" smtClean="0"/>
              <a:t>В разделе укажите следующие сведения:</a:t>
            </a:r>
          </a:p>
          <a:p>
            <a:pPr>
              <a:spcBef>
                <a:spcPts val="0"/>
              </a:spcBef>
            </a:pPr>
            <a:r>
              <a:rPr lang="ru-RU" sz="2600" dirty="0" smtClean="0">
                <a:latin typeface="Times New Roman"/>
                <a:cs typeface="Times New Roman"/>
              </a:rPr>
              <a:t>● </a:t>
            </a:r>
            <a:r>
              <a:rPr lang="ru-RU" sz="2600" dirty="0" smtClean="0"/>
              <a:t>дату приема или перевода;</a:t>
            </a:r>
          </a:p>
          <a:p>
            <a:pPr>
              <a:spcBef>
                <a:spcPts val="0"/>
              </a:spcBef>
            </a:pPr>
            <a:r>
              <a:rPr lang="ru-RU" sz="2600" dirty="0" smtClean="0">
                <a:latin typeface="Times New Roman"/>
                <a:cs typeface="Times New Roman"/>
              </a:rPr>
              <a:t>● </a:t>
            </a:r>
            <a:r>
              <a:rPr lang="ru-RU" sz="2600" dirty="0" smtClean="0"/>
              <a:t>структурное подразделение, куда принят или переведен сотрудник;</a:t>
            </a:r>
          </a:p>
          <a:p>
            <a:pPr>
              <a:spcBef>
                <a:spcPts val="0"/>
              </a:spcBef>
            </a:pPr>
            <a:r>
              <a:rPr lang="ru-RU" sz="2600" dirty="0" smtClean="0">
                <a:latin typeface="Times New Roman"/>
                <a:cs typeface="Times New Roman"/>
              </a:rPr>
              <a:t>● </a:t>
            </a:r>
            <a:r>
              <a:rPr lang="ru-RU" sz="2600" dirty="0" smtClean="0"/>
              <a:t>должность (специальность, профессию), разряд, класс (категорию) квалификации;</a:t>
            </a:r>
          </a:p>
          <a:p>
            <a:pPr>
              <a:spcBef>
                <a:spcPts val="0"/>
              </a:spcBef>
            </a:pPr>
            <a:r>
              <a:rPr lang="ru-RU" sz="2600" dirty="0" smtClean="0">
                <a:latin typeface="Times New Roman"/>
                <a:cs typeface="Times New Roman"/>
              </a:rPr>
              <a:t>● </a:t>
            </a:r>
            <a:r>
              <a:rPr lang="ru-RU" sz="2600" dirty="0" smtClean="0"/>
              <a:t>оклад или тарифную ставку, надбавку.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63968-5D99-4ECB-A620-C4B16642B4A6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971" y="3494315"/>
            <a:ext cx="8327572" cy="304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68085" y="587830"/>
            <a:ext cx="832757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</a:rPr>
              <a:t>В графе «Основание» </a:t>
            </a:r>
            <a:r>
              <a:rPr lang="ru-RU" sz="2600" dirty="0" smtClean="0"/>
              <a:t>раздела «Прием на работу и переводы на другую работу» напишите дату и номер приказа о приеме на работу или переводе. </a:t>
            </a:r>
          </a:p>
          <a:p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</a:rPr>
              <a:t>В графе  «Личная  подпись  владельца  трудовой книжки»</a:t>
            </a:r>
            <a:r>
              <a:rPr lang="ru-RU" sz="2600" dirty="0" smtClean="0"/>
              <a:t> сотрудник должен поставить свою подпись.</a:t>
            </a:r>
          </a:p>
          <a:p>
            <a:r>
              <a:rPr lang="ru-RU" sz="2600" i="1" dirty="0" smtClean="0">
                <a:solidFill>
                  <a:schemeClr val="accent2">
                    <a:lumMod val="50000"/>
                  </a:schemeClr>
                </a:solidFill>
              </a:rPr>
              <a:t>Записи о временном переводе, изменении зарплаты и условий труда в этот раздел не вносите.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63968-5D99-4ECB-A620-C4B16642B4A6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3029" y="261257"/>
            <a:ext cx="8686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Раздел «Аттестация»</a:t>
            </a:r>
          </a:p>
          <a:p>
            <a:r>
              <a:rPr lang="ru-RU" sz="2600" dirty="0" smtClean="0"/>
              <a:t>Заполняйте, если в организации проводите аттестацию.</a:t>
            </a:r>
          </a:p>
          <a:p>
            <a:r>
              <a:rPr lang="ru-RU" sz="2600" dirty="0" smtClean="0"/>
              <a:t>Укажите дату аттестации, кратко запишите решение аттестационной комиссии, а также дату и номер протокола заседания комиссии. </a:t>
            </a:r>
          </a:p>
          <a:p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</a:rPr>
              <a:t>В графе «Основание» </a:t>
            </a:r>
            <a:r>
              <a:rPr lang="ru-RU" sz="2600" dirty="0" smtClean="0"/>
              <a:t>напишите дату и номер приказа о проведении аттестации. </a:t>
            </a:r>
          </a:p>
          <a:p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</a:rPr>
              <a:t>В графе «Решение комиссии» </a:t>
            </a:r>
            <a:r>
              <a:rPr lang="ru-RU" sz="2600" dirty="0" smtClean="0"/>
              <a:t>укажите рекомендации аттестационной комиссии. </a:t>
            </a:r>
            <a:r>
              <a:rPr lang="ru-RU" sz="2600" i="1" dirty="0" smtClean="0">
                <a:solidFill>
                  <a:schemeClr val="accent2">
                    <a:lumMod val="50000"/>
                  </a:schemeClr>
                </a:solidFill>
              </a:rPr>
              <a:t>Например, направить сотрудника на </a:t>
            </a:r>
            <a:r>
              <a:rPr lang="ru-RU" sz="2600" i="1" dirty="0" err="1" smtClean="0">
                <a:solidFill>
                  <a:schemeClr val="accent2">
                    <a:lumMod val="50000"/>
                  </a:schemeClr>
                </a:solidFill>
              </a:rPr>
              <a:t>обучение,перевести</a:t>
            </a:r>
            <a:r>
              <a:rPr lang="ru-RU" sz="2600" i="1" dirty="0" smtClean="0">
                <a:solidFill>
                  <a:schemeClr val="accent2">
                    <a:lumMod val="50000"/>
                  </a:schemeClr>
                </a:solidFill>
              </a:rPr>
              <a:t> на другую должность</a:t>
            </a:r>
            <a:r>
              <a:rPr lang="ru-RU" sz="2600" i="1" dirty="0" smtClean="0"/>
              <a:t>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343" y="4419600"/>
            <a:ext cx="8490857" cy="212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63968-5D99-4ECB-A620-C4B16642B4A6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8085" y="544285"/>
            <a:ext cx="8349343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Раздел «Повышение квалификации»</a:t>
            </a:r>
          </a:p>
          <a:p>
            <a:r>
              <a:rPr lang="ru-RU" sz="2600" dirty="0" smtClean="0">
                <a:latin typeface="Times New Roman"/>
                <a:cs typeface="Times New Roman"/>
              </a:rPr>
              <a:t>►</a:t>
            </a:r>
            <a:r>
              <a:rPr lang="ru-RU" sz="2600" dirty="0" smtClean="0"/>
              <a:t>Заполняйте этот раздел, если во время работы в вашей организации сотрудник прошел обучение и повысил свою квалификации. </a:t>
            </a:r>
          </a:p>
          <a:p>
            <a:r>
              <a:rPr lang="ru-RU" sz="2600" dirty="0" smtClean="0">
                <a:latin typeface="Times New Roman"/>
                <a:cs typeface="Times New Roman"/>
              </a:rPr>
              <a:t>► </a:t>
            </a:r>
            <a:r>
              <a:rPr lang="ru-RU" sz="2600" dirty="0" smtClean="0"/>
              <a:t>Чтобы заполнить раздел, укажите сведения о повышении   квалификации   сотрудника   по удостоверению  о  повышении  квалификации. </a:t>
            </a:r>
          </a:p>
          <a:p>
            <a:r>
              <a:rPr lang="ru-RU" sz="2600" dirty="0" smtClean="0">
                <a:latin typeface="Times New Roman"/>
                <a:cs typeface="Times New Roman"/>
              </a:rPr>
              <a:t>► </a:t>
            </a:r>
            <a:r>
              <a:rPr lang="ru-RU" sz="2600" dirty="0" smtClean="0"/>
              <a:t>Удостоверение  о  повышении  квалификации сотруднику выдадут после успешного прохождения итоговой аттестации. </a:t>
            </a:r>
          </a:p>
          <a:p>
            <a:r>
              <a:rPr lang="ru-RU" sz="2600" i="1" dirty="0" smtClean="0">
                <a:solidFill>
                  <a:schemeClr val="accent2">
                    <a:lumMod val="50000"/>
                  </a:schemeClr>
                </a:solidFill>
              </a:rPr>
              <a:t>Такие правила предусмотрены частями 2, 15 статьи 76 Федерального закона от 29.12.2012 № 273-ФЗ, пунктами 12, 19 Порядка, утвержденного приказом </a:t>
            </a:r>
            <a:r>
              <a:rPr lang="ru-RU" sz="2600" i="1" dirty="0" err="1" smtClean="0">
                <a:solidFill>
                  <a:schemeClr val="accent2">
                    <a:lumMod val="50000"/>
                  </a:schemeClr>
                </a:solidFill>
              </a:rPr>
              <a:t>Минобрнауки</a:t>
            </a:r>
            <a:r>
              <a:rPr lang="ru-RU" sz="2600" i="1" dirty="0" smtClean="0">
                <a:solidFill>
                  <a:schemeClr val="accent2">
                    <a:lumMod val="50000"/>
                  </a:schemeClr>
                </a:solidFill>
              </a:rPr>
              <a:t> от 01.07.2013 № 499.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63968-5D99-4ECB-A620-C4B16642B4A6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8085" y="478971"/>
            <a:ext cx="8327571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/>
              <a:t>В  разделе  укажите:</a:t>
            </a:r>
          </a:p>
          <a:p>
            <a:r>
              <a:rPr lang="ru-RU" sz="2600" dirty="0" smtClean="0"/>
              <a:t>-  даты  начала  и  окончания обучения,  </a:t>
            </a:r>
          </a:p>
          <a:p>
            <a:pPr>
              <a:buFontTx/>
              <a:buChar char="-"/>
            </a:pPr>
            <a:r>
              <a:rPr lang="ru-RU" sz="2600" dirty="0" smtClean="0"/>
              <a:t>  вид  повышения  квалификации, </a:t>
            </a:r>
          </a:p>
          <a:p>
            <a:pPr>
              <a:buFontTx/>
              <a:buChar char="-"/>
            </a:pPr>
            <a:r>
              <a:rPr lang="ru-RU" sz="2600" dirty="0" smtClean="0"/>
              <a:t>  наименование  учебного заведения и место его нахождения, </a:t>
            </a:r>
          </a:p>
          <a:p>
            <a:pPr>
              <a:buFontTx/>
              <a:buChar char="-"/>
            </a:pPr>
            <a:r>
              <a:rPr lang="ru-RU" sz="2600" dirty="0" smtClean="0"/>
              <a:t>  наименование и реквизиты документа о повышении квалификации.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972" y="3429001"/>
            <a:ext cx="8305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63968-5D99-4ECB-A620-C4B16642B4A6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7457" y="435429"/>
            <a:ext cx="853440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Раздел «Профессиональная переподготовка»</a:t>
            </a:r>
          </a:p>
          <a:p>
            <a:pPr>
              <a:spcBef>
                <a:spcPts val="600"/>
              </a:spcBef>
            </a:pPr>
            <a:r>
              <a:rPr lang="ru-RU" sz="2600" dirty="0" smtClean="0">
                <a:latin typeface="Times New Roman"/>
                <a:cs typeface="Times New Roman"/>
              </a:rPr>
              <a:t>►</a:t>
            </a:r>
            <a:r>
              <a:rPr lang="ru-RU" sz="2600" dirty="0" smtClean="0"/>
              <a:t>Заполняйте  этот  раздел,  если во время  работы  в вашей  организации  сотрудник  прошел  обучение  и ему  присвоили  </a:t>
            </a:r>
            <a:r>
              <a:rPr lang="ru-RU" sz="2600" b="1" u="sng" dirty="0" smtClean="0">
                <a:solidFill>
                  <a:schemeClr val="accent2">
                    <a:lumMod val="50000"/>
                  </a:schemeClr>
                </a:solidFill>
              </a:rPr>
              <a:t>дополнительную квалификацию к основной специальности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ru-RU" sz="2600" dirty="0" smtClean="0"/>
              <a:t>  </a:t>
            </a:r>
          </a:p>
          <a:p>
            <a:pPr>
              <a:spcBef>
                <a:spcPts val="1200"/>
              </a:spcBef>
            </a:pPr>
            <a:r>
              <a:rPr lang="ru-RU" sz="2600" dirty="0" smtClean="0">
                <a:latin typeface="Times New Roman"/>
                <a:cs typeface="Times New Roman"/>
              </a:rPr>
              <a:t>► </a:t>
            </a:r>
            <a:r>
              <a:rPr lang="ru-RU" sz="2600" dirty="0" smtClean="0"/>
              <a:t>Чтобы заполнить раздел «Профессиональная переподготовка», укажите данные о переподготовке сотрудника </a:t>
            </a:r>
            <a:r>
              <a:rPr lang="ru-RU" sz="2600" u="sng" dirty="0" smtClean="0"/>
              <a:t>по диплому о присвоении дополнительной квалификации к основной специальности</a:t>
            </a:r>
            <a:r>
              <a:rPr lang="ru-RU" sz="2600" dirty="0" smtClean="0"/>
              <a:t>. </a:t>
            </a:r>
          </a:p>
          <a:p>
            <a:pPr>
              <a:spcBef>
                <a:spcPts val="1200"/>
              </a:spcBef>
            </a:pPr>
            <a:r>
              <a:rPr lang="ru-RU" sz="2600" dirty="0" smtClean="0">
                <a:latin typeface="Times New Roman"/>
                <a:cs typeface="Times New Roman"/>
              </a:rPr>
              <a:t>► </a:t>
            </a:r>
            <a:r>
              <a:rPr lang="ru-RU" sz="2600" dirty="0" smtClean="0"/>
              <a:t>Диплом    о   профессиональной  подготовке сотруднику   выдадут   после   успешного   прохождения итоговой   аттестации</a:t>
            </a:r>
            <a:r>
              <a:rPr lang="ru-RU" sz="2600" i="1" dirty="0" smtClean="0"/>
              <a:t> </a:t>
            </a:r>
          </a:p>
          <a:p>
            <a:pPr>
              <a:spcBef>
                <a:spcPts val="600"/>
              </a:spcBef>
            </a:pPr>
            <a:r>
              <a:rPr lang="ru-RU" sz="2600" i="1" dirty="0" smtClean="0"/>
              <a:t>(ч. 10 ст. 60 Закона от 29.12.2012 № 273-ФЗ).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63968-5D99-4ECB-A620-C4B16642B4A6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429" y="555171"/>
            <a:ext cx="83820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/>
              <a:t>В разделе укажите:</a:t>
            </a:r>
          </a:p>
          <a:p>
            <a:pPr>
              <a:buFontTx/>
              <a:buChar char="-"/>
            </a:pPr>
            <a:r>
              <a:rPr lang="ru-RU" sz="2600" dirty="0" smtClean="0"/>
              <a:t>даты начала и окончания обучения, </a:t>
            </a:r>
          </a:p>
          <a:p>
            <a:pPr>
              <a:buFontTx/>
              <a:buChar char="-"/>
            </a:pPr>
            <a:r>
              <a:rPr lang="ru-RU" sz="2600" dirty="0" smtClean="0"/>
              <a:t> специальность, по которой была переподготовка,</a:t>
            </a:r>
          </a:p>
          <a:p>
            <a:pPr>
              <a:buFontTx/>
              <a:buChar char="-"/>
            </a:pPr>
            <a:r>
              <a:rPr lang="ru-RU" sz="2600" dirty="0" smtClean="0"/>
              <a:t> наименование и реквизиты документа о профессиональной переподготовке.</a:t>
            </a:r>
            <a:endParaRPr lang="ru-RU" sz="2600" dirty="0"/>
          </a:p>
        </p:txBody>
      </p:sp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45971"/>
            <a:ext cx="9144000" cy="3712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63968-5D99-4ECB-A620-C4B16642B4A6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3914" y="337457"/>
            <a:ext cx="868680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Раздел «Награды (поощрения), почетные звания»</a:t>
            </a:r>
          </a:p>
          <a:p>
            <a:r>
              <a:rPr lang="ru-RU" sz="2600" dirty="0" smtClean="0">
                <a:latin typeface="Times New Roman"/>
                <a:cs typeface="Times New Roman"/>
              </a:rPr>
              <a:t>►</a:t>
            </a:r>
            <a:r>
              <a:rPr lang="ru-RU" sz="2600" dirty="0" smtClean="0"/>
              <a:t>Заполняйте этот раздел, если во время работы в вашей организации сотруднику вручали награды или поощряли его грамотами, ценными подарками. </a:t>
            </a:r>
          </a:p>
          <a:p>
            <a:r>
              <a:rPr lang="ru-RU" sz="2600" dirty="0" smtClean="0">
                <a:latin typeface="Times New Roman"/>
                <a:cs typeface="Times New Roman"/>
              </a:rPr>
              <a:t>► </a:t>
            </a:r>
            <a:r>
              <a:rPr lang="ru-RU" sz="2600" dirty="0" smtClean="0"/>
              <a:t>Чтобы заполнить раздел, укажите поощрения от организации по приказам и награды по документам о наградах. </a:t>
            </a:r>
          </a:p>
          <a:p>
            <a:r>
              <a:rPr lang="ru-RU" sz="2600" dirty="0" smtClean="0">
                <a:latin typeface="Times New Roman"/>
                <a:cs typeface="Times New Roman"/>
              </a:rPr>
              <a:t>►У</a:t>
            </a:r>
            <a:r>
              <a:rPr lang="ru-RU" sz="2600" dirty="0" smtClean="0"/>
              <a:t>кажите наименование награды или поощрения, наименование наградного документа, его номер и дату. </a:t>
            </a:r>
          </a:p>
          <a:p>
            <a:endParaRPr lang="ru-RU" dirty="0"/>
          </a:p>
        </p:txBody>
      </p:sp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29743"/>
            <a:ext cx="9144000" cy="292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63968-5D99-4ECB-A620-C4B16642B4A6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1257" y="239488"/>
            <a:ext cx="8643257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Раздел «Отпуск»</a:t>
            </a:r>
          </a:p>
          <a:p>
            <a:r>
              <a:rPr lang="ru-RU" sz="2600" dirty="0" smtClean="0">
                <a:latin typeface="Times New Roman"/>
                <a:cs typeface="Times New Roman"/>
              </a:rPr>
              <a:t>► </a:t>
            </a:r>
            <a:r>
              <a:rPr lang="ru-RU" sz="2600" dirty="0" smtClean="0"/>
              <a:t>В этом разделе указывайте все виды отпусков по приказам об отпусках, в том числе ежегодный, учебный, без сохранения зарплаты. </a:t>
            </a:r>
          </a:p>
          <a:p>
            <a:r>
              <a:rPr lang="ru-RU" sz="2600" dirty="0" smtClean="0">
                <a:latin typeface="Times New Roman"/>
                <a:cs typeface="Times New Roman"/>
              </a:rPr>
              <a:t>► </a:t>
            </a:r>
            <a:r>
              <a:rPr lang="ru-RU" sz="2600" dirty="0" smtClean="0"/>
              <a:t>Заполняйте раздел после того, как сотрудник использует отпуск и выйдет на работу.</a:t>
            </a:r>
          </a:p>
          <a:p>
            <a:r>
              <a:rPr lang="ru-RU" sz="2600" dirty="0" smtClean="0">
                <a:latin typeface="Times New Roman"/>
                <a:cs typeface="Times New Roman"/>
              </a:rPr>
              <a:t>► </a:t>
            </a:r>
            <a:r>
              <a:rPr lang="ru-RU" sz="2600" dirty="0" smtClean="0"/>
              <a:t>Укажите вид отпуска, период работы, за который отпуск предоставили, количество дней отпуска, даты его начала и окончания. </a:t>
            </a:r>
          </a:p>
          <a:p>
            <a:endParaRPr lang="ru-RU" dirty="0"/>
          </a:p>
        </p:txBody>
      </p:sp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86200"/>
            <a:ext cx="8382000" cy="266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63968-5D99-4ECB-A620-C4B16642B4A6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4544" y="566057"/>
            <a:ext cx="8349342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</a:rPr>
              <a:t>Личная  карточка  по  унифицированной  форме  № Т-2 состоит из шапки и 11 разделов:</a:t>
            </a: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>I. Общие сведения.</a:t>
            </a:r>
            <a:br>
              <a:rPr lang="ru-RU" sz="2600" dirty="0" smtClean="0"/>
            </a:br>
            <a:r>
              <a:rPr lang="ru-RU" sz="2600" dirty="0" smtClean="0"/>
              <a:t>II. Сведения о воинском учете.</a:t>
            </a:r>
            <a:br>
              <a:rPr lang="ru-RU" sz="2600" dirty="0" smtClean="0"/>
            </a:br>
            <a:r>
              <a:rPr lang="ru-RU" sz="2600" dirty="0" smtClean="0"/>
              <a:t>III. Прием на работу и переводы на другую работу.</a:t>
            </a:r>
            <a:br>
              <a:rPr lang="ru-RU" sz="2600" dirty="0" smtClean="0"/>
            </a:br>
            <a:r>
              <a:rPr lang="ru-RU" sz="2600" dirty="0" smtClean="0"/>
              <a:t>IV. Аттестация.</a:t>
            </a:r>
            <a:br>
              <a:rPr lang="ru-RU" sz="2600" dirty="0" smtClean="0"/>
            </a:br>
            <a:r>
              <a:rPr lang="ru-RU" sz="2600" dirty="0" smtClean="0"/>
              <a:t>V. Повышение квалификации.</a:t>
            </a:r>
            <a:br>
              <a:rPr lang="ru-RU" sz="2600" dirty="0" smtClean="0"/>
            </a:br>
            <a:r>
              <a:rPr lang="ru-RU" sz="2600" dirty="0" smtClean="0"/>
              <a:t>VI. Профессиональная переподготовка.</a:t>
            </a:r>
            <a:br>
              <a:rPr lang="ru-RU" sz="2600" dirty="0" smtClean="0"/>
            </a:br>
            <a:r>
              <a:rPr lang="ru-RU" sz="2600" dirty="0" smtClean="0"/>
              <a:t>VII. Награды (поощрения) и почетные звания.</a:t>
            </a:r>
            <a:br>
              <a:rPr lang="ru-RU" sz="2600" dirty="0" smtClean="0"/>
            </a:br>
            <a:r>
              <a:rPr lang="ru-RU" sz="2600" dirty="0" smtClean="0"/>
              <a:t>VIII. Отпуск.</a:t>
            </a:r>
            <a:br>
              <a:rPr lang="ru-RU" sz="2600" dirty="0" smtClean="0"/>
            </a:br>
            <a:r>
              <a:rPr lang="ru-RU" sz="2600" dirty="0" smtClean="0"/>
              <a:t>IX. Социальные льготы, на которые работник имеет право в соответствии с законодательством.</a:t>
            </a:r>
            <a:br>
              <a:rPr lang="ru-RU" sz="2600" dirty="0" smtClean="0"/>
            </a:br>
            <a:r>
              <a:rPr lang="ru-RU" sz="2600" dirty="0" smtClean="0"/>
              <a:t>X. Дополнительные сведения.</a:t>
            </a:r>
            <a:br>
              <a:rPr lang="ru-RU" sz="2600" dirty="0" smtClean="0"/>
            </a:br>
            <a:r>
              <a:rPr lang="ru-RU" sz="2600" dirty="0" smtClean="0"/>
              <a:t>XI. Основание прекращения трудового договора (увольнения).</a:t>
            </a:r>
            <a:br>
              <a:rPr lang="ru-RU" sz="2600" dirty="0" smtClean="0"/>
            </a:br>
            <a:r>
              <a:rPr lang="ru-RU" sz="2600" dirty="0" smtClean="0"/>
              <a:t/>
            </a:r>
            <a:br>
              <a:rPr lang="ru-RU" sz="2600" dirty="0" smtClean="0"/>
            </a:br>
            <a:endParaRPr lang="ru-RU" sz="2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2772" y="511629"/>
            <a:ext cx="8436428" cy="6096000"/>
          </a:xfrm>
          <a:prstGeom prst="rect">
            <a:avLst/>
          </a:prstGeom>
          <a:noFill/>
          <a:ln w="101600" cmpd="thickThin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63968-5D99-4ECB-A620-C4B16642B4A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7457" y="326572"/>
            <a:ext cx="8523514" cy="7008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u="sng" dirty="0" smtClean="0">
                <a:solidFill>
                  <a:schemeClr val="accent2">
                    <a:lumMod val="50000"/>
                  </a:schemeClr>
                </a:solidFill>
              </a:rPr>
              <a:t>В графе «Период работы»  </a:t>
            </a:r>
            <a:r>
              <a:rPr lang="ru-RU" sz="2600" dirty="0" smtClean="0"/>
              <a:t>указывайте  полный рабочий  год  сотрудника,  за   который   ему предоставили   отпуск. </a:t>
            </a:r>
          </a:p>
          <a:p>
            <a:pPr>
              <a:spcBef>
                <a:spcPts val="600"/>
              </a:spcBef>
            </a:pPr>
            <a:r>
              <a:rPr lang="ru-RU" sz="2600" dirty="0" smtClean="0">
                <a:latin typeface="Times New Roman"/>
                <a:cs typeface="Times New Roman"/>
              </a:rPr>
              <a:t>►</a:t>
            </a:r>
            <a:r>
              <a:rPr lang="ru-RU" sz="2600" dirty="0" smtClean="0"/>
              <a:t>Если предоставляете отпуск без сохранения  заработной   платы, то укажите в графе «Период работы»  рабочий год, в котором работник берет отпуск без сохранения </a:t>
            </a:r>
            <a:r>
              <a:rPr lang="ru-RU" sz="2600" dirty="0" err="1" smtClean="0"/>
              <a:t>заработ-ной</a:t>
            </a:r>
            <a:r>
              <a:rPr lang="ru-RU" sz="2600" dirty="0" smtClean="0"/>
              <a:t> платы.</a:t>
            </a:r>
          </a:p>
          <a:p>
            <a:pPr>
              <a:spcBef>
                <a:spcPts val="600"/>
              </a:spcBef>
            </a:pPr>
            <a:r>
              <a:rPr lang="ru-RU" sz="2600" dirty="0" smtClean="0">
                <a:latin typeface="Times New Roman"/>
                <a:cs typeface="Times New Roman"/>
              </a:rPr>
              <a:t>►  </a:t>
            </a:r>
            <a:r>
              <a:rPr lang="ru-RU" sz="2600" dirty="0" smtClean="0"/>
              <a:t>Если   предоставляете   основной   и дополнительный отпуск, то указывайте их отдельными строками, даже если сотрудник использует отпуск одновременно.</a:t>
            </a:r>
          </a:p>
          <a:p>
            <a:pPr>
              <a:spcBef>
                <a:spcPts val="600"/>
              </a:spcBef>
            </a:pPr>
            <a:r>
              <a:rPr lang="ru-RU" sz="2600" dirty="0" smtClean="0">
                <a:latin typeface="Times New Roman"/>
                <a:cs typeface="Times New Roman"/>
              </a:rPr>
              <a:t>► </a:t>
            </a:r>
            <a:r>
              <a:rPr lang="ru-RU" sz="2600" dirty="0" smtClean="0"/>
              <a:t>Когда часть ежегодного оплачиваемого отпуска </a:t>
            </a:r>
            <a:r>
              <a:rPr lang="ru-RU" sz="2600" dirty="0" err="1" smtClean="0"/>
              <a:t>сотруд-ника</a:t>
            </a:r>
            <a:r>
              <a:rPr lang="ru-RU" sz="2600" dirty="0" smtClean="0"/>
              <a:t> заменяете денежной компенсацией, укажите вид отпуска, который компенсируете, количество дней </a:t>
            </a:r>
            <a:r>
              <a:rPr lang="ru-RU" sz="2600" spc="-100" dirty="0" smtClean="0"/>
              <a:t>отпуска</a:t>
            </a:r>
            <a:r>
              <a:rPr lang="ru-RU" sz="2600" dirty="0" smtClean="0"/>
              <a:t>, которые подлежат замене, а также сделайте запись </a:t>
            </a:r>
            <a:r>
              <a:rPr lang="ru-RU" sz="2600" i="1" dirty="0" smtClean="0"/>
              <a:t>«замена отпуска денежной компенсацией» </a:t>
            </a:r>
            <a:r>
              <a:rPr lang="ru-RU" sz="2600" dirty="0" smtClean="0"/>
              <a:t>и укажите реквизиты приказа.</a:t>
            </a:r>
          </a:p>
          <a:p>
            <a:pPr>
              <a:spcBef>
                <a:spcPts val="600"/>
              </a:spcBef>
            </a:pPr>
            <a:endParaRPr lang="ru-RU" sz="26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63968-5D99-4ECB-A620-C4B16642B4A6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9229" y="370115"/>
            <a:ext cx="8545285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Раздел «Социальные льготы»</a:t>
            </a:r>
          </a:p>
          <a:p>
            <a:r>
              <a:rPr lang="ru-RU" sz="2600" dirty="0" smtClean="0"/>
              <a:t>Чтобы  заполнить  данный  раздел  личной  карточки, сотрудник  должен  принести документы, которые подтверждают социальные льготы. </a:t>
            </a:r>
            <a:r>
              <a:rPr lang="ru-RU" sz="2600" i="1" dirty="0" smtClean="0">
                <a:solidFill>
                  <a:schemeClr val="accent2">
                    <a:lumMod val="50000"/>
                  </a:schemeClr>
                </a:solidFill>
              </a:rPr>
              <a:t>Например, справку об инвалидности, справку о наличии ребенка-инвалида, удостоверение участника войны.</a:t>
            </a:r>
            <a:r>
              <a:rPr lang="ru-RU" sz="2600" dirty="0" smtClean="0"/>
              <a:t> В качестве основания укажите закон, который дает сотруднику право на льготу.</a:t>
            </a:r>
          </a:p>
          <a:p>
            <a:endParaRPr lang="ru-RU" sz="2800" dirty="0"/>
          </a:p>
        </p:txBody>
      </p:sp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544" y="3363687"/>
            <a:ext cx="8371114" cy="3145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63968-5D99-4ECB-A620-C4B16642B4A6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6944" y="968828"/>
            <a:ext cx="801188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Раздел «Дополнительные сведения»</a:t>
            </a:r>
          </a:p>
          <a:p>
            <a:pPr>
              <a:spcBef>
                <a:spcPts val="1200"/>
              </a:spcBef>
            </a:pPr>
            <a:r>
              <a:rPr lang="ru-RU" sz="2600" dirty="0" smtClean="0"/>
              <a:t>В разделе «Дополнительные сведения» личной карточки укажите информацию, которая не вошла в другие разделы. </a:t>
            </a:r>
          </a:p>
          <a:p>
            <a:pPr>
              <a:spcBef>
                <a:spcPts val="1200"/>
              </a:spcBef>
            </a:pPr>
            <a:r>
              <a:rPr lang="ru-RU" sz="2600" i="1" dirty="0" smtClean="0">
                <a:solidFill>
                  <a:schemeClr val="accent2">
                    <a:lumMod val="50000"/>
                  </a:schemeClr>
                </a:solidFill>
              </a:rPr>
              <a:t>Например, сведения о наличии у сотрудника водительских прав, загранпаспорта, об обучении, которое сотрудник еще не закончил, и т. п.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630" y="4376057"/>
            <a:ext cx="814251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63968-5D99-4ECB-A620-C4B16642B4A6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2514" y="566057"/>
            <a:ext cx="827314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Раздел «Основание прекращения трудового договора (увольнения)»</a:t>
            </a:r>
          </a:p>
          <a:p>
            <a:pPr>
              <a:spcBef>
                <a:spcPts val="1200"/>
              </a:spcBef>
            </a:pPr>
            <a:r>
              <a:rPr lang="ru-RU" sz="2600" dirty="0" smtClean="0">
                <a:latin typeface="Times New Roman"/>
                <a:cs typeface="Times New Roman"/>
              </a:rPr>
              <a:t>►  </a:t>
            </a:r>
            <a:r>
              <a:rPr lang="ru-RU" sz="2600" dirty="0" smtClean="0"/>
              <a:t>Раздел  «Основание  прекращения  трудового договора  (увольнения)»  личной  карточки  не заполняйте, пока сотрудник работает в организации. </a:t>
            </a:r>
          </a:p>
          <a:p>
            <a:pPr>
              <a:spcBef>
                <a:spcPts val="1200"/>
              </a:spcBef>
            </a:pPr>
            <a:r>
              <a:rPr lang="ru-RU" sz="2600" dirty="0" smtClean="0">
                <a:latin typeface="Times New Roman"/>
                <a:cs typeface="Times New Roman"/>
              </a:rPr>
              <a:t>► </a:t>
            </a:r>
            <a:r>
              <a:rPr lang="ru-RU" sz="2600" u="sng" dirty="0" smtClean="0"/>
              <a:t>В   день   увольнения   </a:t>
            </a:r>
            <a:r>
              <a:rPr lang="ru-RU" sz="2600" dirty="0" smtClean="0"/>
              <a:t>сотрудника   заполните основание   увольнения   со   ссылкой   на   статью Трудового кодекса. Также укажите дату увольнения, номер и дату приказа о расторжении трудового договора. </a:t>
            </a:r>
          </a:p>
          <a:p>
            <a:pPr>
              <a:spcBef>
                <a:spcPts val="1200"/>
              </a:spcBef>
            </a:pPr>
            <a:r>
              <a:rPr lang="ru-RU" sz="2600" dirty="0" smtClean="0">
                <a:latin typeface="Times New Roman"/>
                <a:cs typeface="Times New Roman"/>
              </a:rPr>
              <a:t>► </a:t>
            </a:r>
            <a:r>
              <a:rPr lang="ru-RU" sz="2600" u="sng" dirty="0" smtClean="0"/>
              <a:t>Затем закройте личную карточку</a:t>
            </a:r>
            <a:r>
              <a:rPr lang="ru-RU" sz="2600" dirty="0" smtClean="0"/>
              <a:t>. Для этого свои подписи ставят сотрудник, ответственный за ведение кадрового учета, и сотрудник, на которого вели карточку.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63968-5D99-4ECB-A620-C4B16642B4A6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514" y="576942"/>
            <a:ext cx="8120743" cy="5366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63968-5D99-4ECB-A620-C4B16642B4A6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115" y="0"/>
            <a:ext cx="8469086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/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Как исправить и изменить</a:t>
            </a:r>
          </a:p>
          <a:p>
            <a:r>
              <a:rPr lang="ru-RU" sz="2200" dirty="0" smtClean="0"/>
              <a:t>Если ошибку в личной карточке обнаружили спустя время после заполнения – </a:t>
            </a:r>
            <a:r>
              <a:rPr lang="ru-RU" sz="2200" u="sng" dirty="0" smtClean="0"/>
              <a:t>сначала   зачеркните   одной    чертой неверную запись</a:t>
            </a:r>
            <a:r>
              <a:rPr lang="ru-RU" sz="2200" dirty="0" smtClean="0"/>
              <a:t>.    </a:t>
            </a:r>
            <a:r>
              <a:rPr lang="ru-RU" sz="2200" u="sng" dirty="0" smtClean="0"/>
              <a:t>Затем   выше   или   рядом    сделайте правильную запись и напишите слово </a:t>
            </a:r>
            <a:r>
              <a:rPr lang="ru-RU" sz="2200" i="1" u="sng" dirty="0" smtClean="0"/>
              <a:t>«исправлено». </a:t>
            </a:r>
            <a:r>
              <a:rPr lang="ru-RU" sz="2200" dirty="0" smtClean="0"/>
              <a:t>Укажите дату, когда исправили ошибку. Заверьте исправление своей фамилией с инициалами и подписью и попросите расписаться сотрудника. (</a:t>
            </a:r>
            <a:r>
              <a:rPr lang="ru-RU" sz="2200" i="1" dirty="0" smtClean="0"/>
              <a:t>п. 7 статьи 9 Закона от 06.12.2011 № 402-ФЗ).</a:t>
            </a:r>
          </a:p>
        </p:txBody>
      </p:sp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09257"/>
            <a:ext cx="9144000" cy="3548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63968-5D99-4ECB-A620-C4B16642B4A6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9229" y="348344"/>
            <a:ext cx="8458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В течение какого срока хранить</a:t>
            </a:r>
          </a:p>
          <a:p>
            <a:pPr>
              <a:spcBef>
                <a:spcPts val="1200"/>
              </a:spcBef>
            </a:pPr>
            <a:r>
              <a:rPr lang="ru-RU" sz="2800" dirty="0" smtClean="0"/>
              <a:t>Личные карточки, которые создали до 2003 года, храните 75 лет. А личные карточки, которые завели после 2003 года, храните 50 лет после увольнения работника </a:t>
            </a:r>
          </a:p>
          <a:p>
            <a:pPr>
              <a:spcBef>
                <a:spcPts val="1200"/>
              </a:spcBef>
            </a:pP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  <a:t>(ст. 22.1 Закона от 22.10.2004 № 125-ФЗ, ст. 444 перечня, утв. приказом </a:t>
            </a:r>
            <a:r>
              <a:rPr lang="ru-RU" sz="2800" i="1" dirty="0" err="1" smtClean="0">
                <a:solidFill>
                  <a:schemeClr val="accent2">
                    <a:lumMod val="50000"/>
                  </a:schemeClr>
                </a:solidFill>
              </a:rPr>
              <a:t>Росархива</a:t>
            </a: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  <a:t> от 20.12.2019 № 236).</a:t>
            </a:r>
          </a:p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0999" y="4212771"/>
            <a:ext cx="84799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rgbClr val="C00000"/>
                </a:solidFill>
              </a:rPr>
              <a:t>Внимание!</a:t>
            </a:r>
          </a:p>
          <a:p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</a:rPr>
              <a:t>Личные  карточки  содержат  персональные данные    работников,   поэтому    исключите свободный доступ персонала к этим документам</a:t>
            </a:r>
            <a:endParaRPr lang="ru-RU" sz="30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63968-5D99-4ECB-A620-C4B16642B4A6}" type="slidenum">
              <a:rPr lang="ru-RU" smtClean="0"/>
              <a:pPr>
                <a:defRPr/>
              </a:pPr>
              <a:t>46</a:t>
            </a:fld>
            <a:endParaRPr lang="ru-RU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113" y="359229"/>
            <a:ext cx="8425543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Кодировать ли информацию в личной карточке?</a:t>
            </a:r>
          </a:p>
          <a:p>
            <a:r>
              <a:rPr lang="ru-RU" sz="2400" i="1" dirty="0" smtClean="0"/>
              <a:t>Кодирование предназначено для автоматизированной обработки данных и статистического учета. Его ввели тогда, когда еще не существовало универсальных компьютерных программ. С помощью компьютеров, которые считывали с документов коды, можно было посчитать численность сотрудников и разделить их по категориям. Например, по уровню образования, профессии. 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Т.е.   сегодня   коды   в  личной   карточке   утратили   свое первоначальное   значение.</a:t>
            </a:r>
          </a:p>
          <a:p>
            <a:r>
              <a:rPr lang="ru-RU" sz="2800" dirty="0" smtClean="0"/>
              <a:t>Однако из унифицированных форм графы удалять нельзя. Поэтому, если организация не кодирует информацию, не убирайте окна для кодов, а просто оставьте их незаполненными. </a:t>
            </a:r>
          </a:p>
          <a:p>
            <a:r>
              <a:rPr lang="ru-RU" sz="2400" b="1" i="1" dirty="0" smtClean="0"/>
              <a:t>Об этом сказано в Порядке, утвержденном постановлением Госкомстата от 24.03.1999 № 20.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63968-5D99-4ECB-A620-C4B16642B4A6}" type="slidenum">
              <a:rPr lang="ru-RU" smtClean="0"/>
              <a:pPr>
                <a:defRPr/>
              </a:pPr>
              <a:t>47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6571" y="326572"/>
            <a:ext cx="8512629" cy="6281058"/>
          </a:xfrm>
          <a:prstGeom prst="rect">
            <a:avLst/>
          </a:prstGeom>
          <a:noFill/>
          <a:ln w="101600" cmpd="thickThin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8343" y="293914"/>
            <a:ext cx="8534400" cy="7325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/>
              <a:t>Если решите проставлять коды в личной карточке, то обозначения кодов смотрите в классификаторах:</a:t>
            </a:r>
          </a:p>
          <a:p>
            <a:r>
              <a:rPr lang="ru-RU" sz="2600" b="1" dirty="0" smtClean="0">
                <a:latin typeface="Times New Roman"/>
                <a:cs typeface="Times New Roman"/>
              </a:rPr>
              <a:t>●</a:t>
            </a:r>
            <a:r>
              <a:rPr lang="ru-RU" sz="2600" b="1" u="sng" dirty="0" smtClean="0"/>
              <a:t>ОКИН</a:t>
            </a:r>
            <a:r>
              <a:rPr lang="ru-RU" sz="2600" b="1" dirty="0" smtClean="0"/>
              <a:t> </a:t>
            </a:r>
            <a:r>
              <a:rPr lang="ru-RU" sz="2600" dirty="0" smtClean="0"/>
              <a:t>Общероссийский классификатор информации о населении ОК 018-2014, </a:t>
            </a:r>
            <a:r>
              <a:rPr lang="ru-RU" sz="2600" b="1" i="1" dirty="0" smtClean="0">
                <a:solidFill>
                  <a:schemeClr val="accent2">
                    <a:lumMod val="50000"/>
                  </a:schemeClr>
                </a:solidFill>
              </a:rPr>
              <a:t>утвержден приказом </a:t>
            </a:r>
            <a:r>
              <a:rPr lang="ru-RU" sz="2600" b="1" i="1" dirty="0" err="1" smtClean="0">
                <a:solidFill>
                  <a:schemeClr val="accent2">
                    <a:lumMod val="50000"/>
                  </a:schemeClr>
                </a:solidFill>
              </a:rPr>
              <a:t>Ростехрегулирования</a:t>
            </a:r>
            <a:r>
              <a:rPr lang="ru-RU" sz="2600" b="1" i="1" dirty="0" smtClean="0">
                <a:solidFill>
                  <a:schemeClr val="accent2">
                    <a:lumMod val="50000"/>
                  </a:schemeClr>
                </a:solidFill>
              </a:rPr>
              <a:t> от 12.12.2014 № 2019-ст;</a:t>
            </a:r>
          </a:p>
          <a:p>
            <a:r>
              <a:rPr lang="ru-RU" sz="2600" dirty="0" smtClean="0">
                <a:latin typeface="Times New Roman"/>
                <a:cs typeface="Times New Roman"/>
              </a:rPr>
              <a:t>●</a:t>
            </a:r>
            <a:r>
              <a:rPr lang="ru-RU" sz="2600" b="1" u="sng" dirty="0" smtClean="0"/>
              <a:t>ОКСО</a:t>
            </a:r>
            <a:r>
              <a:rPr lang="ru-RU" sz="2600" dirty="0" smtClean="0"/>
              <a:t> Общероссийский классификатор специальностей по образованию ОК 009-2016, </a:t>
            </a:r>
            <a:r>
              <a:rPr lang="ru-RU" sz="2600" b="1" i="1" dirty="0" smtClean="0">
                <a:solidFill>
                  <a:schemeClr val="accent2">
                    <a:lumMod val="50000"/>
                  </a:schemeClr>
                </a:solidFill>
              </a:rPr>
              <a:t>утвержден приказом </a:t>
            </a:r>
            <a:r>
              <a:rPr lang="ru-RU" sz="2600" b="1" i="1" dirty="0" err="1" smtClean="0">
                <a:solidFill>
                  <a:schemeClr val="accent2">
                    <a:lumMod val="50000"/>
                  </a:schemeClr>
                </a:solidFill>
              </a:rPr>
              <a:t>Росстандарта</a:t>
            </a:r>
            <a:r>
              <a:rPr lang="ru-RU" sz="2600" b="1" i="1" dirty="0" smtClean="0">
                <a:solidFill>
                  <a:schemeClr val="accent2">
                    <a:lumMod val="50000"/>
                  </a:schemeClr>
                </a:solidFill>
              </a:rPr>
              <a:t> от 08.12.2016 № 2007-ст;</a:t>
            </a:r>
          </a:p>
          <a:p>
            <a:r>
              <a:rPr lang="ru-RU" sz="2600" dirty="0" smtClean="0">
                <a:latin typeface="Times New Roman"/>
                <a:cs typeface="Times New Roman"/>
              </a:rPr>
              <a:t>●</a:t>
            </a:r>
            <a:r>
              <a:rPr lang="ru-RU" sz="2600" b="1" u="sng" dirty="0" smtClean="0"/>
              <a:t>ОКПДТР</a:t>
            </a:r>
            <a:r>
              <a:rPr lang="ru-RU" sz="2600" b="1" dirty="0" smtClean="0"/>
              <a:t> </a:t>
            </a:r>
            <a:r>
              <a:rPr lang="ru-RU" sz="2600" dirty="0" smtClean="0"/>
              <a:t>Общероссийский классификатор профессий рабочих, должностей служащих и тарифных разрядов ОК 016-94, </a:t>
            </a:r>
            <a:r>
              <a:rPr lang="ru-RU" sz="2600" b="1" i="1" dirty="0" smtClean="0">
                <a:solidFill>
                  <a:schemeClr val="accent2">
                    <a:lumMod val="50000"/>
                  </a:schemeClr>
                </a:solidFill>
              </a:rPr>
              <a:t>утвержден постановлением Госстандарта от 26.12.1994 № 367;</a:t>
            </a:r>
          </a:p>
          <a:p>
            <a:r>
              <a:rPr lang="ru-RU" sz="2600" dirty="0" smtClean="0">
                <a:latin typeface="Times New Roman"/>
                <a:cs typeface="Times New Roman"/>
              </a:rPr>
              <a:t>●</a:t>
            </a:r>
            <a:r>
              <a:rPr lang="ru-RU" sz="2600" b="1" u="sng" dirty="0" smtClean="0"/>
              <a:t>ОКАТО</a:t>
            </a:r>
            <a:r>
              <a:rPr lang="ru-RU" sz="2600" dirty="0" smtClean="0"/>
              <a:t> Общероссийский классификатор объектов административно-территориального деления ОК 019-95, </a:t>
            </a:r>
            <a:r>
              <a:rPr lang="ru-RU" sz="2600" b="1" i="1" dirty="0" smtClean="0">
                <a:solidFill>
                  <a:schemeClr val="accent2">
                    <a:lumMod val="50000"/>
                  </a:schemeClr>
                </a:solidFill>
              </a:rPr>
              <a:t>утвержден постановлением Госстандарта от 31.07.1995 № 413.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63968-5D99-4ECB-A620-C4B16642B4A6}" type="slidenum">
              <a:rPr lang="ru-RU" smtClean="0"/>
              <a:pPr>
                <a:defRPr/>
              </a:pPr>
              <a:t>48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6571" y="326572"/>
            <a:ext cx="8512629" cy="6281058"/>
          </a:xfrm>
          <a:prstGeom prst="rect">
            <a:avLst/>
          </a:prstGeom>
          <a:noFill/>
          <a:ln w="101600" cmpd="thickThin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1886" y="315686"/>
            <a:ext cx="8447313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Как внести запись об отпуске, если свободные строки в личной карточке закончились</a:t>
            </a:r>
          </a:p>
          <a:p>
            <a:r>
              <a:rPr lang="ru-RU" sz="2400" dirty="0" smtClean="0"/>
              <a:t>После того как полностью заполните графы раздела «Отпуск» личной карточки, оформите </a:t>
            </a:r>
            <a:r>
              <a:rPr lang="ru-RU" sz="2400" b="1" u="sng" dirty="0" smtClean="0">
                <a:solidFill>
                  <a:schemeClr val="accent2">
                    <a:lumMod val="50000"/>
                  </a:schemeClr>
                </a:solidFill>
              </a:rPr>
              <a:t>дополнение к личной карточке</a:t>
            </a:r>
            <a:r>
              <a:rPr lang="ru-RU" sz="2400" dirty="0" smtClean="0"/>
              <a:t>. </a:t>
            </a:r>
            <a:r>
              <a:rPr lang="ru-RU" sz="2400" dirty="0" smtClean="0">
                <a:latin typeface="Times New Roman"/>
                <a:cs typeface="Times New Roman"/>
              </a:rPr>
              <a:t>►</a:t>
            </a:r>
            <a:r>
              <a:rPr lang="ru-RU" sz="2400" dirty="0" smtClean="0"/>
              <a:t>Для этого на чистом листе бумаги соответствующего формата сделайте запись «Дополнение к личной карточке сотрудника». </a:t>
            </a:r>
          </a:p>
          <a:p>
            <a:r>
              <a:rPr lang="ru-RU" sz="2400" dirty="0" smtClean="0">
                <a:latin typeface="Times New Roman"/>
                <a:cs typeface="Times New Roman"/>
              </a:rPr>
              <a:t>►</a:t>
            </a:r>
            <a:r>
              <a:rPr lang="ru-RU" sz="2400" dirty="0" smtClean="0"/>
              <a:t>Далее укажите дату заполнения и внесите данные сотрудника.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К ним относятся его Ф. И. О., дата рождения, должность и структурное подразделение, а также реквизиты трудового договора с сотрудником.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► </a:t>
            </a:r>
            <a:r>
              <a:rPr lang="ru-RU" sz="2400" dirty="0" smtClean="0"/>
              <a:t>Затем укажите номер и заголовок раздела карточки, который закончился и который нужно дополнить,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например: VIII. ОТПУСК</a:t>
            </a:r>
            <a:r>
              <a:rPr lang="ru-RU" sz="2400" dirty="0" smtClean="0"/>
              <a:t>, и перенесите его табличную часть. </a:t>
            </a:r>
            <a:r>
              <a:rPr lang="ru-RU" sz="2400" dirty="0" smtClean="0">
                <a:latin typeface="Times New Roman"/>
                <a:cs typeface="Times New Roman"/>
              </a:rPr>
              <a:t>►</a:t>
            </a:r>
            <a:r>
              <a:rPr lang="ru-RU" sz="2400" dirty="0" smtClean="0"/>
              <a:t>Лист дополнения личной карточки скрепите с самой личной карточкой Т-2 таким же способом, как скрепили саму карточку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63968-5D99-4ECB-A620-C4B16642B4A6}" type="slidenum">
              <a:rPr lang="ru-RU" smtClean="0"/>
              <a:pPr>
                <a:defRPr/>
              </a:pPr>
              <a:t>49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8971" y="391887"/>
            <a:ext cx="829491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Шапка личной карточки</a:t>
            </a:r>
          </a:p>
          <a:p>
            <a:r>
              <a:rPr lang="ru-RU" sz="2200" dirty="0" smtClean="0">
                <a:latin typeface="Times New Roman"/>
                <a:cs typeface="Times New Roman"/>
              </a:rPr>
              <a:t>►</a:t>
            </a:r>
            <a:r>
              <a:rPr lang="ru-RU" sz="2200" dirty="0" smtClean="0"/>
              <a:t>Чтобы заполнить шапку личной карточки, вверху укажите полное и сокращенное наименование организации по учредительным документам. </a:t>
            </a:r>
          </a:p>
          <a:p>
            <a:r>
              <a:rPr lang="ru-RU" sz="2200" dirty="0" smtClean="0">
                <a:latin typeface="Times New Roman"/>
                <a:cs typeface="Times New Roman"/>
              </a:rPr>
              <a:t>►</a:t>
            </a:r>
            <a:r>
              <a:rPr lang="ru-RU" sz="2200" dirty="0" smtClean="0"/>
              <a:t>В правом верхнем углу поставьте код организации по ОКПО. </a:t>
            </a:r>
          </a:p>
          <a:p>
            <a:r>
              <a:rPr lang="ru-RU" sz="2200" dirty="0" smtClean="0">
                <a:latin typeface="Times New Roman"/>
                <a:cs typeface="Times New Roman"/>
              </a:rPr>
              <a:t>►</a:t>
            </a:r>
            <a:r>
              <a:rPr lang="ru-RU" sz="2200" dirty="0" smtClean="0"/>
              <a:t>В графе «Дата составления» укажите дату, когда оформляете карточку новому сотруднику. Дату пропишите цифрами,   </a:t>
            </a:r>
            <a:r>
              <a:rPr lang="ru-RU" sz="2200" i="1" dirty="0" smtClean="0">
                <a:solidFill>
                  <a:schemeClr val="accent2">
                    <a:lumMod val="50000"/>
                  </a:schemeClr>
                </a:solidFill>
              </a:rPr>
              <a:t>например,  так:  20.09.2018.</a:t>
            </a:r>
          </a:p>
          <a:p>
            <a:endParaRPr lang="ru-RU" sz="2400" dirty="0"/>
          </a:p>
        </p:txBody>
      </p:sp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407230"/>
            <a:ext cx="9144000" cy="345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63968-5D99-4ECB-A620-C4B16642B4A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35430" y="1513114"/>
          <a:ext cx="8414658" cy="598715"/>
        </p:xfrm>
        <a:graphic>
          <a:graphicData uri="http://schemas.openxmlformats.org/drawingml/2006/table">
            <a:tbl>
              <a:tblPr/>
              <a:tblGrid>
                <a:gridCol w="1402443"/>
                <a:gridCol w="1402443"/>
                <a:gridCol w="1402443"/>
                <a:gridCol w="1402443"/>
                <a:gridCol w="1402443"/>
                <a:gridCol w="1402443"/>
              </a:tblGrid>
              <a:tr h="5987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/>
                          <a:ea typeface="Times New Roman"/>
                          <a:cs typeface="Times New Roman"/>
                        </a:rPr>
                        <a:t>1. Фамилия</a:t>
                      </a:r>
                    </a:p>
                  </a:txBody>
                  <a:tcPr marL="38100" marR="38100" marT="38100" marB="381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             </a:t>
                      </a:r>
                      <a:r>
                        <a:rPr lang="ru-RU" sz="1800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38100" marR="38100" marT="38100" marB="381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/>
                          <a:ea typeface="Times New Roman"/>
                          <a:cs typeface="Times New Roman"/>
                        </a:rPr>
                        <a:t>Имя</a:t>
                      </a:r>
                    </a:p>
                  </a:txBody>
                  <a:tcPr marL="38100" marR="38100" marT="38100" marB="381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             </a:t>
                      </a:r>
                      <a:endParaRPr lang="ru-RU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/>
                          <a:ea typeface="Times New Roman"/>
                          <a:cs typeface="Times New Roman"/>
                        </a:rPr>
                        <a:t>Отчество</a:t>
                      </a:r>
                    </a:p>
                  </a:txBody>
                  <a:tcPr marL="38100" marR="38100" marT="38100" marB="381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             </a:t>
                      </a:r>
                      <a:endParaRPr lang="ru-RU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4544" y="2242457"/>
          <a:ext cx="8381999" cy="653143"/>
        </p:xfrm>
        <a:graphic>
          <a:graphicData uri="http://schemas.openxmlformats.org/drawingml/2006/table">
            <a:tbl>
              <a:tblPr/>
              <a:tblGrid>
                <a:gridCol w="2046513"/>
                <a:gridCol w="6335486"/>
              </a:tblGrid>
              <a:tr h="3666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/>
                          <a:ea typeface="Times New Roman"/>
                          <a:cs typeface="Times New Roman"/>
                        </a:rPr>
                        <a:t>2. Дата рождения</a:t>
                      </a:r>
                    </a:p>
                  </a:txBody>
                  <a:tcPr marL="38100" marR="38100" marT="38100" marB="381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46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latin typeface="Arial"/>
                          <a:ea typeface="Times New Roman"/>
                          <a:cs typeface="Times New Roman"/>
                        </a:rPr>
                        <a:t>                            (день, месяц, год)</a:t>
                      </a: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57200" y="2830286"/>
          <a:ext cx="8294914" cy="653143"/>
        </p:xfrm>
        <a:graphic>
          <a:graphicData uri="http://schemas.openxmlformats.org/drawingml/2006/table">
            <a:tbl>
              <a:tblPr/>
              <a:tblGrid>
                <a:gridCol w="3810000"/>
                <a:gridCol w="4484914"/>
              </a:tblGrid>
              <a:tr h="6531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/>
                          <a:ea typeface="Times New Roman"/>
                          <a:cs typeface="Times New Roman"/>
                        </a:rPr>
                        <a:t>3. Структурное подразделение, должность</a:t>
                      </a:r>
                    </a:p>
                  </a:txBody>
                  <a:tcPr marL="38100" marR="38100" marT="38100" marB="381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46317" y="3592287"/>
          <a:ext cx="8284025" cy="2696701"/>
        </p:xfrm>
        <a:graphic>
          <a:graphicData uri="http://schemas.openxmlformats.org/drawingml/2006/table">
            <a:tbl>
              <a:tblPr/>
              <a:tblGrid>
                <a:gridCol w="1707497"/>
                <a:gridCol w="987146"/>
                <a:gridCol w="987146"/>
                <a:gridCol w="1307302"/>
                <a:gridCol w="987146"/>
                <a:gridCol w="1227263"/>
                <a:gridCol w="1080525"/>
              </a:tblGrid>
              <a:tr h="29158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Вид отпуска </a:t>
                      </a:r>
                      <a:b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(ежегодный, </a:t>
                      </a:r>
                      <a:b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учебный, без </a:t>
                      </a:r>
                      <a:b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сохранения </a:t>
                      </a:r>
                      <a:b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заработной </a:t>
                      </a:r>
                      <a:b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платы</a:t>
                      </a:r>
                      <a:b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и др.)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/>
                          <a:ea typeface="Times New Roman"/>
                          <a:cs typeface="Times New Roman"/>
                        </a:rPr>
                        <a:t>Период работы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Количество </a:t>
                      </a:r>
                      <a:b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календарных дней </a:t>
                      </a:r>
                      <a:b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отпуска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/>
                          <a:ea typeface="Times New Roman"/>
                          <a:cs typeface="Times New Roman"/>
                        </a:rPr>
                        <a:t>Дата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/>
                          <a:ea typeface="Times New Roman"/>
                          <a:cs typeface="Times New Roman"/>
                        </a:rPr>
                        <a:t>Основание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63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по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начала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/>
                          <a:ea typeface="Times New Roman"/>
                          <a:cs typeface="Times New Roman"/>
                        </a:rPr>
                        <a:t>окончания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15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020"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020"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2817" name="Rectangle 1"/>
          <p:cNvSpPr>
            <a:spLocks noChangeArrowheads="1"/>
          </p:cNvSpPr>
          <p:nvPr/>
        </p:nvSpPr>
        <p:spPr bwMode="auto">
          <a:xfrm>
            <a:off x="359228" y="729343"/>
            <a:ext cx="842554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ДОПОЛНЕНИЕ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 личной карточке сотрудника (форма Т-2)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VIII. ОТПУСК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63968-5D99-4ECB-A620-C4B16642B4A6}" type="slidenum">
              <a:rPr lang="ru-RU" smtClean="0"/>
              <a:pPr>
                <a:defRPr/>
              </a:pPr>
              <a:t>50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68486"/>
            <a:ext cx="9144000" cy="3189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70114" y="272144"/>
            <a:ext cx="851262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Далее заполните таблицу, в которую внесите сведения:</a:t>
            </a:r>
          </a:p>
          <a:p>
            <a:r>
              <a:rPr lang="ru-RU" sz="2400" dirty="0" smtClean="0">
                <a:latin typeface="Times New Roman"/>
                <a:cs typeface="Times New Roman"/>
              </a:rPr>
              <a:t>●</a:t>
            </a:r>
            <a:r>
              <a:rPr lang="ru-RU" sz="2400" dirty="0" smtClean="0"/>
              <a:t>табельный номер сотрудника;</a:t>
            </a:r>
          </a:p>
          <a:p>
            <a:r>
              <a:rPr lang="ru-RU" sz="2400" dirty="0" smtClean="0">
                <a:latin typeface="Times New Roman"/>
                <a:cs typeface="Times New Roman"/>
              </a:rPr>
              <a:t>●</a:t>
            </a:r>
            <a:r>
              <a:rPr lang="ru-RU" sz="2400" dirty="0" smtClean="0"/>
              <a:t>ИНН;</a:t>
            </a:r>
          </a:p>
          <a:p>
            <a:r>
              <a:rPr lang="ru-RU" sz="2400" dirty="0" smtClean="0">
                <a:latin typeface="Times New Roman"/>
                <a:cs typeface="Times New Roman"/>
              </a:rPr>
              <a:t>●</a:t>
            </a:r>
            <a:r>
              <a:rPr lang="ru-RU" sz="2400" dirty="0" smtClean="0"/>
              <a:t>номер в системе индивидуального  </a:t>
            </a:r>
          </a:p>
          <a:p>
            <a:r>
              <a:rPr lang="ru-RU" sz="2400" dirty="0" smtClean="0"/>
              <a:t>   персонифицированного учета;</a:t>
            </a:r>
          </a:p>
          <a:p>
            <a:r>
              <a:rPr lang="ru-RU" sz="2400" dirty="0" smtClean="0">
                <a:latin typeface="Times New Roman"/>
                <a:cs typeface="Times New Roman"/>
              </a:rPr>
              <a:t>●</a:t>
            </a:r>
            <a:r>
              <a:rPr lang="ru-RU" sz="2400" dirty="0" smtClean="0"/>
              <a:t>алфавит – первая буква фамилии сотрудника;</a:t>
            </a:r>
          </a:p>
          <a:p>
            <a:r>
              <a:rPr lang="ru-RU" sz="2400" dirty="0" smtClean="0">
                <a:latin typeface="Times New Roman"/>
                <a:cs typeface="Times New Roman"/>
              </a:rPr>
              <a:t>● </a:t>
            </a:r>
            <a:r>
              <a:rPr lang="ru-RU" sz="2400" dirty="0" smtClean="0"/>
              <a:t>характер работы – постоянно или временно;</a:t>
            </a:r>
          </a:p>
          <a:p>
            <a:r>
              <a:rPr lang="ru-RU" sz="2400" dirty="0" smtClean="0">
                <a:latin typeface="Times New Roman"/>
                <a:cs typeface="Times New Roman"/>
              </a:rPr>
              <a:t>●</a:t>
            </a:r>
            <a:r>
              <a:rPr lang="ru-RU" sz="2400" dirty="0" smtClean="0"/>
              <a:t>вид работы – основная или по совместительству;</a:t>
            </a:r>
          </a:p>
          <a:p>
            <a:r>
              <a:rPr lang="ru-RU" sz="2400" dirty="0" smtClean="0">
                <a:latin typeface="Times New Roman"/>
                <a:cs typeface="Times New Roman"/>
              </a:rPr>
              <a:t>●</a:t>
            </a:r>
            <a:r>
              <a:rPr lang="ru-RU" sz="2400" dirty="0" smtClean="0"/>
              <a:t>пол – мужской или женский укажите буквами М и Ж.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63968-5D99-4ECB-A620-C4B16642B4A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8343" y="293914"/>
            <a:ext cx="85344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u="sng" dirty="0" smtClean="0">
                <a:solidFill>
                  <a:schemeClr val="accent2">
                    <a:lumMod val="50000"/>
                  </a:schemeClr>
                </a:solidFill>
              </a:rPr>
              <a:t>Раздел «Общие сведения»</a:t>
            </a:r>
          </a:p>
          <a:p>
            <a:r>
              <a:rPr lang="ru-RU" sz="2600" dirty="0" smtClean="0"/>
              <a:t>Укажите персональные данные сотрудника. В правом углу в графе «Трудовой договор» укажите номер и дату трудового договора, который заключили с сотрудником. Далее последовательно заполните пункты раздела:</a:t>
            </a:r>
          </a:p>
          <a:p>
            <a:r>
              <a:rPr lang="ru-RU" sz="2400" dirty="0" smtClean="0"/>
              <a:t>– </a:t>
            </a:r>
            <a:r>
              <a:rPr lang="ru-RU" sz="2300" dirty="0" smtClean="0"/>
              <a:t>фамилия, имя, отчество;</a:t>
            </a:r>
          </a:p>
          <a:p>
            <a:r>
              <a:rPr lang="ru-RU" sz="2300" dirty="0" smtClean="0"/>
              <a:t>– дата рождения;</a:t>
            </a:r>
          </a:p>
          <a:p>
            <a:r>
              <a:rPr lang="ru-RU" sz="2300" dirty="0" smtClean="0"/>
              <a:t>– место рождения;</a:t>
            </a:r>
          </a:p>
          <a:p>
            <a:r>
              <a:rPr lang="ru-RU" sz="2300" dirty="0" smtClean="0"/>
              <a:t>– гражданство;</a:t>
            </a:r>
          </a:p>
          <a:p>
            <a:r>
              <a:rPr lang="ru-RU" sz="2300" dirty="0" smtClean="0"/>
              <a:t>– знание иностранного языка;</a:t>
            </a:r>
          </a:p>
          <a:p>
            <a:r>
              <a:rPr lang="ru-RU" sz="2300" dirty="0" smtClean="0"/>
              <a:t>– образование;</a:t>
            </a:r>
          </a:p>
          <a:p>
            <a:r>
              <a:rPr lang="ru-RU" sz="2300" dirty="0" smtClean="0"/>
              <a:t>– профессия;</a:t>
            </a:r>
          </a:p>
          <a:p>
            <a:r>
              <a:rPr lang="ru-RU" sz="2300" dirty="0" smtClean="0"/>
              <a:t>– стаж работы;</a:t>
            </a:r>
          </a:p>
          <a:p>
            <a:r>
              <a:rPr lang="ru-RU" sz="2300" dirty="0" smtClean="0"/>
              <a:t>– состояние в браке;</a:t>
            </a:r>
          </a:p>
          <a:p>
            <a:r>
              <a:rPr lang="ru-RU" sz="2300" dirty="0" smtClean="0"/>
              <a:t>– состав семьи;</a:t>
            </a:r>
          </a:p>
          <a:p>
            <a:r>
              <a:rPr lang="ru-RU" sz="2300" dirty="0" smtClean="0"/>
              <a:t>– паспорт;</a:t>
            </a:r>
          </a:p>
          <a:p>
            <a:r>
              <a:rPr lang="ru-RU" sz="2300" dirty="0" smtClean="0"/>
              <a:t>– адрес места жительства.</a:t>
            </a:r>
            <a:endParaRPr lang="ru-RU" sz="23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63968-5D99-4ECB-A620-C4B16642B4A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029" y="1"/>
            <a:ext cx="8588828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63968-5D99-4ECB-A620-C4B16642B4A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1" y="304800"/>
            <a:ext cx="8338456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chemeClr val="accent2">
                    <a:lumMod val="50000"/>
                  </a:schemeClr>
                </a:solidFill>
              </a:rPr>
              <a:t>Фамилия, имя, отчество</a:t>
            </a:r>
            <a:endParaRPr lang="ru-RU" sz="2400" b="1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buFontTx/>
              <a:buChar char="-"/>
            </a:pPr>
            <a:r>
              <a:rPr lang="ru-RU" sz="2400" dirty="0" smtClean="0"/>
              <a:t>укажите данные из паспорта сотрудника.   Информацию переписывайте по буквам в точном соответствии с паспортом. 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Учтите, например, что Наталья и Наталия – это разные имена.</a:t>
            </a:r>
          </a:p>
          <a:p>
            <a:pPr>
              <a:spcBef>
                <a:spcPts val="600"/>
              </a:spcBef>
            </a:pPr>
            <a:r>
              <a:rPr lang="ru-RU" sz="2400" dirty="0" smtClean="0"/>
              <a:t>Фамилию,   имя   и   отчество   укажите   полностью   без сокращений.    Если   у   сотрудника   в   паспорте   не   указано отчество,   то   эту   графу   не   заполняйте. </a:t>
            </a:r>
          </a:p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37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31772"/>
            <a:ext cx="8327571" cy="2721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63968-5D99-4ECB-A620-C4B16642B4A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10827</TotalTime>
  <Words>2087</Words>
  <Application>Microsoft Office PowerPoint</Application>
  <PresentationFormat>Экран (4:3)</PresentationFormat>
  <Paragraphs>317</Paragraphs>
  <Slides>50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5" baseType="lpstr">
      <vt:lpstr>Arial</vt:lpstr>
      <vt:lpstr>Arial Black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User</cp:lastModifiedBy>
  <cp:revision>1047</cp:revision>
  <cp:lastPrinted>2018-02-05T09:45:56Z</cp:lastPrinted>
  <dcterms:created xsi:type="dcterms:W3CDTF">2014-11-21T11:00:06Z</dcterms:created>
  <dcterms:modified xsi:type="dcterms:W3CDTF">2025-11-21T07:47:14Z</dcterms:modified>
</cp:coreProperties>
</file>