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0" r:id="rId2"/>
    <p:sldId id="280" r:id="rId3"/>
    <p:sldId id="281" r:id="rId4"/>
    <p:sldId id="282" r:id="rId5"/>
    <p:sldId id="284" r:id="rId6"/>
    <p:sldId id="283" r:id="rId7"/>
    <p:sldId id="260" r:id="rId8"/>
    <p:sldId id="261" r:id="rId9"/>
    <p:sldId id="262" r:id="rId10"/>
    <p:sldId id="264" r:id="rId11"/>
    <p:sldId id="263" r:id="rId12"/>
    <p:sldId id="265" r:id="rId13"/>
    <p:sldId id="259" r:id="rId14"/>
    <p:sldId id="258" r:id="rId15"/>
    <p:sldId id="257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6" r:id="rId26"/>
    <p:sldId id="277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75" r:id="rId38"/>
    <p:sldId id="295" r:id="rId39"/>
    <p:sldId id="296" r:id="rId40"/>
    <p:sldId id="297" r:id="rId41"/>
    <p:sldId id="298" r:id="rId42"/>
    <p:sldId id="299" r:id="rId43"/>
    <p:sldId id="278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279" r:id="rId5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7814-A694-461A-8396-634EB1DF164F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276A-DD4C-4DB1-8744-B033ECFA51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7814-A694-461A-8396-634EB1DF164F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276A-DD4C-4DB1-8744-B033ECF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7814-A694-461A-8396-634EB1DF164F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276A-DD4C-4DB1-8744-B033ECF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7814-A694-461A-8396-634EB1DF164F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276A-DD4C-4DB1-8744-B033ECF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7814-A694-461A-8396-634EB1DF164F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1B5276A-DD4C-4DB1-8744-B033ECF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7814-A694-461A-8396-634EB1DF164F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276A-DD4C-4DB1-8744-B033ECF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7814-A694-461A-8396-634EB1DF164F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276A-DD4C-4DB1-8744-B033ECF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7814-A694-461A-8396-634EB1DF164F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276A-DD4C-4DB1-8744-B033ECF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7814-A694-461A-8396-634EB1DF164F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276A-DD4C-4DB1-8744-B033ECF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7814-A694-461A-8396-634EB1DF164F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276A-DD4C-4DB1-8744-B033ECF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7814-A694-461A-8396-634EB1DF164F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276A-DD4C-4DB1-8744-B033ECF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4407814-A694-461A-8396-634EB1DF164F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1B5276A-DD4C-4DB1-8744-B033ECFA51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4AD6AD-CD64-8757-8764-0DCA7EFAB8A4}"/>
              </a:ext>
            </a:extLst>
          </p:cNvPr>
          <p:cNvSpPr txBox="1"/>
          <p:nvPr/>
        </p:nvSpPr>
        <p:spPr>
          <a:xfrm>
            <a:off x="1403648" y="1484784"/>
            <a:ext cx="676875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kern="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Формирование мотивационного механизма </a:t>
            </a:r>
            <a:endParaRPr lang="ru-RU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489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Модель </a:t>
            </a:r>
            <a:r>
              <a:rPr lang="ru-RU" dirty="0" err="1"/>
              <a:t>Лаймана</a:t>
            </a:r>
            <a:r>
              <a:rPr lang="ru-RU" dirty="0"/>
              <a:t> Портера и Эдварда </a:t>
            </a:r>
            <a:r>
              <a:rPr lang="ru-RU" dirty="0" err="1"/>
              <a:t>Лоулера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556790"/>
            <a:ext cx="828092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Модель </a:t>
            </a:r>
            <a:r>
              <a:rPr lang="ru-RU" dirty="0" err="1"/>
              <a:t>Лаймана</a:t>
            </a:r>
            <a:r>
              <a:rPr lang="ru-RU" dirty="0"/>
              <a:t> Портера и Эдварда </a:t>
            </a:r>
            <a:r>
              <a:rPr lang="ru-RU" dirty="0" err="1"/>
              <a:t>Лоулера</a:t>
            </a:r>
            <a:r>
              <a:rPr lang="ru-RU" dirty="0"/>
              <a:t> объединила принципы теории справедливости и теории ожидания. </a:t>
            </a:r>
          </a:p>
          <a:p>
            <a:endParaRPr lang="ru-RU" dirty="0"/>
          </a:p>
          <a:p>
            <a:r>
              <a:rPr lang="ru-RU" dirty="0"/>
              <a:t>Данный метод формирования мотивации основан на том, что удовлетворенность – это причина повышения результативности, а не его следствие, как полагают многие современные управленцы. </a:t>
            </a:r>
          </a:p>
          <a:p>
            <a:r>
              <a:rPr lang="ru-RU" dirty="0"/>
              <a:t>Другими словами, вознаграждение за достигнутые результаты помогает человеку удовлетворить свои потребности. </a:t>
            </a:r>
          </a:p>
          <a:p>
            <a:endParaRPr lang="ru-RU" dirty="0"/>
          </a:p>
          <a:p>
            <a:r>
              <a:rPr lang="ru-RU" dirty="0"/>
              <a:t>Портер и </a:t>
            </a:r>
            <a:r>
              <a:rPr lang="ru-RU" dirty="0" err="1"/>
              <a:t>Лоулер</a:t>
            </a:r>
            <a:r>
              <a:rPr lang="ru-RU" dirty="0"/>
              <a:t> расширили модель </a:t>
            </a:r>
            <a:r>
              <a:rPr lang="ru-RU" dirty="0" err="1"/>
              <a:t>Врума</a:t>
            </a:r>
            <a:r>
              <a:rPr lang="ru-RU" dirty="0"/>
              <a:t>, введя три новых переменных – затраченные усилия, личностные качества человека, а также его способности и осознание своей роли в процессе труда.</a:t>
            </a:r>
          </a:p>
          <a:p>
            <a:r>
              <a:rPr lang="ru-RU" dirty="0"/>
              <a:t> От теории справедливости эта техника взяла представление работника о справедливом и несправедливом вознаграждении. У метода </a:t>
            </a:r>
            <a:r>
              <a:rPr lang="ru-RU" dirty="0" err="1"/>
              <a:t>Врума</a:t>
            </a:r>
            <a:r>
              <a:rPr lang="ru-RU" dirty="0"/>
              <a:t> теория Портера – </a:t>
            </a:r>
            <a:r>
              <a:rPr lang="ru-RU" dirty="0" err="1"/>
              <a:t>Лоулера</a:t>
            </a:r>
            <a:r>
              <a:rPr lang="ru-RU" dirty="0"/>
              <a:t> позаимствовала уверенность сотрудника в том, что вознаграждение будет адекватно приложенным усилиям. Взаимоотношения с работодателем в комплексной модели отображаются с помощью диаграммы. 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Комплексная модель Портера – </a:t>
            </a:r>
            <a:r>
              <a:rPr lang="ru-RU" dirty="0" err="1"/>
              <a:t>Лоулера</a:t>
            </a:r>
            <a:br>
              <a:rPr lang="ru-RU" dirty="0"/>
            </a:br>
            <a:endParaRPr lang="ru-RU" dirty="0"/>
          </a:p>
        </p:txBody>
      </p:sp>
      <p:pic>
        <p:nvPicPr>
          <p:cNvPr id="27650" name="Picture 2" descr="Комплексная модель Портера–Лоулер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72816"/>
            <a:ext cx="8280920" cy="4680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0266"/>
          </a:xfrm>
        </p:spPr>
        <p:txBody>
          <a:bodyPr>
            <a:normAutofit fontScale="90000"/>
          </a:bodyPr>
          <a:lstStyle/>
          <a:p>
            <a:r>
              <a:rPr lang="ru-RU" sz="3600" i="1" dirty="0"/>
              <a:t>Используя модель Портера – </a:t>
            </a:r>
            <a:r>
              <a:rPr lang="ru-RU" sz="3600" i="1" dirty="0" err="1"/>
              <a:t>Лоулера</a:t>
            </a:r>
            <a:r>
              <a:rPr lang="ru-RU" sz="3600" i="1" dirty="0"/>
              <a:t> в формировании мотивации, следует учитывать:</a:t>
            </a:r>
            <a:br>
              <a:rPr lang="ru-RU" i="1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492894"/>
            <a:ext cx="82089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i="1" dirty="0"/>
              <a:t>Для установления взаимосвязи между мотивацией и выполнением задачи, необходимо сформулировать требования к работе, обеспечить физическую и практическую возможность ее выполнения, а также предусмотреть ее зависимость от других людей.</a:t>
            </a:r>
          </a:p>
          <a:p>
            <a:pPr>
              <a:buFontTx/>
              <a:buChar char="-"/>
            </a:pPr>
            <a:endParaRPr lang="ru-RU" i="1" dirty="0"/>
          </a:p>
          <a:p>
            <a:pPr>
              <a:buFontTx/>
              <a:buChar char="-"/>
            </a:pPr>
            <a:r>
              <a:rPr lang="ru-RU" i="1" dirty="0"/>
              <a:t>Желаемый уровень выполнения работы должен быть достижимым для сотрудника.</a:t>
            </a:r>
          </a:p>
          <a:p>
            <a:pPr>
              <a:buFontTx/>
              <a:buChar char="-"/>
            </a:pPr>
            <a:endParaRPr lang="ru-RU" i="1" dirty="0"/>
          </a:p>
          <a:p>
            <a:r>
              <a:rPr lang="ru-RU" i="1" dirty="0"/>
              <a:t>- Наиболее важно объединить в рабочем процессе усилия, способности, результаты, вознаграждения, удовлетворение и восприятие труда.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Модель стимулирования Джона </a:t>
            </a:r>
            <a:r>
              <a:rPr lang="ru-RU" dirty="0" err="1"/>
              <a:t>Стэйси</a:t>
            </a:r>
            <a:r>
              <a:rPr lang="ru-RU" dirty="0"/>
              <a:t> Адамса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916832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Сотрудники оценивают беспристрастность действия менеджмента, а также сравнивают свои усилия в достижении поставленных задач и результаты участия других работников.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Данный постулат можно выразить в формуле:</a:t>
            </a:r>
          </a:p>
          <a:p>
            <a:pPr algn="just"/>
            <a:endParaRPr lang="ru-RU" dirty="0"/>
          </a:p>
          <a:p>
            <a:pPr algn="just"/>
            <a:r>
              <a:rPr lang="ru-RU" b="1" dirty="0"/>
              <a:t>Результаты работника / Вклад работника =</a:t>
            </a:r>
          </a:p>
          <a:p>
            <a:pPr algn="just"/>
            <a:r>
              <a:rPr lang="ru-RU" b="1" dirty="0"/>
              <a:t> Результаты других сотрудников / Вклад других сотрудников</a:t>
            </a:r>
          </a:p>
          <a:p>
            <a:pPr algn="just"/>
            <a:br>
              <a:rPr lang="ru-RU" dirty="0"/>
            </a:br>
            <a:r>
              <a:rPr lang="ru-RU" dirty="0"/>
              <a:t>Причем под своим вкладом в трудовой процесс подразумеваются не только конкретные действия, но и образование, опыт, потраченное время, эмоциональное участие и др. 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Таким образом, сопоставляются усилия и полученное вознаграждение, которое может выражаться в материальном или психологическом поощрении, предоставлении социальных гарантий, дополнительных льгот. 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1340768"/>
            <a:ext cx="77768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/>
          </a:p>
          <a:p>
            <a:pPr algn="just"/>
            <a:r>
              <a:rPr lang="ru-RU" dirty="0"/>
              <a:t>Очень часто сегодня даже в крупных и успешных компаниях методы личностного стимулирования внедряются под видом систем мотивации. 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Итак, стимулирование – это воздействие на человека через значимые для него внешние условия трудовой деятельности. 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В свою очередь </a:t>
            </a:r>
            <a:r>
              <a:rPr lang="ru-RU" b="1" dirty="0"/>
              <a:t>мотивация представляется собой психологический механизм, отражающий совпадение образов предмета и потребности</a:t>
            </a:r>
            <a:r>
              <a:rPr lang="ru-RU" dirty="0"/>
              <a:t>. Другими словами, организация и управление мотивацией направлено на побуждение к определенным действиям. 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В основе этой активности – личное признание значимости и ценности поступков.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Отличие мотивации от стимулирования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myakushkin.ru/images/publications/tab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8496944" cy="63470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Методика диагностики социально-психологических установок личности в </a:t>
            </a:r>
            <a:r>
              <a:rPr lang="ru-RU" sz="3600" dirty="0" err="1"/>
              <a:t>мотивационно-потребностной</a:t>
            </a:r>
            <a:r>
              <a:rPr lang="ru-RU" sz="3600" dirty="0"/>
              <a:t> сфере О.Ф.Потемкиной.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90336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/>
              <a:t>Инструкция к методике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Ответьте на каждый вопрос "да", если он верно описывает ваше поведение и "нет", если ваше поведение не соответствует тому, о чем говорится в вопросе.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335846"/>
            <a:ext cx="842493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1. Сам процесс выполняемой работы увлекает Вас больше, чем этап ее завершения</a:t>
            </a:r>
          </a:p>
          <a:p>
            <a:r>
              <a:rPr lang="ru-RU" dirty="0"/>
              <a:t>2. Для достижения цели Вы обычно не жалеете сил</a:t>
            </a:r>
          </a:p>
          <a:p>
            <a:r>
              <a:rPr lang="ru-RU" dirty="0"/>
              <a:t>3. Вам часто говорят, что Вы больше думаете о других, чем о себе</a:t>
            </a:r>
          </a:p>
          <a:p>
            <a:r>
              <a:rPr lang="ru-RU" dirty="0"/>
              <a:t>4. Вы обычно много времени уделяете своей особе</a:t>
            </a:r>
          </a:p>
          <a:p>
            <a:r>
              <a:rPr lang="ru-RU" dirty="0"/>
              <a:t>5. Вы обычно долго не решаетесь начать делать то, что Вам не интересно, даже если это необходимо</a:t>
            </a:r>
          </a:p>
          <a:p>
            <a:r>
              <a:rPr lang="ru-RU" dirty="0"/>
              <a:t>6. Вы уверены, что настойчивости в Вас больше, чем способностей</a:t>
            </a:r>
          </a:p>
          <a:p>
            <a:r>
              <a:rPr lang="ru-RU" dirty="0"/>
              <a:t>7. Вам легче просить за других, чем за себя</a:t>
            </a:r>
          </a:p>
          <a:p>
            <a:r>
              <a:rPr lang="ru-RU" dirty="0"/>
              <a:t>8. Вы считаете, что человек сначала должен думать о себе, а потом уже о других</a:t>
            </a:r>
          </a:p>
          <a:p>
            <a:r>
              <a:rPr lang="ru-RU" dirty="0"/>
              <a:t>9. Заканчивая интересное дело, Вы часто сожалеете о том, что интересная работа уже завершена, а с ней жаль расставаться</a:t>
            </a:r>
          </a:p>
          <a:p>
            <a:r>
              <a:rPr lang="ru-RU" dirty="0"/>
              <a:t>10. Вам больше нравятся деятельные люди, способные достигать результата, чем просто добрые и отзывчивые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3933056"/>
            <a:ext cx="80648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11. Вам трудно отказать людям, когда они Вас о чем-либо просят</a:t>
            </a:r>
          </a:p>
          <a:p>
            <a:r>
              <a:rPr lang="ru-RU" dirty="0"/>
              <a:t>12. Для себя Вы делаете что-либо с большим удовольствием, чем для других</a:t>
            </a:r>
          </a:p>
          <a:p>
            <a:r>
              <a:rPr lang="ru-RU" dirty="0"/>
              <a:t>13. Вы испытываете удовольствие от игры, в которой не нужно думать о выигрыше</a:t>
            </a:r>
          </a:p>
          <a:p>
            <a:r>
              <a:rPr lang="ru-RU" dirty="0"/>
              <a:t>14. Вы считаете, что успехов в Вашей жизни больше, чем неудач</a:t>
            </a:r>
          </a:p>
          <a:p>
            <a:r>
              <a:rPr lang="ru-RU" dirty="0"/>
              <a:t>15. Вы часто стараетесь оказать людям услугу, если у них случилась беда или неприятности</a:t>
            </a:r>
          </a:p>
          <a:p>
            <a:r>
              <a:rPr lang="ru-RU" dirty="0"/>
              <a:t>16.Вы убеждены, что не нужно для кого-либо сильно напрягаться</a:t>
            </a:r>
          </a:p>
          <a:p>
            <a:r>
              <a:rPr lang="ru-RU" dirty="0"/>
              <a:t>17. Вы более всего уважаете людей, способных увлечься делом по-настоящему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39"/>
            <a:ext cx="842493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18. Вы часто завершаете работу вопреки неблагоприятной обстановке, нехватке времени, помехам со стороны</a:t>
            </a:r>
          </a:p>
          <a:p>
            <a:r>
              <a:rPr lang="ru-RU" dirty="0"/>
              <a:t>19. Для себя у Вас обычно не хватает ни времени, ни сил</a:t>
            </a:r>
          </a:p>
          <a:p>
            <a:r>
              <a:rPr lang="ru-RU" dirty="0"/>
              <a:t>20. Вам трудно заставить себя сделать что-то для других</a:t>
            </a:r>
          </a:p>
          <a:p>
            <a:r>
              <a:rPr lang="ru-RU" dirty="0"/>
              <a:t>21. Вы часто начинаете одновременно много дел и не успеваете закончить их до конца</a:t>
            </a:r>
          </a:p>
          <a:p>
            <a:r>
              <a:rPr lang="ru-RU" dirty="0"/>
              <a:t>22. Вы считаете, что имеете достаточно сил, чтобы рассчитывать на успех в жизни</a:t>
            </a:r>
          </a:p>
          <a:p>
            <a:r>
              <a:rPr lang="ru-RU" dirty="0"/>
              <a:t>23. Вы стремитесь, как можно больше сделать для других людей</a:t>
            </a:r>
          </a:p>
          <a:p>
            <a:r>
              <a:rPr lang="ru-RU" dirty="0"/>
              <a:t>24. Вы убеждены, что забота о других часто идет в ущерб себе</a:t>
            </a:r>
          </a:p>
          <a:p>
            <a:r>
              <a:rPr lang="ru-RU" dirty="0"/>
              <a:t>25. Можете ли Вы увлечься делом настолько, что забываете о времени и о себе</a:t>
            </a:r>
          </a:p>
          <a:p>
            <a:r>
              <a:rPr lang="ru-RU" dirty="0"/>
              <a:t>26. Вам часто удается довести начатое дело до конца</a:t>
            </a:r>
          </a:p>
          <a:p>
            <a:r>
              <a:rPr lang="ru-RU" dirty="0"/>
              <a:t>27. Вы убеждены, что самая большая ценность в жизни жить интересами других людей</a:t>
            </a:r>
          </a:p>
          <a:p>
            <a:r>
              <a:rPr lang="ru-RU" dirty="0"/>
              <a:t>28. Вы можете назвать себя эгоистом</a:t>
            </a:r>
          </a:p>
          <a:p>
            <a:r>
              <a:rPr lang="ru-RU" dirty="0"/>
              <a:t>29. Бывает, что Вы, увлекаясь деталями, углубляясь в них, не можете закончить начатое дело</a:t>
            </a:r>
          </a:p>
          <a:p>
            <a:r>
              <a:rPr lang="ru-RU" dirty="0"/>
              <a:t>30. Вы избегаете встреч с людьми, не обладающими деловыми качествами</a:t>
            </a:r>
          </a:p>
          <a:p>
            <a:r>
              <a:rPr lang="ru-RU" dirty="0"/>
              <a:t>31. Ваша отличительная черта бескорыстие</a:t>
            </a:r>
          </a:p>
          <a:p>
            <a:r>
              <a:rPr lang="ru-RU" dirty="0"/>
              <a:t>32. Свободное время Вы используете для своих увлечений</a:t>
            </a:r>
          </a:p>
          <a:p>
            <a:r>
              <a:rPr lang="ru-RU" dirty="0"/>
              <a:t>33. Вы часто загружаете свой отпуск или выходные дни работой из-за того, что кому-то обещали что-либо сделать</a:t>
            </a:r>
          </a:p>
          <a:p>
            <a:r>
              <a:rPr lang="ru-RU" dirty="0"/>
              <a:t>34. Вы осуждаете людей, которые не умеют позаботиться о себе</a:t>
            </a:r>
          </a:p>
          <a:p>
            <a:r>
              <a:rPr lang="ru-RU" dirty="0"/>
              <a:t>35. Вам трудно решиться использовать усилия человека в своих интересах</a:t>
            </a:r>
          </a:p>
          <a:p>
            <a:r>
              <a:rPr lang="ru-RU" dirty="0"/>
              <a:t>36. Вы часто просите людей сделать что-либо из корыстных побуждений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476672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37. Соглашаясь на какое-либо дело, Вы больше думаете о том, насколько оно Вам интересно</a:t>
            </a:r>
          </a:p>
          <a:p>
            <a:r>
              <a:rPr lang="ru-RU" dirty="0"/>
              <a:t>38. Стремление к результату в любом деле Ваша отличительная черта</a:t>
            </a:r>
          </a:p>
          <a:p>
            <a:r>
              <a:rPr lang="ru-RU" dirty="0"/>
              <a:t>39. Ваша отличительная черта умение помочь другим людям</a:t>
            </a:r>
          </a:p>
          <a:p>
            <a:r>
              <a:rPr lang="ru-RU" dirty="0"/>
              <a:t>40. Вы способны сделать максимальные усилия лишь за хорошее вознаграждение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http://forum.alpari.ru/attachment.php?attachmentid=93875&amp;stc=1&amp;d=12657921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8352928" cy="64807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332656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1. Вы согласны, что самое главное в жизни быть мастером своего дела</a:t>
            </a:r>
          </a:p>
          <a:p>
            <a:r>
              <a:rPr lang="ru-RU" dirty="0"/>
              <a:t>2. Вы более всего дорожите возможностью самостоятельного выбора решения</a:t>
            </a:r>
          </a:p>
          <a:p>
            <a:r>
              <a:rPr lang="ru-RU" dirty="0"/>
              <a:t>3. Ваши знакомые считают Вас властным человеком</a:t>
            </a:r>
          </a:p>
          <a:p>
            <a:r>
              <a:rPr lang="ru-RU" dirty="0"/>
              <a:t>4. Вы согласны, что люди, которые не умеют заработать деньги, не стоят уважения</a:t>
            </a:r>
          </a:p>
          <a:p>
            <a:r>
              <a:rPr lang="ru-RU" dirty="0"/>
              <a:t>5. Творческий труд для Вас является главным наслаждением в жизни</a:t>
            </a:r>
          </a:p>
          <a:p>
            <a:r>
              <a:rPr lang="ru-RU" dirty="0"/>
              <a:t>6. Основное стремление в Вашей жизни свобода, а не власть и деньги</a:t>
            </a:r>
          </a:p>
          <a:p>
            <a:r>
              <a:rPr lang="ru-RU" dirty="0"/>
              <a:t>7. Вы согласны, что иметь власть над людьми наиболее важная ценность</a:t>
            </a:r>
          </a:p>
          <a:p>
            <a:r>
              <a:rPr lang="ru-RU" dirty="0"/>
              <a:t>8. Ваши друзья состоятельные в материальном отношении люди</a:t>
            </a:r>
          </a:p>
          <a:p>
            <a:r>
              <a:rPr lang="ru-RU" dirty="0"/>
              <a:t>9. Вы стремитесь, чтобы все вокруг Вас были заняты увлекательным делом</a:t>
            </a:r>
          </a:p>
          <a:p>
            <a:r>
              <a:rPr lang="ru-RU" dirty="0"/>
              <a:t>10. Вам всегда удается следовать своим убеждениям вопреки требованиям со стороны</a:t>
            </a:r>
          </a:p>
          <a:p>
            <a:r>
              <a:rPr lang="ru-RU" dirty="0"/>
              <a:t>11. Считаете ли Вы, что самое важное качество для власти это ее сила</a:t>
            </a:r>
          </a:p>
          <a:p>
            <a:r>
              <a:rPr lang="ru-RU" dirty="0"/>
              <a:t>12. Вы уверены, что все можно купить за деньги</a:t>
            </a:r>
          </a:p>
          <a:p>
            <a:r>
              <a:rPr lang="ru-RU" dirty="0"/>
              <a:t>13. Вы выбираете друзей по деловым качествам</a:t>
            </a:r>
          </a:p>
          <a:p>
            <a:r>
              <a:rPr lang="ru-RU" dirty="0"/>
              <a:t>14. Вы стараетесь не связывать себя различными обязательствами перед другими людьми</a:t>
            </a:r>
          </a:p>
          <a:p>
            <a:r>
              <a:rPr lang="ru-RU" dirty="0"/>
              <a:t>15. Вы испытываете чувство негодования, если кто-либо не подчиняется Вашим требованиям</a:t>
            </a:r>
          </a:p>
          <a:p>
            <a:r>
              <a:rPr lang="ru-RU" dirty="0"/>
              <a:t>16. Деньги куда надежнее, чем власть и свобода</a:t>
            </a:r>
          </a:p>
          <a:p>
            <a:r>
              <a:rPr lang="ru-RU" dirty="0"/>
              <a:t>17. Вам бывает невыносимо скучно без любимой работы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5689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18. Вы убеждены, что каждый должен обладать свободой в рамках закона</a:t>
            </a:r>
          </a:p>
          <a:p>
            <a:r>
              <a:rPr lang="ru-RU" dirty="0"/>
              <a:t>19. Вам легко заставить людей делать то, что Вы хотите</a:t>
            </a:r>
          </a:p>
          <a:p>
            <a:r>
              <a:rPr lang="ru-RU" dirty="0"/>
              <a:t>20. Вы согласны, что лучше иметь высокую зарплату, чем высокий интеллект</a:t>
            </a:r>
          </a:p>
          <a:p>
            <a:r>
              <a:rPr lang="ru-RU" dirty="0"/>
              <a:t>21. В жизни Вас радует только отличный результат работы</a:t>
            </a:r>
          </a:p>
          <a:p>
            <a:r>
              <a:rPr lang="ru-RU" dirty="0"/>
              <a:t>22. Самое главное стремление в Вашей жизни быть свободным</a:t>
            </a:r>
          </a:p>
          <a:p>
            <a:r>
              <a:rPr lang="ru-RU" dirty="0"/>
              <a:t>23. Вы считаете себя способным руководить большим коллективом</a:t>
            </a:r>
          </a:p>
          <a:p>
            <a:r>
              <a:rPr lang="ru-RU" dirty="0"/>
              <a:t>24. Является ли для Вас заработок главным стремлением в жизни</a:t>
            </a:r>
          </a:p>
          <a:p>
            <a:r>
              <a:rPr lang="ru-RU" dirty="0"/>
              <a:t>25. Любимое дело для Вас ценнее, чем власть и деньги</a:t>
            </a:r>
          </a:p>
          <a:p>
            <a:r>
              <a:rPr lang="ru-RU" dirty="0"/>
              <a:t>26. Вам обычно удается отвоевать свое право на свободу</a:t>
            </a:r>
          </a:p>
          <a:p>
            <a:r>
              <a:rPr lang="ru-RU" dirty="0"/>
              <a:t>27. Испытываете ли Вы жажду власти, стремление руководить</a:t>
            </a:r>
          </a:p>
          <a:p>
            <a:r>
              <a:rPr lang="ru-RU" dirty="0"/>
              <a:t>28. Вы согласны, что деньги “не пахнут” и неважно, как они заработаны</a:t>
            </a:r>
          </a:p>
          <a:p>
            <a:r>
              <a:rPr lang="ru-RU" dirty="0"/>
              <a:t>29. Даже бывая на отдыхе, Вы не можете не работать</a:t>
            </a:r>
          </a:p>
          <a:p>
            <a:r>
              <a:rPr lang="ru-RU" dirty="0"/>
              <a:t>30. Вы готовы многим жертвовать, чтобы быть свободным</a:t>
            </a:r>
          </a:p>
          <a:p>
            <a:r>
              <a:rPr lang="ru-RU" dirty="0"/>
              <a:t>31. Вы чувствуете себя хозяином в своей семье</a:t>
            </a:r>
          </a:p>
          <a:p>
            <a:r>
              <a:rPr lang="ru-RU" dirty="0"/>
              <a:t>32. Вам трудно ограничить себя в денежных средствах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4"/>
            <a:ext cx="8136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33. Ваши друзья и знакомые ценят Вас как специалиста</a:t>
            </a:r>
          </a:p>
          <a:p>
            <a:r>
              <a:rPr lang="ru-RU" dirty="0"/>
              <a:t>34. Люди, ущемляющие Вашу свободу, вызывают у Вас наибольшее негодование</a:t>
            </a:r>
          </a:p>
          <a:p>
            <a:r>
              <a:rPr lang="ru-RU" dirty="0"/>
              <a:t>35. Власть может заменить Вам многие другие ценности</a:t>
            </a:r>
          </a:p>
          <a:p>
            <a:r>
              <a:rPr lang="ru-RU" dirty="0"/>
              <a:t>36. Вам обычно удается накопить нужную сумму денег</a:t>
            </a:r>
          </a:p>
          <a:p>
            <a:r>
              <a:rPr lang="ru-RU" dirty="0"/>
              <a:t>37. Труд наибольшая ценность для Вас</a:t>
            </a:r>
          </a:p>
          <a:p>
            <a:r>
              <a:rPr lang="ru-RU" dirty="0"/>
              <a:t>38. Вы уверенно и непринужденно чувствуете себя среди незнакомых людей</a:t>
            </a:r>
          </a:p>
          <a:p>
            <a:r>
              <a:rPr lang="ru-RU" dirty="0"/>
              <a:t>39. Вы согласны ущемить свободу, чтобы обладать властью</a:t>
            </a:r>
          </a:p>
          <a:p>
            <a:r>
              <a:rPr lang="ru-RU" dirty="0"/>
              <a:t>40. Наиболее сильное потрясение для Вас отсутствие денег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Ключ к методике Потемкиной</a:t>
            </a:r>
          </a:p>
          <a:p>
            <a:endParaRPr lang="ru-RU" dirty="0"/>
          </a:p>
          <a:p>
            <a:r>
              <a:rPr lang="ru-RU" i="1" dirty="0"/>
              <a:t>Часть первая: выявления установок на "альтруизм – эгоизм", "процесс – результат":</a:t>
            </a:r>
          </a:p>
          <a:p>
            <a:endParaRPr lang="ru-RU" dirty="0"/>
          </a:p>
          <a:p>
            <a:r>
              <a:rPr lang="ru-RU" dirty="0"/>
              <a:t>"Ориентация на процесс": 1, 5, 9, 13, 17, 21, 25, 29, 33, 37</a:t>
            </a:r>
          </a:p>
          <a:p>
            <a:r>
              <a:rPr lang="ru-RU" dirty="0"/>
              <a:t>"Ориентации на результат": 2, 6, 10, 14, 18, 22, 26, 30, 34, 38</a:t>
            </a:r>
          </a:p>
          <a:p>
            <a:r>
              <a:rPr lang="ru-RU" dirty="0"/>
              <a:t>''Ориентация на альтруизм'': 3, 7, 11, 15, 19, 23, 27, 31, 35, 39</a:t>
            </a:r>
          </a:p>
          <a:p>
            <a:r>
              <a:rPr lang="ru-RU" dirty="0"/>
              <a:t>''Ориентация на эгоизм'': 4, 8, 12, 16, 20, 24, 28, 32, 36, 40</a:t>
            </a:r>
          </a:p>
          <a:p>
            <a:endParaRPr lang="ru-RU" dirty="0"/>
          </a:p>
          <a:p>
            <a:r>
              <a:rPr lang="ru-RU" i="1" dirty="0"/>
              <a:t>Часть вторая: выявления установок ''свобода – власть'', ''труд – деньги'':</a:t>
            </a:r>
          </a:p>
          <a:p>
            <a:endParaRPr lang="ru-RU" dirty="0"/>
          </a:p>
          <a:p>
            <a:r>
              <a:rPr lang="ru-RU" dirty="0"/>
              <a:t>''Ориентация на труд'': 1, 5, 9, 13, 17, 21, 25, 29, 33, 37</a:t>
            </a:r>
          </a:p>
          <a:p>
            <a:r>
              <a:rPr lang="ru-RU" dirty="0"/>
              <a:t>''Ориентации на свободу'': 2, 6, 10, 14, 18, 22, 26, 30, 34, 38</a:t>
            </a:r>
          </a:p>
          <a:p>
            <a:r>
              <a:rPr lang="ru-RU" dirty="0"/>
              <a:t>''Ориентация на власть'': 3, 7, 11, 15, 19, 23, 27, 31, 35, 39</a:t>
            </a:r>
          </a:p>
          <a:p>
            <a:r>
              <a:rPr lang="ru-RU" dirty="0"/>
              <a:t>''Ориентация на деньги'': 4, 8, 12, 16, 20, 24, 28, 32, 36, 40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5373216"/>
            <a:ext cx="73448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Обработка и анализ теста Потемкиной.</a:t>
            </a:r>
            <a:endParaRPr lang="ru-RU" dirty="0"/>
          </a:p>
          <a:p>
            <a:r>
              <a:rPr lang="ru-RU" dirty="0"/>
              <a:t>За каждый ответ ''да'' начисляется 1 балл. Вычисляется сумма значений по каждой из восьми установок личности.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0"/>
            <a:ext cx="87129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Интерпретация полученных результатов.</a:t>
            </a:r>
            <a:endParaRPr lang="ru-RU" dirty="0"/>
          </a:p>
          <a:p>
            <a:r>
              <a:rPr lang="ru-RU" b="1" dirty="0"/>
              <a:t>Люди более ориентированы на процесс</a:t>
            </a:r>
            <a:r>
              <a:rPr lang="ru-RU" dirty="0"/>
              <a:t>, менее задумываются над достижением результата, часто опаздывают со сдачей работы, их процессуальная направленность препятствует их результативности; ими больше движет интерес к делу, а для достижения результата требуется много рутинной работы, негативное отношение к которой они не могут преодолеть.</a:t>
            </a:r>
          </a:p>
          <a:p>
            <a:r>
              <a:rPr lang="ru-RU" b="1" dirty="0"/>
              <a:t>Люди, ориентирующиеся на результат,</a:t>
            </a:r>
            <a:r>
              <a:rPr lang="ru-RU" dirty="0"/>
              <a:t> одни из самых надежных. Они могут достигать результата в своей деятельности вопреки суете, помехам, неудачам.</a:t>
            </a:r>
          </a:p>
          <a:p>
            <a:r>
              <a:rPr lang="ru-RU" b="1" dirty="0"/>
              <a:t>Люди, ориентирующиеся на альтруистические ценности</a:t>
            </a:r>
            <a:r>
              <a:rPr lang="ru-RU" dirty="0"/>
              <a:t>, часто в ущерб себе, заслуживают всяческого уважения. Альтруизм наиболее ценная общественная мотивация, наличие которой отличает зрелого человека.</a:t>
            </a:r>
          </a:p>
          <a:p>
            <a:r>
              <a:rPr lang="ru-RU" b="1" dirty="0"/>
              <a:t>Люди с чрезмерно выраженным эгоизмом </a:t>
            </a:r>
            <a:r>
              <a:rPr lang="ru-RU" dirty="0"/>
              <a:t>встречаются довольно редко. Известная доля ''разумного эгоизма'' не может навредить человеку. Скорее более вредит его отсутствие, причем это среди людей ''интеллигентных профессий'' встречается довольно часто.</a:t>
            </a:r>
          </a:p>
          <a:p>
            <a:r>
              <a:rPr lang="ru-RU" b="1" dirty="0"/>
              <a:t>Люди, ориентирующиеся на труд</a:t>
            </a:r>
            <a:r>
              <a:rPr lang="ru-RU" dirty="0"/>
              <a:t>, все время используют для того, чтобы что-то сделать, не жалея выходных дней, отпуска и т.д. Труд приносит им больше радостей и удовольствия, чем какие-то иные занятия. Ведущей ценностью для людей с </a:t>
            </a:r>
            <a:r>
              <a:rPr lang="ru-RU" b="1" dirty="0"/>
              <a:t>ориентацией на деньги </a:t>
            </a:r>
            <a:r>
              <a:rPr lang="ru-RU" dirty="0"/>
              <a:t>является стремление к увеличению своего благосостояния.</a:t>
            </a:r>
          </a:p>
          <a:p>
            <a:r>
              <a:rPr lang="ru-RU" dirty="0"/>
              <a:t>Главная ценность для людей</a:t>
            </a:r>
            <a:r>
              <a:rPr lang="ru-RU" b="1" dirty="0"/>
              <a:t>, ориентирующихся на свободу </a:t>
            </a:r>
            <a:r>
              <a:rPr lang="ru-RU" dirty="0"/>
              <a:t>– свобода. Очень часто ориентация на свободу сочетается с ориентацией на труд, реже это сочетание ''свободы'' и ''деньги''.</a:t>
            </a:r>
          </a:p>
          <a:p>
            <a:r>
              <a:rPr lang="ru-RU" dirty="0"/>
              <a:t>Для людей с </a:t>
            </a:r>
            <a:r>
              <a:rPr lang="ru-RU" b="1" dirty="0"/>
              <a:t>ориентацией на власть </a:t>
            </a:r>
            <a:r>
              <a:rPr lang="ru-RU" dirty="0"/>
              <a:t>ведущей ценностью является влияние на других, на общество.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395536" y="171452"/>
            <a:ext cx="8208912" cy="2446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182F3A"/>
                </a:solidFill>
                <a:effectLst/>
                <a:latin typeface="Arial" pitchFamily="34" charset="0"/>
                <a:cs typeface="Arial" pitchFamily="34" charset="0"/>
              </a:rPr>
              <a:t>Результаты, полученные с помощью данных методик, целесообразно представить графически. Для этого необходимо начертить две вертикальные пересекающиеся прямые и отложить на каждой из четырех прямых от центра (точка 0) количество баллов согласно ключам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rgbClr val="182F3A"/>
                </a:solidFill>
                <a:effectLst/>
                <a:latin typeface="Arial" pitchFamily="34" charset="0"/>
                <a:cs typeface="Arial" pitchFamily="34" charset="0"/>
              </a:rPr>
              <a:t>опросника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182F3A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rgbClr val="182F3A"/>
                </a:solidFill>
                <a:effectLst/>
                <a:latin typeface="Arial" pitchFamily="34" charset="0"/>
                <a:cs typeface="Arial" pitchFamily="34" charset="0"/>
              </a:rPr>
              <a:t>Далее следует эти точки соединить. В результате получится плоскость, отражающая особенности социально-психологических установок.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>
                <a:ln>
                  <a:noFill/>
                </a:ln>
                <a:solidFill>
                  <a:srgbClr val="182F3A"/>
                </a:solidFill>
                <a:effectLst/>
                <a:latin typeface="Arial" pitchFamily="34" charset="0"/>
                <a:cs typeface="Arial" pitchFamily="34" charset="0"/>
              </a:rPr>
              <a:t>Графическое изображение к тесту Потемкиной.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>
                <a:ln>
                  <a:noFill/>
                </a:ln>
                <a:solidFill>
                  <a:srgbClr val="182F3A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endParaRPr kumimoji="0" lang="ru-RU" sz="26300" b="0" i="0" u="none" strike="noStrike" cap="none" normalizeH="0" baseline="0" dirty="0">
              <a:ln>
                <a:noFill/>
              </a:ln>
              <a:solidFill>
                <a:srgbClr val="182F3A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6082" name="Picture 2" descr="графическое изображение, тест Потемкино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676525"/>
            <a:ext cx="5238750" cy="4181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60648"/>
            <a:ext cx="784887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На основании результатов использования методики можно выявить несколько групп испытуемых:</a:t>
            </a:r>
          </a:p>
          <a:p>
            <a:endParaRPr lang="ru-RU" sz="2800" dirty="0"/>
          </a:p>
          <a:p>
            <a:r>
              <a:rPr lang="ru-RU" sz="2800" dirty="0"/>
              <a:t>Группа высокомотивированных испытуемых с гармоничными ориентациями: все ориентации выражены сильно и в равной степени.</a:t>
            </a:r>
          </a:p>
          <a:p>
            <a:endParaRPr lang="ru-RU" sz="2800" dirty="0"/>
          </a:p>
          <a:p>
            <a:r>
              <a:rPr lang="ru-RU" sz="2800" dirty="0"/>
              <a:t>Группа </a:t>
            </a:r>
            <a:r>
              <a:rPr lang="ru-RU" sz="2800" dirty="0" err="1"/>
              <a:t>низкомотивированных</a:t>
            </a:r>
            <a:r>
              <a:rPr lang="ru-RU" sz="2800" dirty="0"/>
              <a:t> испытуемых, у которых все ориентации выражены чрезвычайно слабо.</a:t>
            </a:r>
          </a:p>
          <a:p>
            <a:endParaRPr lang="ru-RU" sz="2800" dirty="0"/>
          </a:p>
          <a:p>
            <a:r>
              <a:rPr lang="ru-RU" sz="2800" dirty="0"/>
              <a:t>Группа с дисгармоничными ориентациями, у которых некоторые ориентации выражены сильно, а другие могут даже отсутствовать.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Стимулирование трудовой деятельности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Вознаграждение </a:t>
            </a:r>
            <a:r>
              <a:rPr lang="ru-RU" dirty="0"/>
              <a:t>понимается как нечто, что побуждает человека работать. </a:t>
            </a:r>
          </a:p>
          <a:p>
            <a:r>
              <a:rPr lang="ru-RU" dirty="0"/>
              <a:t>Но в отличии от мотивов, которые являются побуждениями внутренними, вознаграждения побуждают человека к труду, воздействуя на него внешне, т.е. находятся вне сознания человека и вообще по сути своей категорически отличаются от мотивов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мотив – это </a:t>
            </a:r>
            <a:r>
              <a:rPr lang="ru-RU" dirty="0" err="1"/>
              <a:t>внутрипсихические</a:t>
            </a:r>
            <a:r>
              <a:rPr lang="ru-RU" dirty="0"/>
              <a:t> процессы человека выражающиеся, в определенной устремленности, </a:t>
            </a:r>
          </a:p>
          <a:p>
            <a:r>
              <a:rPr lang="ru-RU" dirty="0"/>
              <a:t>вознаграждения – блага, которые могут в сочетании с соответствующими потребностями способствовать появлению определенной трудовой мотивации (если речи идет о труде, а не о поведении вообще).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Стимулы труда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Любые блага, материальные или духовные, удовлетворяющие потребностям человека, если их получение предполагает трудовую деятельность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http://de.ifmo.ru/bk_netra/image.php?img=Images/Image312.gif&amp;bn=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4664"/>
            <a:ext cx="8280920" cy="61926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ru-RU" sz="3100" dirty="0"/>
              <a:t>Потребности, которые удовлетворяют стимулы, можно разделить на внутренние и внешние. 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/>
              <a:t>К внутренним</a:t>
            </a:r>
            <a:r>
              <a:rPr lang="ru-RU" dirty="0"/>
              <a:t> относят чувства самоуважения, удовлетворения от достижения результатов, ощущения содержательности и значимости своего труда «роскошь человеческого общения», возникающего в процессе выполнения работы, и другие. </a:t>
            </a:r>
          </a:p>
          <a:p>
            <a:r>
              <a:rPr lang="ru-RU" dirty="0"/>
              <a:t>Их также можно назвать </a:t>
            </a:r>
            <a:r>
              <a:rPr lang="ru-RU" b="1" dirty="0"/>
              <a:t>моральными стимулами. </a:t>
            </a:r>
            <a:endParaRPr lang="ru-RU" dirty="0"/>
          </a:p>
          <a:p>
            <a:r>
              <a:rPr lang="ru-RU" b="1" dirty="0"/>
              <a:t>Внешним вознаграждением</a:t>
            </a:r>
            <a:r>
              <a:rPr lang="ru-RU" dirty="0"/>
              <a:t> является то, что предоставляется организацией в замен выполненной работы: заработная плата, премии, служебный рост, символы статуса и престижа, похвалы и признания, разнообразные льготы и поощрения. </a:t>
            </a:r>
          </a:p>
          <a:p>
            <a:r>
              <a:rPr lang="ru-RU" dirty="0"/>
              <a:t>Их также можно назвать </a:t>
            </a:r>
            <a:r>
              <a:rPr lang="ru-RU" b="1" dirty="0"/>
              <a:t>денежными и материально-социальными стимулами.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функции заработной платы: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- воспроизводственная; </a:t>
            </a:r>
          </a:p>
          <a:p>
            <a:r>
              <a:rPr lang="ru-RU" dirty="0"/>
              <a:t>- статусная; </a:t>
            </a:r>
          </a:p>
          <a:p>
            <a:r>
              <a:rPr lang="ru-RU" dirty="0"/>
              <a:t>- стимулирующая.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Материально-социальные стимулы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/>
              <a:t>1. </a:t>
            </a:r>
            <a:r>
              <a:rPr lang="ru-RU" b="1" dirty="0"/>
              <a:t>Создание необходимых условий высокопроизводительного труда. К таким условиям относят:</a:t>
            </a:r>
            <a:r>
              <a:rPr lang="ru-RU" dirty="0"/>
              <a:t> </a:t>
            </a:r>
          </a:p>
          <a:p>
            <a:pPr algn="just">
              <a:buNone/>
            </a:pPr>
            <a:r>
              <a:rPr lang="ru-RU" dirty="0"/>
              <a:t>- оптимальную организацию рабочего места, </a:t>
            </a:r>
          </a:p>
          <a:p>
            <a:pPr algn="just">
              <a:buNone/>
            </a:pPr>
            <a:r>
              <a:rPr lang="ru-RU" dirty="0"/>
              <a:t>- отсутствие отвлекающих шумов (особенно монотонных), </a:t>
            </a:r>
          </a:p>
          <a:p>
            <a:pPr algn="just">
              <a:buNone/>
            </a:pPr>
            <a:r>
              <a:rPr lang="ru-RU" dirty="0"/>
              <a:t>- достаточную освещенность, </a:t>
            </a:r>
          </a:p>
          <a:p>
            <a:pPr algn="just">
              <a:buNone/>
            </a:pPr>
            <a:r>
              <a:rPr lang="ru-RU" dirty="0"/>
              <a:t>- темп, режим труда и др.</a:t>
            </a:r>
          </a:p>
          <a:p>
            <a:pPr algn="just">
              <a:buNone/>
            </a:pPr>
            <a:r>
              <a:rPr lang="ru-RU" dirty="0"/>
              <a:t>2. </a:t>
            </a:r>
            <a:r>
              <a:rPr lang="ru-RU" b="1" dirty="0"/>
              <a:t>Возможность ухода от монотонного к более интересному, творческому, содержательному трудовому процессу. </a:t>
            </a:r>
            <a:endParaRPr lang="ru-RU" dirty="0"/>
          </a:p>
          <a:p>
            <a:pPr algn="just">
              <a:buNone/>
            </a:pPr>
            <a:r>
              <a:rPr lang="ru-RU" dirty="0"/>
              <a:t>Под монотонностью одни понимают объективную характеристику самого процесса труда, другие – только психическое состояние человека.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3. Стимулирование свободным временем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Система стимулирования трудовой активности</a:t>
            </a:r>
          </a:p>
          <a:p>
            <a:pPr algn="just">
              <a:buNone/>
            </a:pPr>
            <a:r>
              <a:rPr lang="ru-RU" dirty="0"/>
              <a:t>предполагает оптимальное соотношение рабочего и свободного времени, т.к. у людей кроме самой работы могут быть и другие не менее важные дела, например, занятия спортом,  хобби или просто отдых. </a:t>
            </a:r>
          </a:p>
          <a:p>
            <a:pPr algn="just"/>
            <a:r>
              <a:rPr lang="ru-RU" dirty="0"/>
              <a:t>Если работник нуждается в свободном времени, а его целиком поглощает работа,  то он будет избегать ее, понижая таким образом производительность труда.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4. Улучшение отношений в коллективе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благотворно влияющего на состояние работающих, относят:</a:t>
            </a:r>
          </a:p>
          <a:p>
            <a:r>
              <a:rPr lang="ru-RU" dirty="0"/>
              <a:t> авторитет и особенности личности руководителя, </a:t>
            </a:r>
          </a:p>
          <a:p>
            <a:r>
              <a:rPr lang="ru-RU" dirty="0"/>
              <a:t>стиль его руководства, </a:t>
            </a:r>
          </a:p>
          <a:p>
            <a:r>
              <a:rPr lang="ru-RU" dirty="0"/>
              <a:t>совместимость членов коллектива по характеру, ценностным ориентациям, эмоциональным и другим свойствам, </a:t>
            </a:r>
          </a:p>
          <a:p>
            <a:r>
              <a:rPr lang="ru-RU" dirty="0"/>
              <a:t>наличие влиятельных лидеров в неофициальных группах;</a:t>
            </a:r>
          </a:p>
          <a:p>
            <a:r>
              <a:rPr lang="ru-RU" dirty="0"/>
              <a:t> отношение этих лидеров к производственным задачам, стоящим перед коллективом и т.п.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/>
              <a:t>5. Продвижение по службе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Это один из наиболее действенных стимулов, т.к. </a:t>
            </a:r>
          </a:p>
          <a:p>
            <a:r>
              <a:rPr lang="ru-RU" dirty="0"/>
              <a:t>Во-первых, при этом повышается оклад;</a:t>
            </a:r>
          </a:p>
          <a:p>
            <a:r>
              <a:rPr lang="ru-RU" dirty="0"/>
              <a:t> во-вторых, расширяется круг полномочий и соответственно работник становится причастен к принятию важных решений; </a:t>
            </a:r>
          </a:p>
          <a:p>
            <a:r>
              <a:rPr lang="ru-RU" dirty="0"/>
              <a:t>в-третьих, повышается степень ответственности, что заставляет человека работать эффективнее и не допускать промахи и ошибки; </a:t>
            </a:r>
          </a:p>
          <a:p>
            <a:r>
              <a:rPr lang="ru-RU" dirty="0"/>
              <a:t>в-четвертых, повышает доступ к информации.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Морально-психологические стимулы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Морально-психологические стимулы ориентированы на мотивацию человека как личности, а не только механизма, призванного выполнять производственные функции. </a:t>
            </a:r>
          </a:p>
          <a:p>
            <a:r>
              <a:rPr lang="ru-RU" dirty="0"/>
              <a:t>В отличие от вышеописанных стимулов моральные являются внутренними стимулами,  т.е. ими нельзя напрямую воздействовать на человека.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Закон </a:t>
            </a:r>
            <a:r>
              <a:rPr lang="ru-RU" dirty="0" err="1"/>
              <a:t>Йоркса-Додсона</a:t>
            </a:r>
            <a:endParaRPr lang="ru-RU" dirty="0"/>
          </a:p>
        </p:txBody>
      </p:sp>
      <p:pic>
        <p:nvPicPr>
          <p:cNvPr id="33796" name="Picture 4" descr="http://cs416923.userapi.com/v416923753/2d82/qR6gwhVxcX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556792"/>
            <a:ext cx="7920880" cy="489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Второй закон </a:t>
            </a:r>
            <a:r>
              <a:rPr lang="ru-RU" dirty="0" err="1"/>
              <a:t>Йоркса-Додсона</a:t>
            </a:r>
            <a:endParaRPr lang="ru-RU" dirty="0"/>
          </a:p>
        </p:txBody>
      </p:sp>
      <p:pic>
        <p:nvPicPr>
          <p:cNvPr id="1026" name="Picture 2" descr="http://www.ksp-msk.ru/uploads/gallery/974_1270889360/yerx-dodson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6"/>
            <a:ext cx="8280920" cy="5184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ru-RU" sz="2400" dirty="0"/>
              <a:t>С ростом уровня мотивации уровень точности выполнения деятельности снижается</a:t>
            </a:r>
          </a:p>
        </p:txBody>
      </p:sp>
      <p:pic>
        <p:nvPicPr>
          <p:cNvPr id="53250" name="Picture 2" descr="http://psy.1september.ru/2000/05/ris-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268760"/>
            <a:ext cx="5904656" cy="54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http://ppt4web.ru/images/581/20470/310/img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8208912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 ростом уровня мотивации эффективность деятельности снижается</a:t>
            </a:r>
          </a:p>
        </p:txBody>
      </p:sp>
      <p:pic>
        <p:nvPicPr>
          <p:cNvPr id="54274" name="Picture 2" descr="http://www.bestreferat.ru/images/paper/15/27/428271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628800"/>
            <a:ext cx="8136904" cy="50405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2232248"/>
          </a:xfrm>
        </p:spPr>
        <p:txBody>
          <a:bodyPr>
            <a:normAutofit fontScale="90000"/>
          </a:bodyPr>
          <a:lstStyle/>
          <a:p>
            <a:r>
              <a:rPr lang="ru-RU" sz="3100" dirty="0"/>
              <a:t>Современные научные исследования и практика позволили выработать следующие правила мотивации, соблюдение которых позволяет повысить эффективность мотивационных мероприятий:</a:t>
            </a:r>
            <a:br>
              <a:rPr lang="ru-RU" dirty="0"/>
            </a:br>
            <a:endParaRPr lang="ru-RU" dirty="0"/>
          </a:p>
        </p:txBody>
      </p:sp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179512" y="2318679"/>
            <a:ext cx="871296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—       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похвала эффективнее порицания и неконструктивной критики;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—        поощрение должно быть осязаемым и желательно незамедлительным (минимизация разрыва между результатом труда и его поощрением);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—        непредсказуемые и нерегулярные поощрения мотивируют больше, чем ожидаемые и прогнозируемые;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—        постоянное внимание к работнику и членам его семьи — важнейший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мотиватор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—        людям нравятся победы, поэтому чаще давайте людям чувствовать себя победителями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Правила мотивации </a:t>
            </a:r>
          </a:p>
        </p:txBody>
      </p:sp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323528" y="1925832"/>
            <a:ext cx="842392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     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поощряйте за достижение не только основной цели, но и промежуточных;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—        дайте работникам чувство свободы действия, возможность контролировать ситуацию;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—        не ущемляйте самоуважение других, предоставляйте им возможность «сохранить лицо»;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—        большие и редко кому достающиеся награды обычно вызывают зависть, небольшие и частые — удовлетворяют большинство;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—        разумная внутренняя конкуренция — двигатель 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развития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http://www.hrm.ru/hrm_old.nsf/0/4a547f3a69a97198c325744000317a2c/Content/0.956C?OpenElement&amp;FieldElemFormat=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88640"/>
            <a:ext cx="7200800" cy="64807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/>
              <a:t>Виды нововведений</a:t>
            </a: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0" y="1762867"/>
            <a:ext cx="889248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технико-технологические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(новые оборудования, приборы, технологические схемы и т.д.);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результативные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(переход на новые стандарты деятельности);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социальные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к которым относится: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экономические (новые материальные стимулы, показатели системы оплаты труда)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>
                <a:latin typeface="Calibri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организационно-управленческие (новые организационные структуры, формы организации труда, выработки решений, контроля за их выполнением и т.д.)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>
                <a:latin typeface="Calibri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собственно социальные, то есть целенаправленные изменения внутри коллективных отношений (выборность бригадиров, мастеров, новые формы гласности, воспитательной работы, как, например, наставничество, создание новых общественных органов и т.д.)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>
                <a:latin typeface="Calibri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правовые, главным образом выступающие как изменения в трудовом и хозяйственном законодательстве.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ru-RU" sz="2700" dirty="0"/>
              <a:t>Изменения и нововведения в организационном поведении классифицируются на следующие виды:</a:t>
            </a:r>
            <a:br>
              <a:rPr lang="ru-RU" dirty="0"/>
            </a:br>
            <a:endParaRPr lang="ru-RU" dirty="0"/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251520" y="1696204"/>
            <a:ext cx="842493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организации проведения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запланированные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незапланированные;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срокам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краткосрочные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долгосрочные;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отношению персонала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повышающие эффективность работы персонала;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повышающие квалификацию работников;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-направленные на улучшение климата, повышение удовлетворенности трудом и др.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467544" y="1229523"/>
            <a:ext cx="8424936" cy="5628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способу осуществления следует различать нововведения: 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экспериментальные, то есть проходящие стадию апробации, проверки;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прямые, реализуемые без экспериментов.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объему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точечные (правила);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системные (технологические и организационные системы);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стратегические (принципы производства и управления).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назначению: 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направленные на: эффективность производства;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улучшение условий труда;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обогащение содержания труда;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повышение управляемости организации;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повышение качества продукции.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395536" y="1193410"/>
            <a:ext cx="777686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Возможные положительные воздействия нововведений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снижение издержек;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снижение вредности труда;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повышение квалификации и др.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Возможные отрицательные воздействия нововведений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финансовые затраты на их проведение;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снижение эффективности работы на начальном этапе;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социальная напряженность и др.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Управление изменениями в организации следует рассматривать в двух аспектах: </a:t>
            </a:r>
            <a:r>
              <a:rPr lang="ru-RU" sz="28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тактическом и стратегическом</a:t>
            </a:r>
            <a:r>
              <a:rPr lang="ru-RU" sz="2800" b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2800" dirty="0"/>
          </a:p>
        </p:txBody>
      </p:sp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323528" y="1417288"/>
            <a:ext cx="8424936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тактической точки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зрения управление изменениями означает возможность провести их в адекватные сроки, достичь поставленных целей, снизить сопротивление изменениям, повысить к ним адаптацию работников.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тратегическом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контексте управление изменениями означает включение постоянных изменений в практику управления настолько, чтобы они стали привычными и ожидаемыми для всего персонала организации, а их временное отсутствие вызывало бы тревогу и беспокойство.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Именно обеспечение стратегического управления изменениями может привести к существенному повышению конкурентоспособности организации.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pPr lvl="0"/>
            <a:r>
              <a:rPr lang="ru-RU" sz="3100" b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Управление изменениями может быть реализовано на основе двух принципиальных подходов: </a:t>
            </a:r>
            <a:br>
              <a:rPr lang="ru-RU" sz="4400" b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179512" y="2088174"/>
            <a:ext cx="813690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Реактивный подход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позволяет реагировать на происходящие события, адаптироваться к переменам, смягчать их последствия. При этом имеет место временной интервал отставания внутренних изменений в ответ на внешние воздействия, что может привести к потере конкурентных позиций организации.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Проактивный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(превентивный) подход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дает возможность предвидеть события во внешней среде, опережать их и самим инициировать перемены. В этом случае роль менеджера заключается в проведении постоянных организационных изменений, позволяющих управлять самой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судьбой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организации. Такой подход позволяет кардинально управлять изменениями.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http://rpp.nashaucheba.ru/pars_docs/refs/23/22979/img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4868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6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Основными объектами организационных изменений и нововведений являются: </a:t>
            </a:r>
            <a:br>
              <a:rPr lang="ru-RU" sz="4400" b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272754" y="2461627"/>
            <a:ext cx="8957517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цели деятельности персонала и организации в целом; 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структура управления организацией; 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технология и задачи трудовой деятельности персонала; 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состав персонала. 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Выделяют три вида потенциальных угроз</a:t>
            </a:r>
            <a:r>
              <a:rPr lang="ru-RU" sz="2800" b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 осуществлении нововведений:</a:t>
            </a:r>
            <a:endParaRPr lang="ru-RU" sz="2800" dirty="0"/>
          </a:p>
        </p:txBody>
      </p:sp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395536" y="2112675"/>
            <a:ext cx="835292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экономические (снижение уровня дохода или его уменьшение в будущем);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психологические (ощущение неопределенности при изменении требований, обязанностей, методов работы);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социально-психологические (утрата престижа, потеря статуса и т.д.).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pPr lvl="0"/>
            <a:r>
              <a:rPr lang="ru-RU" sz="3100" b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нововведении организация работы с людьми осуществляется в соответствии с принципами: </a:t>
            </a:r>
            <a:br>
              <a:rPr lang="ru-RU" sz="4400" b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323528" y="2481570"/>
            <a:ext cx="856895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информирования о существе проблемы;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предварительной оценки (информирование на подготовительной стадии о необходимых усилиях, прогнозируемых трудностях, проблемах);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инициативы снизу (необходимо распределять ответственность за успешность внедрения на всех уровнях);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индивидуальной компенсации (переобучение, психологический тренинг и т.д.).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2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Выделяют следующие типы людей по их отношению к нововведению</a:t>
            </a:r>
            <a:r>
              <a:rPr lang="ru-RU" sz="2200" b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br>
              <a:rPr lang="ru-RU" sz="4400" b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251520" y="1847434"/>
            <a:ext cx="864096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Новаторы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люди, для которых характерен постоянный поиск возможностей усовершенствовать что-либо.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Энтузиасты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люди, которые принимают новое независимо от степени его проработки и обоснованности.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Рационалисты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принимают новые идеи только после тщательного анализа их полезности, оценки трудности и возможности использования нововведений.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Нейтралы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люди, не склонные верить на слово полезному предложению.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Скептики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люди, способные стать хорошими контролерами проектов и предложений, но тормозящие нововведения.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Консерваторы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люди, которые критически относятся ко всему, что не проверено опытом.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Ретрограды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люди, автоматически отрицающие все новое.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6" name="Picture 4" descr="http://www.intalev.ru/agregator/images/051_clip_image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48680"/>
            <a:ext cx="8280920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2" name="Picture 4" descr="http://rpp.nashaucheba.ru/pars_docs/refs/23/22972/img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4868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1" dirty="0"/>
              <a:t>Модель справедливости в формировании мотивации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132856"/>
            <a:ext cx="82809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sz="2000" dirty="0"/>
              <a:t>Если вознаграждение воспринимается как справедливое, объем затраченных на работу усилий остается примерно на одном и том же уровне.</a:t>
            </a:r>
          </a:p>
          <a:p>
            <a:pPr>
              <a:buFontTx/>
              <a:buChar char="-"/>
            </a:pPr>
            <a:endParaRPr lang="ru-RU" sz="2000" dirty="0"/>
          </a:p>
          <a:p>
            <a:pPr>
              <a:buFontTx/>
              <a:buChar char="-"/>
            </a:pPr>
            <a:r>
              <a:rPr lang="ru-RU" sz="2000" dirty="0"/>
              <a:t>При необъективной оценке трудового вклада со стороны менеджмента, уровень мотивации снижается.</a:t>
            </a:r>
          </a:p>
          <a:p>
            <a:pPr>
              <a:buFontTx/>
              <a:buChar char="-"/>
            </a:pPr>
            <a:endParaRPr lang="ru-RU" sz="2000" dirty="0"/>
          </a:p>
          <a:p>
            <a:pPr>
              <a:buFontTx/>
              <a:buChar char="-"/>
            </a:pPr>
            <a:r>
              <a:rPr lang="ru-RU" sz="2000" dirty="0"/>
              <a:t>Если вознаграждение кажется завышенным, в отношениях с работодателем появляется дисбаланс, и сотрудник будет стремиться к восстановлению равновесия.</a:t>
            </a:r>
          </a:p>
          <a:p>
            <a:pPr>
              <a:buFontTx/>
              <a:buChar char="-"/>
            </a:pPr>
            <a:endParaRPr lang="ru-RU" sz="2000" dirty="0"/>
          </a:p>
          <a:p>
            <a:pPr>
              <a:buFontTx/>
              <a:buChar char="-"/>
            </a:pPr>
            <a:endParaRPr lang="ru-RU" sz="2000" dirty="0"/>
          </a:p>
          <a:p>
            <a:pPr>
              <a:buFontTx/>
              <a:buChar char="-"/>
            </a:pPr>
            <a:endParaRPr lang="ru-RU" sz="2000" dirty="0"/>
          </a:p>
          <a:p>
            <a:pPr>
              <a:buFontTx/>
              <a:buChar char="-"/>
            </a:pPr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Модель ожидания Виктора </a:t>
            </a:r>
            <a:r>
              <a:rPr lang="ru-RU" dirty="0" err="1"/>
              <a:t>Врума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772816"/>
            <a:ext cx="748883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Главное отличие модели </a:t>
            </a:r>
            <a:r>
              <a:rPr lang="ru-RU" b="1" dirty="0"/>
              <a:t>Виктора </a:t>
            </a:r>
            <a:r>
              <a:rPr lang="ru-RU" b="1" dirty="0" err="1"/>
              <a:t>Врума</a:t>
            </a:r>
            <a:r>
              <a:rPr lang="ru-RU" dirty="0"/>
              <a:t> заключается в том, что она помогает установить взаимосвязь  личных целей и целей компании. </a:t>
            </a:r>
          </a:p>
          <a:p>
            <a:endParaRPr lang="ru-RU" dirty="0"/>
          </a:p>
          <a:p>
            <a:r>
              <a:rPr lang="ru-RU" dirty="0"/>
              <a:t>Техника позволяет определить, как сотрудник представляет свой вклад в достижение общей цели. </a:t>
            </a:r>
          </a:p>
          <a:p>
            <a:endParaRPr lang="ru-RU" dirty="0"/>
          </a:p>
          <a:p>
            <a:r>
              <a:rPr lang="ru-RU" dirty="0"/>
              <a:t>Помимо этого, метод дает понять, как работник видит пути своей профессиональной самореализации.</a:t>
            </a:r>
          </a:p>
          <a:p>
            <a:endParaRPr lang="ru-RU" dirty="0"/>
          </a:p>
          <a:p>
            <a:r>
              <a:rPr lang="ru-RU" dirty="0"/>
              <a:t>В модели </a:t>
            </a:r>
            <a:r>
              <a:rPr lang="ru-RU" dirty="0" err="1"/>
              <a:t>Врума</a:t>
            </a:r>
            <a:r>
              <a:rPr lang="ru-RU" dirty="0"/>
              <a:t> рассматриваются три переменных – ожидания в отношении результатов, ожидаемое вознаграждение и валентность. </a:t>
            </a:r>
          </a:p>
          <a:p>
            <a:endParaRPr lang="ru-RU" dirty="0"/>
          </a:p>
          <a:p>
            <a:r>
              <a:rPr lang="ru-RU" dirty="0"/>
              <a:t>Валентность  -  ценность вознаграждения. </a:t>
            </a:r>
          </a:p>
          <a:p>
            <a:endParaRPr lang="ru-RU" dirty="0"/>
          </a:p>
          <a:p>
            <a:r>
              <a:rPr lang="ru-RU" dirty="0"/>
              <a:t>Если между «добиваться результата» и «не добиваться», сотрудник выбирает первое, то валентность будет положительная, если ему все равно – нулевая.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Модель Ожидания</a:t>
            </a:r>
            <a:br>
              <a:rPr lang="ru-RU" dirty="0"/>
            </a:br>
            <a:r>
              <a:rPr lang="ru-RU" dirty="0"/>
              <a:t>Виктора </a:t>
            </a:r>
            <a:r>
              <a:rPr lang="ru-RU" dirty="0" err="1"/>
              <a:t>Врума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916832"/>
            <a:ext cx="741682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Мотивация = (ожидаемые результаты) </a:t>
            </a:r>
            <a:r>
              <a:rPr lang="ru-RU" b="1" dirty="0" err="1"/>
              <a:t>х</a:t>
            </a:r>
            <a:r>
              <a:rPr lang="ru-RU" b="1" dirty="0"/>
              <a:t> (ожидаемое вознаграждение) </a:t>
            </a:r>
            <a:r>
              <a:rPr lang="ru-RU" b="1" dirty="0" err="1"/>
              <a:t>х</a:t>
            </a:r>
            <a:r>
              <a:rPr lang="ru-RU" b="1" dirty="0"/>
              <a:t> валентность </a:t>
            </a:r>
            <a:br>
              <a:rPr lang="ru-RU" b="1" dirty="0"/>
            </a:br>
            <a:endParaRPr lang="ru-RU" b="1" dirty="0"/>
          </a:p>
          <a:p>
            <a:pPr algn="just"/>
            <a:br>
              <a:rPr lang="ru-RU" dirty="0"/>
            </a:br>
            <a:r>
              <a:rPr lang="ru-RU" dirty="0"/>
              <a:t>Используя модель </a:t>
            </a:r>
            <a:r>
              <a:rPr lang="ru-RU" dirty="0" err="1"/>
              <a:t>Врума</a:t>
            </a:r>
            <a:r>
              <a:rPr lang="ru-RU" dirty="0"/>
              <a:t> в формировании мотивации, следует учитывать:</a:t>
            </a:r>
          </a:p>
          <a:p>
            <a:pPr algn="just"/>
            <a:endParaRPr lang="ru-RU" dirty="0"/>
          </a:p>
          <a:p>
            <a:pPr algn="just">
              <a:buFontTx/>
              <a:buChar char="-"/>
            </a:pPr>
            <a:r>
              <a:rPr lang="ru-RU" dirty="0"/>
              <a:t>У каждого сотрудника – свое сочетание валентностей.</a:t>
            </a:r>
          </a:p>
          <a:p>
            <a:pPr algn="just">
              <a:buFontTx/>
              <a:buChar char="-"/>
            </a:pPr>
            <a:endParaRPr lang="ru-RU" dirty="0"/>
          </a:p>
          <a:p>
            <a:pPr algn="just">
              <a:buFontTx/>
              <a:buChar char="-"/>
            </a:pPr>
            <a:r>
              <a:rPr lang="ru-RU" dirty="0"/>
              <a:t>Работник сопоставляет размер вознаграждения с суммой, необходимой ему для достижения собственных целей.</a:t>
            </a:r>
          </a:p>
          <a:p>
            <a:pPr algn="just">
              <a:buFontTx/>
              <a:buChar char="-"/>
            </a:pPr>
            <a:endParaRPr lang="ru-RU" dirty="0"/>
          </a:p>
          <a:p>
            <a:pPr algn="just"/>
            <a:r>
              <a:rPr lang="ru-RU" dirty="0"/>
              <a:t>Теория ставит акцент на том, что повышение качества труда вызывает у сотрудника уверенность в вознаграждении.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1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007DEA"/>
      </a:accent6>
      <a:hlink>
        <a:srgbClr val="EB8803"/>
      </a:hlink>
      <a:folHlink>
        <a:srgbClr val="5F77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517</TotalTime>
  <Words>3752</Words>
  <Application>Microsoft Office PowerPoint</Application>
  <PresentationFormat>Экран (4:3)</PresentationFormat>
  <Paragraphs>317</Paragraphs>
  <Slides>54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63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Модель справедливости в формировании мотивации</vt:lpstr>
      <vt:lpstr>Модель ожидания Виктора Врума </vt:lpstr>
      <vt:lpstr>Модель Ожидания Виктора Врума</vt:lpstr>
      <vt:lpstr>Модель Лаймана Портера и Эдварда Лоулера</vt:lpstr>
      <vt:lpstr>Комплексная модель Портера – Лоулера </vt:lpstr>
      <vt:lpstr>Используя модель Портера – Лоулера в формировании мотивации, следует учитывать: </vt:lpstr>
      <vt:lpstr>Модель стимулирования Джона Стэйси Адамса</vt:lpstr>
      <vt:lpstr>Отличие мотивации от стимулирования </vt:lpstr>
      <vt:lpstr>Презентация PowerPoint</vt:lpstr>
      <vt:lpstr>Методика диагностики социально-психологических установок личности в мотивационно-потребностной сфере О.Ф.Потемкиной.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Стимулирование трудовой деятельности</vt:lpstr>
      <vt:lpstr>Презентация PowerPoint</vt:lpstr>
      <vt:lpstr>Стимулы труда</vt:lpstr>
      <vt:lpstr>Потребности, которые удовлетворяют стимулы, можно разделить на внутренние и внешние.  </vt:lpstr>
      <vt:lpstr>Основные функции заработной платы:</vt:lpstr>
      <vt:lpstr>Материально-социальные стимулы</vt:lpstr>
      <vt:lpstr>3. Стимулирование свободным временем</vt:lpstr>
      <vt:lpstr>4. Улучшение отношений в коллективе</vt:lpstr>
      <vt:lpstr>5. Продвижение по службе </vt:lpstr>
      <vt:lpstr>Морально-психологические стимулы </vt:lpstr>
      <vt:lpstr>Закон Йоркса-Додсона</vt:lpstr>
      <vt:lpstr>Второй закон Йоркса-Додсона</vt:lpstr>
      <vt:lpstr>С ростом уровня мотивации уровень точности выполнения деятельности снижается</vt:lpstr>
      <vt:lpstr>С ростом уровня мотивации эффективность деятельности снижается</vt:lpstr>
      <vt:lpstr>Современные научные исследования и практика позволили выработать следующие правила мотивации, соблюдение которых позволяет повысить эффективность мотивационных мероприятий: </vt:lpstr>
      <vt:lpstr>Правила мотивации </vt:lpstr>
      <vt:lpstr>Презентация PowerPoint</vt:lpstr>
      <vt:lpstr>Виды нововведений</vt:lpstr>
      <vt:lpstr>Изменения и нововведения в организационном поведении классифицируются на следующие виды: </vt:lpstr>
      <vt:lpstr>Презентация PowerPoint</vt:lpstr>
      <vt:lpstr>Презентация PowerPoint</vt:lpstr>
      <vt:lpstr>Управление изменениями в организации следует рассматривать в двух аспектах: тактическом и стратегическом.</vt:lpstr>
      <vt:lpstr>Управление изменениями может быть реализовано на основе двух принципиальных подходов:  </vt:lpstr>
      <vt:lpstr>Основными объектами организационных изменений и нововведений являются:  </vt:lpstr>
      <vt:lpstr>Выделяют три вида потенциальных угроз при осуществлении нововведений:</vt:lpstr>
      <vt:lpstr>При нововведении организация работы с людьми осуществляется в соответствии с принципами:  </vt:lpstr>
      <vt:lpstr>Выделяют следующие типы людей по их отношению к нововведению:  </vt:lpstr>
      <vt:lpstr>Презентация PowerPoint</vt:lpstr>
    </vt:vector>
  </TitlesOfParts>
  <Company>RePack by SPecialiST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мотивации Портера-Лоулера</dc:title>
  <dc:creator>Lara</dc:creator>
  <cp:lastModifiedBy>Сметанин Александр</cp:lastModifiedBy>
  <cp:revision>30</cp:revision>
  <dcterms:created xsi:type="dcterms:W3CDTF">2013-10-05T11:55:24Z</dcterms:created>
  <dcterms:modified xsi:type="dcterms:W3CDTF">2025-12-06T12:52:25Z</dcterms:modified>
</cp:coreProperties>
</file>