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6"/>
  </p:notesMasterIdLst>
  <p:sldIdLst>
    <p:sldId id="256" r:id="rId2"/>
    <p:sldId id="257" r:id="rId3"/>
    <p:sldId id="258" r:id="rId4"/>
    <p:sldId id="259" r:id="rId5"/>
    <p:sldId id="261" r:id="rId6"/>
    <p:sldId id="262" r:id="rId7"/>
    <p:sldId id="260" r:id="rId8"/>
    <p:sldId id="264" r:id="rId9"/>
    <p:sldId id="263" r:id="rId10"/>
    <p:sldId id="265" r:id="rId11"/>
    <p:sldId id="266" r:id="rId12"/>
    <p:sldId id="267" r:id="rId13"/>
    <p:sldId id="268" r:id="rId14"/>
    <p:sldId id="269" r:id="rId15"/>
  </p:sldIdLst>
  <p:sldSz cx="12192000" cy="6858000"/>
  <p:notesSz cx="6858000" cy="9144000"/>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2" d="100"/>
          <a:sy n="112" d="100"/>
        </p:scale>
        <p:origin x="55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F46825-9124-466A-9FB6-619554378DE8}" type="datetimeFigureOut">
              <a:rPr lang="ru-RU" smtClean="0"/>
              <a:t>25.11.2025</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6287C6-E68D-4483-A3C6-C552820357AB}" type="slidenum">
              <a:rPr lang="ru-RU" smtClean="0"/>
              <a:t>‹#›</a:t>
            </a:fld>
            <a:endParaRPr lang="ru-RU"/>
          </a:p>
        </p:txBody>
      </p:sp>
    </p:spTree>
    <p:extLst>
      <p:ext uri="{BB962C8B-B14F-4D97-AF65-F5344CB8AC3E}">
        <p14:creationId xmlns:p14="http://schemas.microsoft.com/office/powerpoint/2010/main" val="2637779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1</a:t>
            </a:fld>
            <a:endParaRPr lang="ru-RU"/>
          </a:p>
        </p:txBody>
      </p:sp>
    </p:spTree>
    <p:extLst>
      <p:ext uri="{BB962C8B-B14F-4D97-AF65-F5344CB8AC3E}">
        <p14:creationId xmlns:p14="http://schemas.microsoft.com/office/powerpoint/2010/main" val="13629886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10</a:t>
            </a:fld>
            <a:endParaRPr lang="ru-RU"/>
          </a:p>
        </p:txBody>
      </p:sp>
    </p:spTree>
    <p:extLst>
      <p:ext uri="{BB962C8B-B14F-4D97-AF65-F5344CB8AC3E}">
        <p14:creationId xmlns:p14="http://schemas.microsoft.com/office/powerpoint/2010/main" val="3278971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11</a:t>
            </a:fld>
            <a:endParaRPr lang="ru-RU"/>
          </a:p>
        </p:txBody>
      </p:sp>
    </p:spTree>
    <p:extLst>
      <p:ext uri="{BB962C8B-B14F-4D97-AF65-F5344CB8AC3E}">
        <p14:creationId xmlns:p14="http://schemas.microsoft.com/office/powerpoint/2010/main" val="4060135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12</a:t>
            </a:fld>
            <a:endParaRPr lang="ru-RU"/>
          </a:p>
        </p:txBody>
      </p:sp>
    </p:spTree>
    <p:extLst>
      <p:ext uri="{BB962C8B-B14F-4D97-AF65-F5344CB8AC3E}">
        <p14:creationId xmlns:p14="http://schemas.microsoft.com/office/powerpoint/2010/main" val="859567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13</a:t>
            </a:fld>
            <a:endParaRPr lang="ru-RU"/>
          </a:p>
        </p:txBody>
      </p:sp>
    </p:spTree>
    <p:extLst>
      <p:ext uri="{BB962C8B-B14F-4D97-AF65-F5344CB8AC3E}">
        <p14:creationId xmlns:p14="http://schemas.microsoft.com/office/powerpoint/2010/main" val="2065414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14</a:t>
            </a:fld>
            <a:endParaRPr lang="ru-RU"/>
          </a:p>
        </p:txBody>
      </p:sp>
    </p:spTree>
    <p:extLst>
      <p:ext uri="{BB962C8B-B14F-4D97-AF65-F5344CB8AC3E}">
        <p14:creationId xmlns:p14="http://schemas.microsoft.com/office/powerpoint/2010/main" val="382234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2</a:t>
            </a:fld>
            <a:endParaRPr lang="ru-RU"/>
          </a:p>
        </p:txBody>
      </p:sp>
    </p:spTree>
    <p:extLst>
      <p:ext uri="{BB962C8B-B14F-4D97-AF65-F5344CB8AC3E}">
        <p14:creationId xmlns:p14="http://schemas.microsoft.com/office/powerpoint/2010/main" val="3623599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3</a:t>
            </a:fld>
            <a:endParaRPr lang="ru-RU"/>
          </a:p>
        </p:txBody>
      </p:sp>
    </p:spTree>
    <p:extLst>
      <p:ext uri="{BB962C8B-B14F-4D97-AF65-F5344CB8AC3E}">
        <p14:creationId xmlns:p14="http://schemas.microsoft.com/office/powerpoint/2010/main" val="250448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4</a:t>
            </a:fld>
            <a:endParaRPr lang="ru-RU"/>
          </a:p>
        </p:txBody>
      </p:sp>
    </p:spTree>
    <p:extLst>
      <p:ext uri="{BB962C8B-B14F-4D97-AF65-F5344CB8AC3E}">
        <p14:creationId xmlns:p14="http://schemas.microsoft.com/office/powerpoint/2010/main" val="148025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5</a:t>
            </a:fld>
            <a:endParaRPr lang="ru-RU"/>
          </a:p>
        </p:txBody>
      </p:sp>
    </p:spTree>
    <p:extLst>
      <p:ext uri="{BB962C8B-B14F-4D97-AF65-F5344CB8AC3E}">
        <p14:creationId xmlns:p14="http://schemas.microsoft.com/office/powerpoint/2010/main" val="2322439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6</a:t>
            </a:fld>
            <a:endParaRPr lang="ru-RU"/>
          </a:p>
        </p:txBody>
      </p:sp>
    </p:spTree>
    <p:extLst>
      <p:ext uri="{BB962C8B-B14F-4D97-AF65-F5344CB8AC3E}">
        <p14:creationId xmlns:p14="http://schemas.microsoft.com/office/powerpoint/2010/main" val="1338289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7</a:t>
            </a:fld>
            <a:endParaRPr lang="ru-RU"/>
          </a:p>
        </p:txBody>
      </p:sp>
    </p:spTree>
    <p:extLst>
      <p:ext uri="{BB962C8B-B14F-4D97-AF65-F5344CB8AC3E}">
        <p14:creationId xmlns:p14="http://schemas.microsoft.com/office/powerpoint/2010/main" val="182200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8</a:t>
            </a:fld>
            <a:endParaRPr lang="ru-RU"/>
          </a:p>
        </p:txBody>
      </p:sp>
    </p:spTree>
    <p:extLst>
      <p:ext uri="{BB962C8B-B14F-4D97-AF65-F5344CB8AC3E}">
        <p14:creationId xmlns:p14="http://schemas.microsoft.com/office/powerpoint/2010/main" val="3254039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A6287C6-E68D-4483-A3C6-C552820357AB}" type="slidenum">
              <a:rPr lang="ru-RU" smtClean="0"/>
              <a:t>9</a:t>
            </a:fld>
            <a:endParaRPr lang="ru-RU"/>
          </a:p>
        </p:txBody>
      </p:sp>
    </p:spTree>
    <p:extLst>
      <p:ext uri="{BB962C8B-B14F-4D97-AF65-F5344CB8AC3E}">
        <p14:creationId xmlns:p14="http://schemas.microsoft.com/office/powerpoint/2010/main" val="28267933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ru-RU"/>
              <a:t>Образец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E8D776F6-54F2-45E3-AF43-A62029069344}" type="datetimeFigureOut">
              <a:rPr lang="ru-RU" smtClean="0"/>
              <a:pPr/>
              <a:t>25.11.2025</a:t>
            </a:fld>
            <a:endParaRPr lang="ru-RU"/>
          </a:p>
        </p:txBody>
      </p:sp>
      <p:sp>
        <p:nvSpPr>
          <p:cNvPr id="5" name="Footer Placeholder 4"/>
          <p:cNvSpPr>
            <a:spLocks noGrp="1"/>
          </p:cNvSpPr>
          <p:nvPr>
            <p:ph type="ftr" sz="quarter" idx="11"/>
          </p:nvPr>
        </p:nvSpPr>
        <p:spPr>
          <a:xfrm>
            <a:off x="1371600" y="4323845"/>
            <a:ext cx="6400800" cy="365125"/>
          </a:xfrm>
        </p:spPr>
        <p:txBody>
          <a:bodyPr/>
          <a:lstStyle/>
          <a:p>
            <a:endParaRPr lang="ru-RU"/>
          </a:p>
        </p:txBody>
      </p:sp>
      <p:sp>
        <p:nvSpPr>
          <p:cNvPr id="6" name="Slide Number Placeholder 5"/>
          <p:cNvSpPr>
            <a:spLocks noGrp="1"/>
          </p:cNvSpPr>
          <p:nvPr>
            <p:ph type="sldNum" sz="quarter" idx="12"/>
          </p:nvPr>
        </p:nvSpPr>
        <p:spPr>
          <a:xfrm>
            <a:off x="8077200" y="1430866"/>
            <a:ext cx="2743200" cy="365125"/>
          </a:xfrm>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39055841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10931674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8D776F6-54F2-45E3-AF43-A62029069344}" type="datetimeFigureOut">
              <a:rPr lang="ru-RU" smtClean="0"/>
              <a:pPr/>
              <a:t>25.11.2025</a:t>
            </a:fld>
            <a:endParaRPr lang="ru-RU"/>
          </a:p>
        </p:txBody>
      </p:sp>
      <p:sp>
        <p:nvSpPr>
          <p:cNvPr id="6" name="Footer Placeholder 5"/>
          <p:cNvSpPr>
            <a:spLocks noGrp="1"/>
          </p:cNvSpPr>
          <p:nvPr>
            <p:ph type="ftr" sz="quarter" idx="11"/>
          </p:nvPr>
        </p:nvSpPr>
        <p:spPr>
          <a:xfrm>
            <a:off x="685800" y="379941"/>
            <a:ext cx="6991492" cy="365125"/>
          </a:xfrm>
        </p:spPr>
        <p:txBody>
          <a:bodyPr/>
          <a:lstStyle/>
          <a:p>
            <a:endParaRPr lang="ru-RU"/>
          </a:p>
        </p:txBody>
      </p:sp>
      <p:sp>
        <p:nvSpPr>
          <p:cNvPr id="7" name="Slide Number Placeholder 6"/>
          <p:cNvSpPr>
            <a:spLocks noGrp="1"/>
          </p:cNvSpPr>
          <p:nvPr>
            <p:ph type="sldNum" sz="quarter" idx="12"/>
          </p:nvPr>
        </p:nvSpPr>
        <p:spPr>
          <a:xfrm>
            <a:off x="10862452" y="381000"/>
            <a:ext cx="643748" cy="365125"/>
          </a:xfrm>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19270740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8D776F6-54F2-45E3-AF43-A62029069344}" type="datetimeFigureOut">
              <a:rPr lang="ru-RU" smtClean="0"/>
              <a:pPr/>
              <a:t>25.11.2025</a:t>
            </a:fld>
            <a:endParaRPr lang="ru-RU"/>
          </a:p>
        </p:txBody>
      </p:sp>
      <p:sp>
        <p:nvSpPr>
          <p:cNvPr id="6" name="Footer Placeholder 5"/>
          <p:cNvSpPr>
            <a:spLocks noGrp="1"/>
          </p:cNvSpPr>
          <p:nvPr>
            <p:ph type="ftr" sz="quarter" idx="11"/>
          </p:nvPr>
        </p:nvSpPr>
        <p:spPr>
          <a:xfrm>
            <a:off x="685800" y="379941"/>
            <a:ext cx="6991492" cy="365125"/>
          </a:xfrm>
        </p:spPr>
        <p:txBody>
          <a:bodyPr/>
          <a:lstStyle/>
          <a:p>
            <a:endParaRPr lang="ru-RU"/>
          </a:p>
        </p:txBody>
      </p:sp>
      <p:sp>
        <p:nvSpPr>
          <p:cNvPr id="7" name="Slide Number Placeholder 6"/>
          <p:cNvSpPr>
            <a:spLocks noGrp="1"/>
          </p:cNvSpPr>
          <p:nvPr>
            <p:ph type="sldNum" sz="quarter" idx="12"/>
          </p:nvPr>
        </p:nvSpPr>
        <p:spPr>
          <a:xfrm>
            <a:off x="10862452" y="381000"/>
            <a:ext cx="643748" cy="365125"/>
          </a:xfrm>
        </p:spPr>
        <p:txBody>
          <a:bodyPr/>
          <a:lstStyle/>
          <a:p>
            <a:fld id="{90B5C406-F179-41BA-8996-F87E23D1CA32}" type="slidenum">
              <a:rPr lang="ru-RU" smtClean="0"/>
              <a:pPr/>
              <a:t>‹#›</a:t>
            </a:fld>
            <a:endParaRPr lang="ru-RU"/>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328977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E8D776F6-54F2-45E3-AF43-A62029069344}" type="datetimeFigureOut">
              <a:rPr lang="ru-RU" smtClean="0"/>
              <a:pPr/>
              <a:t>25.11.2025</a:t>
            </a:fld>
            <a:endParaRPr lang="ru-RU"/>
          </a:p>
        </p:txBody>
      </p:sp>
      <p:sp>
        <p:nvSpPr>
          <p:cNvPr id="6" name="Footer Placeholder 5"/>
          <p:cNvSpPr>
            <a:spLocks noGrp="1"/>
          </p:cNvSpPr>
          <p:nvPr>
            <p:ph type="ftr" sz="quarter" idx="11"/>
          </p:nvPr>
        </p:nvSpPr>
        <p:spPr>
          <a:xfrm>
            <a:off x="685800" y="378883"/>
            <a:ext cx="6991492" cy="365125"/>
          </a:xfrm>
        </p:spPr>
        <p:txBody>
          <a:bodyPr/>
          <a:lstStyle/>
          <a:p>
            <a:endParaRPr lang="ru-RU"/>
          </a:p>
        </p:txBody>
      </p:sp>
      <p:sp>
        <p:nvSpPr>
          <p:cNvPr id="7" name="Slide Number Placeholder 6"/>
          <p:cNvSpPr>
            <a:spLocks noGrp="1"/>
          </p:cNvSpPr>
          <p:nvPr>
            <p:ph type="sldNum" sz="quarter" idx="12"/>
          </p:nvPr>
        </p:nvSpPr>
        <p:spPr>
          <a:xfrm>
            <a:off x="10862452" y="381000"/>
            <a:ext cx="643748" cy="365125"/>
          </a:xfrm>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16328783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ru-RU"/>
              <a:t>Образец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8133228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33512258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38687025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E8D776F6-54F2-45E3-AF43-A62029069344}" type="datetimeFigureOut">
              <a:rPr lang="ru-RU" smtClean="0"/>
              <a:pPr/>
              <a:t>25.11.2025</a:t>
            </a:fld>
            <a:endParaRPr lang="ru-RU"/>
          </a:p>
        </p:txBody>
      </p:sp>
      <p:sp>
        <p:nvSpPr>
          <p:cNvPr id="5" name="Footer Placeholder 4"/>
          <p:cNvSpPr>
            <a:spLocks noGrp="1"/>
          </p:cNvSpPr>
          <p:nvPr>
            <p:ph type="ftr" sz="quarter" idx="11"/>
          </p:nvPr>
        </p:nvSpPr>
        <p:spPr>
          <a:xfrm>
            <a:off x="685800" y="381000"/>
            <a:ext cx="6991492" cy="365125"/>
          </a:xfrm>
        </p:spPr>
        <p:txBody>
          <a:bodyPr/>
          <a:lstStyle/>
          <a:p>
            <a:endParaRPr lang="ru-RU"/>
          </a:p>
        </p:txBody>
      </p:sp>
      <p:sp>
        <p:nvSpPr>
          <p:cNvPr id="6" name="Slide Number Placeholder 5"/>
          <p:cNvSpPr>
            <a:spLocks noGrp="1"/>
          </p:cNvSpPr>
          <p:nvPr>
            <p:ph type="sldNum" sz="quarter" idx="12"/>
          </p:nvPr>
        </p:nvSpPr>
        <p:spPr>
          <a:xfrm>
            <a:off x="10862452" y="381000"/>
            <a:ext cx="643748" cy="365125"/>
          </a:xfrm>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34463163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20147270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ru-RU"/>
              <a:t>Образец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E8D776F6-54F2-45E3-AF43-A62029069344}" type="datetimeFigureOut">
              <a:rPr lang="ru-RU" smtClean="0"/>
              <a:pPr/>
              <a:t>25.11.2025</a:t>
            </a:fld>
            <a:endParaRPr lang="ru-RU"/>
          </a:p>
        </p:txBody>
      </p:sp>
      <p:sp>
        <p:nvSpPr>
          <p:cNvPr id="5" name="Footer Placeholder 4"/>
          <p:cNvSpPr>
            <a:spLocks noGrp="1"/>
          </p:cNvSpPr>
          <p:nvPr>
            <p:ph type="ftr" sz="quarter" idx="11"/>
          </p:nvPr>
        </p:nvSpPr>
        <p:spPr>
          <a:xfrm>
            <a:off x="685800" y="381001"/>
            <a:ext cx="6991492" cy="364065"/>
          </a:xfrm>
        </p:spPr>
        <p:txBody>
          <a:bodyPr/>
          <a:lstStyle/>
          <a:p>
            <a:endParaRPr lang="ru-RU"/>
          </a:p>
        </p:txBody>
      </p:sp>
      <p:sp>
        <p:nvSpPr>
          <p:cNvPr id="6" name="Slide Number Placeholder 5"/>
          <p:cNvSpPr>
            <a:spLocks noGrp="1"/>
          </p:cNvSpPr>
          <p:nvPr>
            <p:ph type="sldNum" sz="quarter" idx="12"/>
          </p:nvPr>
        </p:nvSpPr>
        <p:spPr>
          <a:xfrm>
            <a:off x="10862452" y="381000"/>
            <a:ext cx="643748" cy="365125"/>
          </a:xfrm>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34362449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41098993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5800" y="3132666"/>
            <a:ext cx="5311775" cy="308601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3132666"/>
            <a:ext cx="5334000" cy="308601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2495627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2061800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41350859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ru-RU"/>
              <a:t>Образец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16321886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8D776F6-54F2-45E3-AF43-A62029069344}" type="datetimeFigureOut">
              <a:rPr lang="ru-RU" smtClean="0"/>
              <a:pPr/>
              <a:t>25.11.2025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B5C406-F179-41BA-8996-F87E23D1CA32}" type="slidenum">
              <a:rPr lang="ru-RU" smtClean="0"/>
              <a:pPr/>
              <a:t>‹#›</a:t>
            </a:fld>
            <a:endParaRPr lang="ru-RU"/>
          </a:p>
        </p:txBody>
      </p:sp>
    </p:spTree>
    <p:extLst>
      <p:ext uri="{BB962C8B-B14F-4D97-AF65-F5344CB8AC3E}">
        <p14:creationId xmlns:p14="http://schemas.microsoft.com/office/powerpoint/2010/main" val="4147761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8D776F6-54F2-45E3-AF43-A62029069344}" type="datetimeFigureOut">
              <a:rPr lang="ru-RU" smtClean="0"/>
              <a:pPr/>
              <a:t>25.11.2025</a:t>
            </a:fld>
            <a:endParaRPr lang="ru-RU"/>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0B5C406-F179-41BA-8996-F87E23D1CA32}" type="slidenum">
              <a:rPr lang="ru-RU" smtClean="0"/>
              <a:pPr/>
              <a:t>‹#›</a:t>
            </a:fld>
            <a:endParaRPr lang="ru-RU"/>
          </a:p>
        </p:txBody>
      </p:sp>
    </p:spTree>
    <p:extLst>
      <p:ext uri="{BB962C8B-B14F-4D97-AF65-F5344CB8AC3E}">
        <p14:creationId xmlns:p14="http://schemas.microsoft.com/office/powerpoint/2010/main" val="36327118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image" Target="../media/image1.pn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1.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1.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1.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1.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1.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image" Target="../media/image1.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1.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1.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2" descr="Похожее изображение">
            <a:extLst>
              <a:ext uri="{FF2B5EF4-FFF2-40B4-BE49-F238E27FC236}">
                <a16:creationId xmlns:a16="http://schemas.microsoft.com/office/drawing/2014/main" xmlns="" id="{D49F8DCD-B761-4494-8059-41BF38DE08C4}"/>
              </a:ext>
            </a:extLst>
          </p:cNvPr>
          <p:cNvPicPr>
            <a:picLocks noChangeAspect="1" noChangeArrowheads="1"/>
          </p:cNvPicPr>
          <p:nvPr/>
        </p:nvPicPr>
        <p:blipFill rotWithShape="1">
          <a:blip r:embed="rId4">
            <a:alphaModFix amt="40000"/>
            <a:extLst>
              <a:ext uri="{28A0092B-C50C-407E-A947-70E740481C1C}">
                <a14:useLocalDpi xmlns:a14="http://schemas.microsoft.com/office/drawing/2010/main" val="0"/>
              </a:ext>
            </a:extLst>
          </a:blip>
          <a:srcRect t="4565" b="11480"/>
          <a:stretch/>
        </p:blipFill>
        <p:spPr bwMode="auto">
          <a:xfrm>
            <a:off x="20" y="0"/>
            <a:ext cx="12191980" cy="6857990"/>
          </a:xfrm>
          <a:prstGeom prst="rect">
            <a:avLst/>
          </a:prstGeom>
          <a:noFill/>
          <a:effectLst>
            <a:outerShdw blurRad="50800" dist="50800" dir="5400000" algn="ctr" rotWithShape="0">
              <a:srgbClr val="000000">
                <a:alpha val="4000"/>
              </a:srgbClr>
            </a:outerShdw>
          </a:effectLst>
          <a:extLst>
            <a:ext uri="{909E8E84-426E-40DD-AFC4-6F175D3DCCD1}">
              <a14:hiddenFill xmlns:a14="http://schemas.microsoft.com/office/drawing/2010/main">
                <a:solidFill>
                  <a:srgbClr val="FFFFFF"/>
                </a:solidFill>
              </a14:hiddenFill>
            </a:ext>
          </a:extLst>
        </p:spPr>
      </p:pic>
      <p:sp>
        <p:nvSpPr>
          <p:cNvPr id="2" name="Заголовок 1">
            <a:extLst>
              <a:ext uri="{FF2B5EF4-FFF2-40B4-BE49-F238E27FC236}">
                <a16:creationId xmlns:a16="http://schemas.microsoft.com/office/drawing/2014/main" xmlns="" id="{28B3B414-F95F-49B5-B52F-2F138A645C42}"/>
              </a:ext>
            </a:extLst>
          </p:cNvPr>
          <p:cNvSpPr>
            <a:spLocks noGrp="1"/>
          </p:cNvSpPr>
          <p:nvPr>
            <p:ph type="ctrTitle"/>
          </p:nvPr>
        </p:nvSpPr>
        <p:spPr>
          <a:xfrm>
            <a:off x="2154087" y="2576752"/>
            <a:ext cx="8054742" cy="2253533"/>
          </a:xfrm>
        </p:spPr>
        <p:txBody>
          <a:bodyPr>
            <a:noAutofit/>
          </a:bodyPr>
          <a:lstStyle/>
          <a:p>
            <a:pPr algn="ctr"/>
            <a:r>
              <a:rPr lang="ru-RU" sz="4000" b="1" cap="none" dirty="0">
                <a:latin typeface="Verdana" panose="020B0604030504040204" pitchFamily="34" charset="0"/>
                <a:ea typeface="Verdana" panose="020B0604030504040204" pitchFamily="34" charset="0"/>
                <a:cs typeface="Verdana" panose="020B0604030504040204" pitchFamily="34" charset="0"/>
              </a:rPr>
              <a:t>Внутренний маркетинг </a:t>
            </a:r>
            <a:r>
              <a:rPr lang="ru-RU" sz="4000" b="1" cap="none" dirty="0" smtClean="0">
                <a:latin typeface="Verdana" panose="020B0604030504040204" pitchFamily="34" charset="0"/>
                <a:ea typeface="Verdana" panose="020B0604030504040204" pitchFamily="34" charset="0"/>
                <a:cs typeface="Verdana" panose="020B0604030504040204" pitchFamily="34" charset="0"/>
              </a:rPr>
              <a:t/>
            </a:r>
            <a:br>
              <a:rPr lang="ru-RU" sz="4000" b="1" cap="none" dirty="0" smtClean="0">
                <a:latin typeface="Verdana" panose="020B0604030504040204" pitchFamily="34" charset="0"/>
                <a:ea typeface="Verdana" panose="020B0604030504040204" pitchFamily="34" charset="0"/>
                <a:cs typeface="Verdana" panose="020B0604030504040204" pitchFamily="34" charset="0"/>
              </a:rPr>
            </a:br>
            <a:r>
              <a:rPr lang="ru-RU" sz="4000" b="1" cap="none" dirty="0" smtClean="0">
                <a:latin typeface="Verdana" panose="020B0604030504040204" pitchFamily="34" charset="0"/>
                <a:ea typeface="Verdana" panose="020B0604030504040204" pitchFamily="34" charset="0"/>
                <a:cs typeface="Verdana" panose="020B0604030504040204" pitchFamily="34" charset="0"/>
              </a:rPr>
              <a:t>и </a:t>
            </a:r>
            <a:r>
              <a:rPr lang="ru-RU" sz="4000" b="1" cap="none" dirty="0">
                <a:latin typeface="Verdana" panose="020B0604030504040204" pitchFamily="34" charset="0"/>
                <a:ea typeface="Verdana" panose="020B0604030504040204" pitchFamily="34" charset="0"/>
                <a:cs typeface="Verdana" panose="020B0604030504040204" pitchFamily="34" charset="0"/>
              </a:rPr>
              <a:t>маркетинг персонала: отличия и особенности</a:t>
            </a:r>
            <a:r>
              <a:rPr lang="ru-RU" sz="4000" b="1" dirty="0"/>
              <a:t/>
            </a:r>
            <a:br>
              <a:rPr lang="ru-RU" sz="4000" b="1" dirty="0"/>
            </a:br>
            <a:r>
              <a:rPr lang="ru-RU" sz="4000" dirty="0"/>
              <a:t/>
            </a:r>
            <a:br>
              <a:rPr lang="ru-RU" sz="4000" dirty="0"/>
            </a:br>
            <a:endParaRPr lang="ru-RU" sz="4000" dirty="0"/>
          </a:p>
        </p:txBody>
      </p:sp>
    </p:spTree>
    <p:custDataLst>
      <p:tags r:id="rId1"/>
    </p:custDataLst>
    <p:extLst>
      <p:ext uri="{BB962C8B-B14F-4D97-AF65-F5344CB8AC3E}">
        <p14:creationId xmlns:p14="http://schemas.microsoft.com/office/powerpoint/2010/main" val="2267904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12290" name="Picture 2" descr="Похожее изображение">
            <a:extLst>
              <a:ext uri="{FF2B5EF4-FFF2-40B4-BE49-F238E27FC236}">
                <a16:creationId xmlns:a16="http://schemas.microsoft.com/office/drawing/2014/main" xmlns="" id="{F6805DE0-18F2-4B68-A92A-9DF9F0963BEB}"/>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4A826057-9678-4A9D-B985-DA62267F297E}"/>
              </a:ext>
            </a:extLst>
          </p:cNvPr>
          <p:cNvSpPr>
            <a:spLocks noGrp="1"/>
          </p:cNvSpPr>
          <p:nvPr>
            <p:ph type="title"/>
          </p:nvPr>
        </p:nvSpPr>
        <p:spPr>
          <a:xfrm>
            <a:off x="3511061" y="262217"/>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FB537440-08DA-4F20-90A2-61A65D18E606}"/>
              </a:ext>
            </a:extLst>
          </p:cNvPr>
          <p:cNvSpPr>
            <a:spLocks noGrp="1"/>
          </p:cNvSpPr>
          <p:nvPr>
            <p:ph idx="1"/>
          </p:nvPr>
        </p:nvSpPr>
        <p:spPr>
          <a:xfrm>
            <a:off x="685800" y="2194560"/>
            <a:ext cx="10820400" cy="4024125"/>
          </a:xfrm>
        </p:spPr>
        <p:txBody>
          <a:bodyPr>
            <a:normAutofit/>
          </a:bodyPr>
          <a:lstStyle/>
          <a:p>
            <a:pPr marL="0" lvl="0" indent="0" algn="ctr">
              <a:buNone/>
            </a:pPr>
            <a:r>
              <a:rPr lang="ru-RU" sz="3200" b="1" dirty="0">
                <a:latin typeface="Verdana" panose="020B0604030504040204" pitchFamily="34" charset="0"/>
                <a:ea typeface="Verdana" panose="020B0604030504040204" pitchFamily="34" charset="0"/>
                <a:cs typeface="Verdana" panose="020B0604030504040204" pitchFamily="34" charset="0"/>
              </a:rPr>
              <a:t>3.</a:t>
            </a:r>
            <a:r>
              <a:rPr lang="ru-RU" sz="3200" b="1" dirty="0">
                <a:effectLst/>
                <a:latin typeface="Verdana" panose="020B0604030504040204" pitchFamily="34" charset="0"/>
                <a:ea typeface="Verdana" panose="020B0604030504040204" pitchFamily="34" charset="0"/>
                <a:cs typeface="Verdana" panose="020B0604030504040204" pitchFamily="34" charset="0"/>
              </a:rPr>
              <a:t> Имидж организации для персонала. </a:t>
            </a:r>
          </a:p>
          <a:p>
            <a:pPr marL="0" indent="0">
              <a:buNone/>
            </a:pPr>
            <a:r>
              <a:rPr lang="ru-RU" sz="3200" dirty="0">
                <a:effectLst/>
                <a:latin typeface="Verdana" panose="020B0604030504040204" pitchFamily="34" charset="0"/>
                <a:ea typeface="Verdana" panose="020B0604030504040204" pitchFamily="34" charset="0"/>
                <a:cs typeface="Verdana" panose="020B0604030504040204" pitchFamily="34" charset="0"/>
              </a:rPr>
              <a:t>Имидж работодателя или </a:t>
            </a:r>
            <a:r>
              <a:rPr lang="en-US" sz="3200" u="sng" dirty="0">
                <a:effectLst/>
                <a:latin typeface="Verdana" panose="020B0604030504040204" pitchFamily="34" charset="0"/>
                <a:ea typeface="Verdana" panose="020B0604030504040204" pitchFamily="34" charset="0"/>
                <a:cs typeface="Verdana" panose="020B0604030504040204" pitchFamily="34" charset="0"/>
              </a:rPr>
              <a:t>HR</a:t>
            </a:r>
            <a:r>
              <a:rPr lang="ru-RU" sz="3200" u="sng" dirty="0">
                <a:effectLst/>
                <a:latin typeface="Verdana" panose="020B0604030504040204" pitchFamily="34" charset="0"/>
                <a:ea typeface="Verdana" panose="020B0604030504040204" pitchFamily="34" charset="0"/>
                <a:cs typeface="Verdana" panose="020B0604030504040204" pitchFamily="34" charset="0"/>
              </a:rPr>
              <a:t> – брендинг</a:t>
            </a:r>
            <a:r>
              <a:rPr lang="ru-RU" sz="3200" dirty="0">
                <a:effectLst/>
                <a:latin typeface="Verdana" panose="020B0604030504040204" pitchFamily="34" charset="0"/>
                <a:ea typeface="Verdana" panose="020B0604030504040204" pitchFamily="34" charset="0"/>
                <a:cs typeface="Verdana" panose="020B0604030504040204" pitchFamily="34" charset="0"/>
              </a:rPr>
              <a:t> - комплекс целенаправленных мероприятий по формированию положительного имиджа работодателя с целью постоянного привлечения лучших из лучших специалистов в своей отрасли.</a:t>
            </a:r>
          </a:p>
          <a:p>
            <a:endParaRPr lang="ru-RU" sz="3200"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27428600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13314" name="Picture 2" descr="Похожее изображение">
            <a:extLst>
              <a:ext uri="{FF2B5EF4-FFF2-40B4-BE49-F238E27FC236}">
                <a16:creationId xmlns:a16="http://schemas.microsoft.com/office/drawing/2014/main" xmlns="" id="{25FB10B8-43D8-4C71-8D21-E21D7E4D0AB9}"/>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24696169-6400-45A5-8E37-6C8A7F612B06}"/>
              </a:ext>
            </a:extLst>
          </p:cNvPr>
          <p:cNvSpPr>
            <a:spLocks noGrp="1"/>
          </p:cNvSpPr>
          <p:nvPr>
            <p:ph type="title"/>
          </p:nvPr>
        </p:nvSpPr>
        <p:spPr>
          <a:xfrm>
            <a:off x="3581380" y="155185"/>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44E23AE5-FEE8-4EE5-897A-0B938B72935B}"/>
              </a:ext>
            </a:extLst>
          </p:cNvPr>
          <p:cNvSpPr>
            <a:spLocks noGrp="1"/>
          </p:cNvSpPr>
          <p:nvPr>
            <p:ph idx="1"/>
          </p:nvPr>
        </p:nvSpPr>
        <p:spPr>
          <a:xfrm>
            <a:off x="685800" y="1619884"/>
            <a:ext cx="10820400" cy="4598801"/>
          </a:xfrm>
        </p:spPr>
        <p:txBody>
          <a:bodyPr>
            <a:normAutofit fontScale="92500"/>
          </a:bodyPr>
          <a:lstStyle/>
          <a:p>
            <a:pPr marL="0" indent="0">
              <a:buNone/>
            </a:pPr>
            <a:r>
              <a:rPr lang="en-US" sz="3600" dirty="0">
                <a:effectLst/>
                <a:latin typeface="Verdana" panose="020B0604030504040204" pitchFamily="34" charset="0"/>
                <a:ea typeface="Verdana" panose="020B0604030504040204" pitchFamily="34" charset="0"/>
                <a:cs typeface="Verdana" panose="020B0604030504040204" pitchFamily="34" charset="0"/>
              </a:rPr>
              <a:t>HR</a:t>
            </a:r>
            <a:r>
              <a:rPr lang="ru-RU" sz="3600" dirty="0">
                <a:effectLst/>
                <a:latin typeface="Verdana" panose="020B0604030504040204" pitchFamily="34" charset="0"/>
                <a:ea typeface="Verdana" panose="020B0604030504040204" pitchFamily="34" charset="0"/>
                <a:cs typeface="Verdana" panose="020B0604030504040204" pitchFamily="34" charset="0"/>
              </a:rPr>
              <a:t>-брендинг необходим, так как:</a:t>
            </a:r>
          </a:p>
          <a:p>
            <a:pPr lvl="1"/>
            <a:r>
              <a:rPr lang="ru-RU" sz="3600" dirty="0">
                <a:effectLst/>
                <a:latin typeface="Verdana" panose="020B0604030504040204" pitchFamily="34" charset="0"/>
                <a:ea typeface="Verdana" panose="020B0604030504040204" pitchFamily="34" charset="0"/>
                <a:cs typeface="Verdana" panose="020B0604030504040204" pitchFamily="34" charset="0"/>
              </a:rPr>
              <a:t>это привлечение и удержание наиболее ценных кадров</a:t>
            </a:r>
          </a:p>
          <a:p>
            <a:pPr lvl="1"/>
            <a:r>
              <a:rPr lang="ru-RU" sz="3600" dirty="0">
                <a:effectLst/>
                <a:latin typeface="Verdana" panose="020B0604030504040204" pitchFamily="34" charset="0"/>
                <a:ea typeface="Verdana" panose="020B0604030504040204" pitchFamily="34" charset="0"/>
                <a:cs typeface="Verdana" panose="020B0604030504040204" pitchFamily="34" charset="0"/>
              </a:rPr>
              <a:t>это обеспечение лояльности сотрудников и уменьшение текучести кадров</a:t>
            </a:r>
          </a:p>
          <a:p>
            <a:pPr lvl="1"/>
            <a:r>
              <a:rPr lang="ru-RU" sz="3600" dirty="0">
                <a:effectLst/>
                <a:latin typeface="Verdana" panose="020B0604030504040204" pitchFamily="34" charset="0"/>
                <a:ea typeface="Verdana" panose="020B0604030504040204" pitchFamily="34" charset="0"/>
                <a:cs typeface="Verdana" panose="020B0604030504040204" pitchFamily="34" charset="0"/>
              </a:rPr>
              <a:t>это способ привлечь квалифицированных сотрудников, но не деньгами, а созданием более привлекательного имиджа работы в компании.</a:t>
            </a:r>
          </a:p>
          <a:p>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21040199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14338" name="Picture 2" descr="Похожее изображение">
            <a:extLst>
              <a:ext uri="{FF2B5EF4-FFF2-40B4-BE49-F238E27FC236}">
                <a16:creationId xmlns:a16="http://schemas.microsoft.com/office/drawing/2014/main" xmlns="" id="{B95A8D9A-D43A-4CFD-968C-973252D78A9E}"/>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70339"/>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613841B3-5E70-46F8-8D32-8E655BB57C29}"/>
              </a:ext>
            </a:extLst>
          </p:cNvPr>
          <p:cNvSpPr>
            <a:spLocks noGrp="1"/>
          </p:cNvSpPr>
          <p:nvPr>
            <p:ph type="title"/>
          </p:nvPr>
        </p:nvSpPr>
        <p:spPr>
          <a:xfrm>
            <a:off x="3581380" y="148422"/>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E4187313-5329-49B3-B43D-825ACF8A03D9}"/>
              </a:ext>
            </a:extLst>
          </p:cNvPr>
          <p:cNvSpPr>
            <a:spLocks noGrp="1"/>
          </p:cNvSpPr>
          <p:nvPr>
            <p:ph idx="1"/>
          </p:nvPr>
        </p:nvSpPr>
        <p:spPr>
          <a:xfrm>
            <a:off x="275791" y="1511789"/>
            <a:ext cx="11640437" cy="4930321"/>
          </a:xfrm>
        </p:spPr>
        <p:txBody>
          <a:bodyPr>
            <a:normAutofit fontScale="92500" lnSpcReduction="10000"/>
          </a:bodyPr>
          <a:lstStyle/>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Основные направления мероприятий, направленных на повышение привлекательности компании как работодателя в глазах своих сотрудников:</a:t>
            </a:r>
          </a:p>
          <a:p>
            <a:pPr marL="0" indent="0">
              <a:buNone/>
            </a:pPr>
            <a:r>
              <a:rPr lang="en-US" sz="2800" dirty="0">
                <a:effectLst/>
                <a:latin typeface="Verdana" panose="020B0604030504040204" pitchFamily="34" charset="0"/>
                <a:ea typeface="Verdana" panose="020B0604030504040204" pitchFamily="34" charset="0"/>
                <a:cs typeface="Verdana" panose="020B0604030504040204" pitchFamily="34" charset="0"/>
              </a:rPr>
              <a:t>	</a:t>
            </a:r>
            <a:r>
              <a:rPr lang="ru-RU" sz="2800" dirty="0">
                <a:effectLst/>
                <a:latin typeface="Verdana" panose="020B0604030504040204" pitchFamily="34" charset="0"/>
                <a:ea typeface="Verdana" panose="020B0604030504040204" pitchFamily="34" charset="0"/>
                <a:cs typeface="Verdana" panose="020B0604030504040204" pitchFamily="34" charset="0"/>
              </a:rPr>
              <a:t>1. Информационное сопровождение механизмов действия основных HR-процессов.</a:t>
            </a:r>
          </a:p>
          <a:p>
            <a:pPr marL="0" indent="0">
              <a:buNone/>
            </a:pPr>
            <a:r>
              <a:rPr lang="en-US" sz="2800" dirty="0">
                <a:effectLst/>
                <a:latin typeface="Verdana" panose="020B0604030504040204" pitchFamily="34" charset="0"/>
                <a:ea typeface="Verdana" panose="020B0604030504040204" pitchFamily="34" charset="0"/>
                <a:cs typeface="Verdana" panose="020B0604030504040204" pitchFamily="34" charset="0"/>
              </a:rPr>
              <a:t>	</a:t>
            </a:r>
            <a:r>
              <a:rPr lang="ru-RU" sz="2800" dirty="0">
                <a:effectLst/>
                <a:latin typeface="Verdana" panose="020B0604030504040204" pitchFamily="34" charset="0"/>
                <a:ea typeface="Verdana" panose="020B0604030504040204" pitchFamily="34" charset="0"/>
                <a:cs typeface="Verdana" panose="020B0604030504040204" pitchFamily="34" charset="0"/>
              </a:rPr>
              <a:t>2. Осуществление и информационное сопровождение помощи нуждающимся работникам, которая выходит за рамки установленных внутренних HR-процессов (например: предоставление материальной помощи на лечение близкого родственника)</a:t>
            </a:r>
          </a:p>
          <a:p>
            <a:pPr marL="0" indent="0">
              <a:buNone/>
            </a:pPr>
            <a:r>
              <a:rPr lang="en-US" sz="2800" dirty="0">
                <a:effectLst/>
                <a:latin typeface="Verdana" panose="020B0604030504040204" pitchFamily="34" charset="0"/>
                <a:ea typeface="Verdana" panose="020B0604030504040204" pitchFamily="34" charset="0"/>
                <a:cs typeface="Verdana" panose="020B0604030504040204" pitchFamily="34" charset="0"/>
              </a:rPr>
              <a:t>	</a:t>
            </a:r>
            <a:r>
              <a:rPr lang="ru-RU" sz="2800" dirty="0">
                <a:effectLst/>
                <a:latin typeface="Verdana" panose="020B0604030504040204" pitchFamily="34" charset="0"/>
                <a:ea typeface="Verdana" panose="020B0604030504040204" pitchFamily="34" charset="0"/>
                <a:cs typeface="Verdana" panose="020B0604030504040204" pitchFamily="34" charset="0"/>
              </a:rPr>
              <a:t>3. Организация корпоративных праздников</a:t>
            </a:r>
          </a:p>
          <a:p>
            <a:pPr marL="0" indent="0">
              <a:buNone/>
            </a:pPr>
            <a:r>
              <a:rPr lang="en-US" sz="2800" dirty="0">
                <a:effectLst/>
                <a:latin typeface="Verdana" panose="020B0604030504040204" pitchFamily="34" charset="0"/>
                <a:ea typeface="Verdana" panose="020B0604030504040204" pitchFamily="34" charset="0"/>
                <a:cs typeface="Verdana" panose="020B0604030504040204" pitchFamily="34" charset="0"/>
              </a:rPr>
              <a:t>	</a:t>
            </a:r>
            <a:r>
              <a:rPr lang="ru-RU" sz="2800" dirty="0">
                <a:effectLst/>
                <a:latin typeface="Verdana" panose="020B0604030504040204" pitchFamily="34" charset="0"/>
                <a:ea typeface="Verdana" panose="020B0604030504040204" pitchFamily="34" charset="0"/>
                <a:cs typeface="Verdana" panose="020B0604030504040204" pitchFamily="34" charset="0"/>
              </a:rPr>
              <a:t>4. Организация корпоративного обучения, направленного на повышение сплоченности коллектива и т.д.</a:t>
            </a:r>
          </a:p>
          <a:p>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35250480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15362" name="Picture 2" descr="Похожее изображение">
            <a:extLst>
              <a:ext uri="{FF2B5EF4-FFF2-40B4-BE49-F238E27FC236}">
                <a16:creationId xmlns:a16="http://schemas.microsoft.com/office/drawing/2014/main" xmlns="" id="{461DE284-0F26-436E-B8E3-FC7E5D334B2F}"/>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47503145-69D9-4ED2-9FDA-DA53046A3E86}"/>
              </a:ext>
            </a:extLst>
          </p:cNvPr>
          <p:cNvSpPr>
            <a:spLocks noGrp="1"/>
          </p:cNvSpPr>
          <p:nvPr>
            <p:ph type="title"/>
          </p:nvPr>
        </p:nvSpPr>
        <p:spPr>
          <a:xfrm>
            <a:off x="3581400" y="0"/>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133605C1-9C56-4F2F-A659-EA4EA6B2892B}"/>
              </a:ext>
            </a:extLst>
          </p:cNvPr>
          <p:cNvSpPr>
            <a:spLocks noGrp="1"/>
          </p:cNvSpPr>
          <p:nvPr>
            <p:ph idx="1"/>
          </p:nvPr>
        </p:nvSpPr>
        <p:spPr>
          <a:xfrm>
            <a:off x="685800" y="1441450"/>
            <a:ext cx="10820400" cy="5104091"/>
          </a:xfrm>
        </p:spPr>
        <p:txBody>
          <a:bodyPr>
            <a:normAutofit fontScale="92500" lnSpcReduction="10000"/>
          </a:bodyPr>
          <a:lstStyle/>
          <a:p>
            <a:pPr marL="0" indent="0" algn="ctr">
              <a:buNone/>
            </a:pPr>
            <a:r>
              <a:rPr lang="en-US" sz="2000" dirty="0">
                <a:effectLst/>
                <a:latin typeface="Verdana" panose="020B0604030504040204" pitchFamily="34" charset="0"/>
                <a:ea typeface="Verdana" panose="020B0604030504040204" pitchFamily="34" charset="0"/>
                <a:cs typeface="Verdana" panose="020B0604030504040204" pitchFamily="34" charset="0"/>
              </a:rPr>
              <a:t>	</a:t>
            </a:r>
            <a:r>
              <a:rPr lang="ru-RU" sz="2800" dirty="0">
                <a:effectLst/>
                <a:latin typeface="Verdana" panose="020B0604030504040204" pitchFamily="34" charset="0"/>
                <a:ea typeface="Verdana" panose="020B0604030504040204" pitchFamily="34" charset="0"/>
                <a:cs typeface="Verdana" panose="020B0604030504040204" pitchFamily="34" charset="0"/>
              </a:rPr>
              <a:t>Каналы продвижения HR-бренда во внешнюю среду:</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1. Газеты</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2. Журналы</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3. Книги</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4. Телевидение</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5. Радио</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6. Интернет (адресная рассылка, социальные сети)</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7. Наружная реклама (стенды, плакаты, рекламные сообщения на служебных автомобилях)</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8. Промоакции, полевая работа</a:t>
            </a:r>
          </a:p>
          <a:p>
            <a:pPr marL="0" indent="0">
              <a:buNone/>
            </a:pPr>
            <a:r>
              <a:rPr lang="ru-RU" sz="2800" dirty="0">
                <a:effectLst/>
                <a:latin typeface="Verdana" panose="020B0604030504040204" pitchFamily="34" charset="0"/>
                <a:ea typeface="Verdana" panose="020B0604030504040204" pitchFamily="34" charset="0"/>
                <a:cs typeface="Verdana" panose="020B0604030504040204" pitchFamily="34" charset="0"/>
              </a:rPr>
              <a:t>9. </a:t>
            </a:r>
            <a:r>
              <a:rPr lang="ru-RU" sz="2800" dirty="0" err="1">
                <a:effectLst/>
                <a:latin typeface="Verdana" panose="020B0604030504040204" pitchFamily="34" charset="0"/>
                <a:ea typeface="Verdana" panose="020B0604030504040204" pitchFamily="34" charset="0"/>
                <a:cs typeface="Verdana" panose="020B0604030504040204" pitchFamily="34" charset="0"/>
              </a:rPr>
              <a:t>Самопродвижение</a:t>
            </a:r>
            <a:r>
              <a:rPr lang="ru-RU" sz="2800" dirty="0">
                <a:effectLst/>
                <a:latin typeface="Verdana" panose="020B0604030504040204" pitchFamily="34" charset="0"/>
                <a:ea typeface="Verdana" panose="020B0604030504040204" pitchFamily="34" charset="0"/>
                <a:cs typeface="Verdana" panose="020B0604030504040204" pitchFamily="34" charset="0"/>
              </a:rPr>
              <a:t> (слухи)</a:t>
            </a:r>
          </a:p>
          <a:p>
            <a:endParaRPr lang="ru-RU" sz="2000"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3455739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2" descr="hr-01">
            <a:extLst>
              <a:ext uri="{FF2B5EF4-FFF2-40B4-BE49-F238E27FC236}">
                <a16:creationId xmlns:a16="http://schemas.microsoft.com/office/drawing/2014/main" xmlns="" id="{111CD3FB-3CEF-40FD-97A0-917EBC2D1D6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327" r="4" b="4"/>
          <a:stretch/>
        </p:blipFill>
        <p:spPr bwMode="auto">
          <a:xfrm>
            <a:off x="6903902" y="-51907"/>
            <a:ext cx="4602298" cy="690990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Объект 2">
            <a:extLst>
              <a:ext uri="{FF2B5EF4-FFF2-40B4-BE49-F238E27FC236}">
                <a16:creationId xmlns:a16="http://schemas.microsoft.com/office/drawing/2014/main" xmlns="" id="{838C534A-D681-4B39-B8C1-9CADC9175E3B}"/>
              </a:ext>
            </a:extLst>
          </p:cNvPr>
          <p:cNvSpPr>
            <a:spLocks noGrp="1"/>
          </p:cNvSpPr>
          <p:nvPr>
            <p:ph idx="1"/>
          </p:nvPr>
        </p:nvSpPr>
        <p:spPr>
          <a:xfrm>
            <a:off x="0" y="1828800"/>
            <a:ext cx="6832600" cy="4389885"/>
          </a:xfrm>
        </p:spPr>
        <p:txBody>
          <a:bodyPr>
            <a:normAutofit/>
          </a:bodyPr>
          <a:lstStyle/>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Процесс внутреннего информационного сопровождения преимуществ работы в данной компании в течении времени работы сотрудника можно представить в виде следующей схемы</a:t>
            </a:r>
            <a:r>
              <a:rPr lang="en-US" dirty="0">
                <a:latin typeface="Verdana" panose="020B0604030504040204" pitchFamily="34" charset="0"/>
                <a:ea typeface="Verdana" panose="020B0604030504040204" pitchFamily="34" charset="0"/>
                <a:cs typeface="Verdana" panose="020B0604030504040204" pitchFamily="34" charset="0"/>
              </a:rPr>
              <a:t>.</a:t>
            </a:r>
            <a:endParaRPr lang="ru-RU" dirty="0">
              <a:latin typeface="Verdana" panose="020B0604030504040204" pitchFamily="34" charset="0"/>
              <a:ea typeface="Verdana" panose="020B0604030504040204" pitchFamily="34" charset="0"/>
              <a:cs typeface="Verdana" panose="020B0604030504040204" pitchFamily="34" charset="0"/>
            </a:endParaRPr>
          </a:p>
        </p:txBody>
      </p:sp>
      <p:sp>
        <p:nvSpPr>
          <p:cNvPr id="6" name="Заголовок 5">
            <a:extLst>
              <a:ext uri="{FF2B5EF4-FFF2-40B4-BE49-F238E27FC236}">
                <a16:creationId xmlns:a16="http://schemas.microsoft.com/office/drawing/2014/main" xmlns="" id="{934D98EC-D4FA-42C3-8992-2174E63E7380}"/>
              </a:ext>
            </a:extLst>
          </p:cNvPr>
          <p:cNvSpPr>
            <a:spLocks noGrp="1"/>
          </p:cNvSpPr>
          <p:nvPr>
            <p:ph type="title"/>
          </p:nvPr>
        </p:nvSpPr>
        <p:spPr>
          <a:xfrm flipV="1">
            <a:off x="619760" y="275771"/>
            <a:ext cx="6832600" cy="488602"/>
          </a:xfrm>
        </p:spPr>
        <p:txBody>
          <a:bodyPr>
            <a:normAutofit fontScale="90000"/>
          </a:bodyPr>
          <a:lstStyle/>
          <a:p>
            <a:r>
              <a:rPr lang="en-US" dirty="0">
                <a:latin typeface="Verdana" panose="020B0604030504040204" pitchFamily="34" charset="0"/>
                <a:ea typeface="Verdana" panose="020B0604030504040204" pitchFamily="34" charset="0"/>
                <a:cs typeface="Verdana" panose="020B0604030504040204" pitchFamily="34" charset="0"/>
              </a:rPr>
              <a:t> </a:t>
            </a:r>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20024039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6146" name="Picture 2" descr="Похожее изображение">
            <a:extLst>
              <a:ext uri="{FF2B5EF4-FFF2-40B4-BE49-F238E27FC236}">
                <a16:creationId xmlns:a16="http://schemas.microsoft.com/office/drawing/2014/main" xmlns="" id="{D0C58E4D-8189-4FED-8E4A-E9D1DF2D00CF}"/>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9AEFC73F-1C62-4A3A-B012-630DA90C4915}"/>
              </a:ext>
            </a:extLst>
          </p:cNvPr>
          <p:cNvSpPr>
            <a:spLocks noGrp="1"/>
          </p:cNvSpPr>
          <p:nvPr>
            <p:ph type="title"/>
          </p:nvPr>
        </p:nvSpPr>
        <p:spPr>
          <a:xfrm>
            <a:off x="3467100" y="524977"/>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r>
              <a:rPr lang="ru-RU" sz="2000" dirty="0">
                <a:latin typeface="Verdana" panose="020B0604030504040204" pitchFamily="34" charset="0"/>
                <a:ea typeface="Verdana" panose="020B0604030504040204" pitchFamily="34" charset="0"/>
                <a:cs typeface="Verdana" panose="020B0604030504040204" pitchFamily="34" charset="0"/>
              </a:rPr>
              <a:t/>
            </a:r>
            <a:br>
              <a:rPr lang="ru-RU" sz="2000" dirty="0">
                <a:latin typeface="Verdana" panose="020B0604030504040204" pitchFamily="34" charset="0"/>
                <a:ea typeface="Verdana" panose="020B0604030504040204" pitchFamily="34" charset="0"/>
                <a:cs typeface="Verdana" panose="020B0604030504040204" pitchFamily="34" charset="0"/>
              </a:rPr>
            </a:br>
            <a:endParaRPr lang="ru-RU" sz="20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5440B7D8-CA71-4E97-A59D-F66B82789953}"/>
              </a:ext>
            </a:extLst>
          </p:cNvPr>
          <p:cNvSpPr>
            <a:spLocks noGrp="1"/>
          </p:cNvSpPr>
          <p:nvPr>
            <p:ph idx="1"/>
          </p:nvPr>
        </p:nvSpPr>
        <p:spPr>
          <a:xfrm>
            <a:off x="685800" y="2194560"/>
            <a:ext cx="10820400" cy="4024125"/>
          </a:xfrm>
        </p:spPr>
        <p:txBody>
          <a:bodyPr>
            <a:normAutofit/>
          </a:bodyPr>
          <a:lstStyle/>
          <a:p>
            <a:pPr marL="0" indent="0" algn="ctr">
              <a:buNone/>
            </a:pPr>
            <a:r>
              <a:rPr lang="ru-RU" sz="2800" b="1" dirty="0">
                <a:latin typeface="Verdana" panose="020B0604030504040204" pitchFamily="34" charset="0"/>
                <a:ea typeface="Verdana" panose="020B0604030504040204" pitchFamily="34" charset="0"/>
                <a:cs typeface="Verdana" panose="020B0604030504040204" pitchFamily="34" charset="0"/>
              </a:rPr>
              <a:t>1. Сущность и концепция внутреннего маркетинга</a:t>
            </a:r>
            <a:endParaRPr lang="ru-RU" sz="28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ru-RU" sz="2800" dirty="0">
                <a:latin typeface="Verdana" panose="020B0604030504040204" pitchFamily="34" charset="0"/>
                <a:ea typeface="Verdana" panose="020B0604030504040204" pitchFamily="34" charset="0"/>
                <a:cs typeface="Verdana" panose="020B0604030504040204" pitchFamily="34" charset="0"/>
              </a:rPr>
              <a:t>Управление персоналом - вид деятельности по руководству людьми, направленный на достижение целей фирмы, предприятия путем использования труда, опыта, таланта этих людей с учетом их удовлетворенности трудом. </a:t>
            </a:r>
          </a:p>
          <a:p>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3383966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alphaModFix amt="40000"/>
            <a:lum/>
          </a:blip>
          <a:srcRect/>
          <a:stretch>
            <a:fillRect/>
          </a:stretch>
        </a:blip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xmlns="" id="{B0053FE3-7FDE-4BA3-BA4E-4260448C52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33008" y="3446584"/>
            <a:ext cx="7341713" cy="3296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a:extLst>
              <a:ext uri="{FF2B5EF4-FFF2-40B4-BE49-F238E27FC236}">
                <a16:creationId xmlns:a16="http://schemas.microsoft.com/office/drawing/2014/main" xmlns="" id="{D09AC2F2-3833-4B1B-8479-3705C091E285}"/>
              </a:ext>
            </a:extLst>
          </p:cNvPr>
          <p:cNvSpPr>
            <a:spLocks noGrp="1"/>
          </p:cNvSpPr>
          <p:nvPr>
            <p:ph type="title"/>
          </p:nvPr>
        </p:nvSpPr>
        <p:spPr>
          <a:xfrm>
            <a:off x="3581400" y="115189"/>
            <a:ext cx="8610600" cy="1293028"/>
          </a:xfrm>
        </p:spPr>
        <p:txBody>
          <a:bodyPr>
            <a:no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p>
        </p:txBody>
      </p:sp>
      <p:sp>
        <p:nvSpPr>
          <p:cNvPr id="3" name="Объект 2">
            <a:extLst>
              <a:ext uri="{FF2B5EF4-FFF2-40B4-BE49-F238E27FC236}">
                <a16:creationId xmlns:a16="http://schemas.microsoft.com/office/drawing/2014/main" xmlns="" id="{3D74C0F9-060F-4B5D-9763-2D1AC371D1EF}"/>
              </a:ext>
            </a:extLst>
          </p:cNvPr>
          <p:cNvSpPr>
            <a:spLocks noGrp="1"/>
          </p:cNvSpPr>
          <p:nvPr>
            <p:ph idx="1"/>
          </p:nvPr>
        </p:nvSpPr>
        <p:spPr>
          <a:xfrm>
            <a:off x="100885" y="1408217"/>
            <a:ext cx="11990230" cy="2432619"/>
          </a:xfrm>
          <a:blipFill dpi="0" rotWithShape="1">
            <a:blip r:embed="rId6">
              <a:alphaModFix amt="0"/>
            </a:blip>
            <a:srcRect/>
            <a:tile tx="0" ty="0" sx="100000" sy="100000" flip="none" algn="tl"/>
          </a:blipFill>
        </p:spPr>
        <p:txBody>
          <a:bodyPr>
            <a:normAutofit/>
          </a:bodyPr>
          <a:lstStyle/>
          <a:p>
            <a:pPr marL="0" indent="0">
              <a:buNone/>
            </a:pPr>
            <a:r>
              <a:rPr lang="ru-RU" i="1" dirty="0">
                <a:latin typeface="Verdana" panose="020B0604030504040204" pitchFamily="34" charset="0"/>
                <a:ea typeface="Verdana" panose="020B0604030504040204" pitchFamily="34" charset="0"/>
                <a:cs typeface="Verdana" panose="020B0604030504040204" pitchFamily="34" charset="0"/>
              </a:rPr>
              <a:t>Маркетинг направлен на потребителя</a:t>
            </a:r>
            <a:r>
              <a:rPr lang="ru-RU" dirty="0">
                <a:latin typeface="Verdana" panose="020B0604030504040204" pitchFamily="34" charset="0"/>
                <a:ea typeface="Verdana" panose="020B0604030504040204" pitchFamily="34" charset="0"/>
                <a:cs typeface="Verdana" panose="020B0604030504040204" pitchFamily="34" charset="0"/>
              </a:rPr>
              <a:t> (покупателя, клиента), сферой применения маркетинга является внешняя среда организации; </a:t>
            </a:r>
            <a:r>
              <a:rPr lang="ru-RU" i="1" dirty="0">
                <a:latin typeface="Verdana" panose="020B0604030504040204" pitchFamily="34" charset="0"/>
                <a:ea typeface="Verdana" panose="020B0604030504040204" pitchFamily="34" charset="0"/>
                <a:cs typeface="Verdana" panose="020B0604030504040204" pitchFamily="34" charset="0"/>
              </a:rPr>
              <a:t>управление персоналом подразумевает воздействие на работника</a:t>
            </a:r>
            <a:r>
              <a:rPr lang="ru-RU" dirty="0">
                <a:latin typeface="Verdana" panose="020B0604030504040204" pitchFamily="34" charset="0"/>
                <a:ea typeface="Verdana" panose="020B0604030504040204" pitchFamily="34" charset="0"/>
                <a:cs typeface="Verdana" panose="020B0604030504040204" pitchFamily="34" charset="0"/>
              </a:rPr>
              <a:t>, который является элементов внутренней среды организации. Связь этих двух видов деятельности формирует новые подходы к менеджменту организации. К таким подходам относятся внутренний маркетинг и маркетинг персонала (рис. 5.1).</a:t>
            </a:r>
          </a:p>
          <a:p>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1142803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7170" name="Picture 2" descr="Похожее изображение">
            <a:extLst>
              <a:ext uri="{FF2B5EF4-FFF2-40B4-BE49-F238E27FC236}">
                <a16:creationId xmlns:a16="http://schemas.microsoft.com/office/drawing/2014/main" xmlns="" id="{C75506C3-728A-4496-B29A-B42177339459}"/>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ECEBA03B-E1B9-44C1-88FE-AE809904642B}"/>
              </a:ext>
            </a:extLst>
          </p:cNvPr>
          <p:cNvSpPr>
            <a:spLocks noGrp="1"/>
          </p:cNvSpPr>
          <p:nvPr>
            <p:ph type="title"/>
          </p:nvPr>
        </p:nvSpPr>
        <p:spPr>
          <a:xfrm>
            <a:off x="3656344" y="143504"/>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F81C3BD7-F99D-4682-91AB-B0F76DE73D7F}"/>
              </a:ext>
            </a:extLst>
          </p:cNvPr>
          <p:cNvSpPr>
            <a:spLocks noGrp="1"/>
          </p:cNvSpPr>
          <p:nvPr>
            <p:ph idx="1"/>
          </p:nvPr>
        </p:nvSpPr>
        <p:spPr>
          <a:xfrm>
            <a:off x="582385" y="1436532"/>
            <a:ext cx="11027229" cy="4351844"/>
          </a:xfrm>
        </p:spPr>
        <p:txBody>
          <a:bodyPr>
            <a:normAutofit fontScale="92500" lnSpcReduction="10000"/>
          </a:bodyPr>
          <a:lstStyle/>
          <a:p>
            <a:pPr marL="0" indent="0">
              <a:buNone/>
            </a:pPr>
            <a:r>
              <a:rPr lang="ru-RU" sz="2000" u="sng" dirty="0">
                <a:effectLst/>
                <a:latin typeface="Verdana" panose="020B0604030504040204" pitchFamily="34" charset="0"/>
                <a:ea typeface="Verdana" panose="020B0604030504040204" pitchFamily="34" charset="0"/>
                <a:cs typeface="Verdana" panose="020B0604030504040204" pitchFamily="34" charset="0"/>
              </a:rPr>
              <a:t>Внутренний маркетинг</a:t>
            </a:r>
            <a:r>
              <a:rPr lang="ru-RU" sz="2000" dirty="0">
                <a:effectLst/>
                <a:latin typeface="Verdana" panose="020B0604030504040204" pitchFamily="34" charset="0"/>
                <a:ea typeface="Verdana" panose="020B0604030504040204" pitchFamily="34" charset="0"/>
                <a:cs typeface="Verdana" panose="020B0604030504040204" pitchFamily="34" charset="0"/>
              </a:rPr>
              <a:t> рассматривается как целостный подход к бизнесу вообще, к управлению человеческими ресурсами и маркетингу в частности. Так называемый «новый тип менеджмента».</a:t>
            </a:r>
          </a:p>
          <a:p>
            <a:pPr marL="0" indent="0">
              <a:buNone/>
            </a:pPr>
            <a:r>
              <a:rPr lang="ru-RU" sz="2000" dirty="0">
                <a:effectLst/>
                <a:latin typeface="Verdana" panose="020B0604030504040204" pitchFamily="34" charset="0"/>
                <a:ea typeface="Verdana" panose="020B0604030504040204" pitchFamily="34" charset="0"/>
                <a:cs typeface="Verdana" panose="020B0604030504040204" pitchFamily="34" charset="0"/>
              </a:rPr>
              <a:t>Изначально </a:t>
            </a:r>
            <a:r>
              <a:rPr lang="ru-RU" sz="2000" u="sng" dirty="0">
                <a:effectLst/>
                <a:latin typeface="Verdana" panose="020B0604030504040204" pitchFamily="34" charset="0"/>
                <a:ea typeface="Verdana" panose="020B0604030504040204" pitchFamily="34" charset="0"/>
                <a:cs typeface="Verdana" panose="020B0604030504040204" pitchFamily="34" charset="0"/>
              </a:rPr>
              <a:t>концепция внутреннего маркетинга</a:t>
            </a:r>
            <a:r>
              <a:rPr lang="ru-RU" sz="2000" dirty="0">
                <a:effectLst/>
                <a:latin typeface="Verdana" panose="020B0604030504040204" pitchFamily="34" charset="0"/>
                <a:ea typeface="Verdana" panose="020B0604030504040204" pitchFamily="34" charset="0"/>
                <a:cs typeface="Verdana" panose="020B0604030504040204" pitchFamily="34" charset="0"/>
              </a:rPr>
              <a:t> подразумевала идею «продажи рабочих мест» и придания им большей привлекательности для работников. Развитие концепции позволило сформулировать ряд следующих  задач:</a:t>
            </a:r>
          </a:p>
          <a:p>
            <a:pPr marL="457200" lvl="1" indent="0">
              <a:buNone/>
            </a:pPr>
            <a:r>
              <a:rPr lang="ru-RU" b="1" dirty="0">
                <a:effectLst/>
                <a:latin typeface="Verdana" panose="020B0604030504040204" pitchFamily="34" charset="0"/>
                <a:ea typeface="Verdana" panose="020B0604030504040204" pitchFamily="34" charset="0"/>
                <a:cs typeface="Verdana" panose="020B0604030504040204" pitchFamily="34" charset="0"/>
              </a:rPr>
              <a:t>-</a:t>
            </a:r>
            <a:r>
              <a:rPr lang="ru-RU" dirty="0">
                <a:effectLst/>
                <a:latin typeface="Verdana" panose="020B0604030504040204" pitchFamily="34" charset="0"/>
                <a:ea typeface="Verdana" panose="020B0604030504040204" pitchFamily="34" charset="0"/>
                <a:cs typeface="Verdana" panose="020B0604030504040204" pitchFamily="34" charset="0"/>
              </a:rPr>
              <a:t> снижение (или устранение) в организации внутренних коммуникационных барьеров;</a:t>
            </a:r>
          </a:p>
          <a:p>
            <a:pPr marL="457200" lvl="1" indent="0">
              <a:buNone/>
            </a:pPr>
            <a:r>
              <a:rPr lang="ru-RU" b="1"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гармония совместно работающего персонала, настроенного на реализацию миссии, стратегии и целей организации и операций компании с ее внешней средой;</a:t>
            </a:r>
          </a:p>
          <a:p>
            <a:pPr marL="457200" lvl="1" indent="0">
              <a:buNone/>
            </a:pPr>
            <a:r>
              <a:rPr lang="ru-RU" b="1" dirty="0">
                <a:effectLst/>
                <a:latin typeface="Verdana" panose="020B0604030504040204" pitchFamily="34" charset="0"/>
                <a:ea typeface="Verdana" panose="020B0604030504040204" pitchFamily="34" charset="0"/>
                <a:cs typeface="Verdana" panose="020B0604030504040204" pitchFamily="34" charset="0"/>
              </a:rPr>
              <a:t>-</a:t>
            </a:r>
            <a:r>
              <a:rPr lang="ru-RU" dirty="0">
                <a:effectLst/>
                <a:latin typeface="Verdana" panose="020B0604030504040204" pitchFamily="34" charset="0"/>
                <a:ea typeface="Verdana" panose="020B0604030504040204" pitchFamily="34" charset="0"/>
                <a:cs typeface="Verdana" panose="020B0604030504040204" pitchFamily="34" charset="0"/>
              </a:rPr>
              <a:t> удовлетворение потребностей работников, чтобы они, в свою очередь, могли удовлетворять потребности клиентов организации;</a:t>
            </a:r>
          </a:p>
          <a:p>
            <a:pPr marL="457200" lvl="1" indent="0">
              <a:buNone/>
            </a:pPr>
            <a:r>
              <a:rPr lang="ru-RU" b="1"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совершенствование маркетинговой ориентированности компании;</a:t>
            </a:r>
          </a:p>
          <a:p>
            <a:pPr marL="457200" lvl="1" indent="0">
              <a:buNone/>
            </a:pPr>
            <a:r>
              <a:rPr lang="ru-RU" b="1"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привлечение и удержание в штате работников, осознающих свою ответственность перед клиентом. </a:t>
            </a:r>
          </a:p>
          <a:p>
            <a:endParaRPr lang="ru-RU" sz="2000"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23484511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8194" name="Picture 2" descr="Похожее изображение">
            <a:extLst>
              <a:ext uri="{FF2B5EF4-FFF2-40B4-BE49-F238E27FC236}">
                <a16:creationId xmlns:a16="http://schemas.microsoft.com/office/drawing/2014/main" xmlns="" id="{1DCA38B4-9258-4002-9F97-C18A408457BB}"/>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5A6CB8DF-5019-4852-9DEB-44B4B2BC9BF3}"/>
              </a:ext>
            </a:extLst>
          </p:cNvPr>
          <p:cNvSpPr>
            <a:spLocks noGrp="1"/>
          </p:cNvSpPr>
          <p:nvPr>
            <p:ph type="title"/>
          </p:nvPr>
        </p:nvSpPr>
        <p:spPr>
          <a:xfrm>
            <a:off x="3396762" y="148422"/>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85DEB180-A578-42BE-911B-9289C165B98F}"/>
              </a:ext>
            </a:extLst>
          </p:cNvPr>
          <p:cNvSpPr>
            <a:spLocks noGrp="1"/>
          </p:cNvSpPr>
          <p:nvPr>
            <p:ph idx="1"/>
          </p:nvPr>
        </p:nvSpPr>
        <p:spPr>
          <a:xfrm>
            <a:off x="685800" y="1619884"/>
            <a:ext cx="10820400" cy="4598801"/>
          </a:xfrm>
        </p:spPr>
        <p:txBody>
          <a:bodyPr>
            <a:normAutofit/>
          </a:bodyPr>
          <a:lstStyle/>
          <a:p>
            <a:pPr marL="0" indent="0">
              <a:buNone/>
            </a:pPr>
            <a:r>
              <a:rPr lang="ru-RU" sz="2400" dirty="0">
                <a:effectLst/>
                <a:latin typeface="Verdana" panose="020B0604030504040204" pitchFamily="34" charset="0"/>
                <a:ea typeface="Verdana" panose="020B0604030504040204" pitchFamily="34" charset="0"/>
                <a:cs typeface="Verdana" panose="020B0604030504040204" pitchFamily="34" charset="0"/>
              </a:rPr>
              <a:t>Несмотря, на то что, маркетинг ориентирован на внешнюю среду организации, </a:t>
            </a:r>
            <a:r>
              <a:rPr lang="ru-RU" sz="2400" i="1" dirty="0">
                <a:effectLst/>
                <a:latin typeface="Verdana" panose="020B0604030504040204" pitchFamily="34" charset="0"/>
                <a:ea typeface="Verdana" panose="020B0604030504040204" pitchFamily="34" charset="0"/>
                <a:cs typeface="Verdana" panose="020B0604030504040204" pitchFamily="34" charset="0"/>
              </a:rPr>
              <a:t>внутренний маркетинг является формой маркетинга в пределах организации, сосредотачивающей внимание на внутренней деятельности</a:t>
            </a:r>
            <a:r>
              <a:rPr lang="ru-RU" sz="2400" dirty="0">
                <a:effectLst/>
                <a:latin typeface="Verdana" panose="020B0604030504040204" pitchFamily="34" charset="0"/>
                <a:ea typeface="Verdana" panose="020B0604030504040204" pitchFamily="34" charset="0"/>
                <a:cs typeface="Verdana" panose="020B0604030504040204" pitchFamily="34" charset="0"/>
              </a:rPr>
              <a:t>.</a:t>
            </a:r>
          </a:p>
          <a:p>
            <a:pPr marL="0" indent="0">
              <a:buNone/>
            </a:pPr>
            <a:r>
              <a:rPr lang="ru-RU" sz="2400" dirty="0">
                <a:effectLst/>
                <a:latin typeface="Verdana" panose="020B0604030504040204" pitchFamily="34" charset="0"/>
                <a:ea typeface="Verdana" panose="020B0604030504040204" pitchFamily="34" charset="0"/>
                <a:cs typeface="Verdana" panose="020B0604030504040204" pitchFamily="34" charset="0"/>
              </a:rPr>
              <a:t>Основными </a:t>
            </a:r>
            <a:r>
              <a:rPr lang="ru-RU" sz="2400" u="sng" dirty="0">
                <a:effectLst/>
                <a:latin typeface="Verdana" panose="020B0604030504040204" pitchFamily="34" charset="0"/>
                <a:ea typeface="Verdana" panose="020B0604030504040204" pitchFamily="34" charset="0"/>
                <a:cs typeface="Verdana" panose="020B0604030504040204" pitchFamily="34" charset="0"/>
              </a:rPr>
              <a:t>принципами внутреннего маркетинга</a:t>
            </a:r>
            <a:r>
              <a:rPr lang="ru-RU" sz="2400" dirty="0">
                <a:effectLst/>
                <a:latin typeface="Verdana" panose="020B0604030504040204" pitchFamily="34" charset="0"/>
                <a:ea typeface="Verdana" panose="020B0604030504040204" pitchFamily="34" charset="0"/>
                <a:cs typeface="Verdana" panose="020B0604030504040204" pitchFamily="34" charset="0"/>
              </a:rPr>
              <a:t> можно назвать следующие:</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забота фирмы о своих сотрудниках. Чтобы работники могли удовлетворять клиентов, необходимо знать и удовлетворять их собственные потребности;</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персонал и клиенты – игроки одной команды;</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обеспечение лояльности работников к организации через механизм обратной связи.</a:t>
            </a:r>
          </a:p>
          <a:p>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1308817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a:extLst>
              <a:ext uri="{FF2B5EF4-FFF2-40B4-BE49-F238E27FC236}">
                <a16:creationId xmlns:a16="http://schemas.microsoft.com/office/drawing/2014/main" xmlns="" id="{02104B50-726A-4ED5-9092-4427AFA4BBC8}"/>
              </a:ext>
            </a:extLst>
          </p:cNvPr>
          <p:cNvGraphicFramePr>
            <a:graphicFrameLocks noGrp="1"/>
          </p:cNvGraphicFramePr>
          <p:nvPr>
            <p:extLst>
              <p:ext uri="{D42A27DB-BD31-4B8C-83A1-F6EECF244321}">
                <p14:modId xmlns:p14="http://schemas.microsoft.com/office/powerpoint/2010/main" val="1775200327"/>
              </p:ext>
            </p:extLst>
          </p:nvPr>
        </p:nvGraphicFramePr>
        <p:xfrm>
          <a:off x="692405" y="1595525"/>
          <a:ext cx="10740980" cy="4694149"/>
        </p:xfrm>
        <a:graphic>
          <a:graphicData uri="http://schemas.openxmlformats.org/drawingml/2006/table">
            <a:tbl>
              <a:tblPr firstRow="1" firstCol="1" lastRow="1" lastCol="1" bandRow="1" bandCol="1">
                <a:tableStyleId>{5C22544A-7EE6-4342-B048-85BDC9FD1C3A}</a:tableStyleId>
              </a:tblPr>
              <a:tblGrid>
                <a:gridCol w="1970468">
                  <a:extLst>
                    <a:ext uri="{9D8B030D-6E8A-4147-A177-3AD203B41FA5}">
                      <a16:colId xmlns:a16="http://schemas.microsoft.com/office/drawing/2014/main" xmlns="" val="1425295178"/>
                    </a:ext>
                  </a:extLst>
                </a:gridCol>
                <a:gridCol w="4881093">
                  <a:extLst>
                    <a:ext uri="{9D8B030D-6E8A-4147-A177-3AD203B41FA5}">
                      <a16:colId xmlns:a16="http://schemas.microsoft.com/office/drawing/2014/main" xmlns="" val="4191024520"/>
                    </a:ext>
                  </a:extLst>
                </a:gridCol>
                <a:gridCol w="3889419">
                  <a:extLst>
                    <a:ext uri="{9D8B030D-6E8A-4147-A177-3AD203B41FA5}">
                      <a16:colId xmlns:a16="http://schemas.microsoft.com/office/drawing/2014/main" xmlns="" val="3999041440"/>
                    </a:ext>
                  </a:extLst>
                </a:gridCol>
              </a:tblGrid>
              <a:tr h="0">
                <a:tc>
                  <a:txBody>
                    <a:bodyPr/>
                    <a:lstStyle/>
                    <a:p>
                      <a:pPr algn="ctr">
                        <a:lnSpc>
                          <a:spcPct val="115000"/>
                        </a:lnSpc>
                        <a:spcAft>
                          <a:spcPts val="0"/>
                        </a:spcAft>
                      </a:pPr>
                      <a:r>
                        <a:rPr lang="ru-RU" sz="1200">
                          <a:effectLst/>
                        </a:rPr>
                        <a:t>Признак</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gn="ctr">
                        <a:lnSpc>
                          <a:spcPct val="115000"/>
                        </a:lnSpc>
                        <a:spcAft>
                          <a:spcPts val="0"/>
                        </a:spcAft>
                      </a:pPr>
                      <a:r>
                        <a:rPr lang="ru-RU" sz="1200" dirty="0">
                          <a:effectLst/>
                        </a:rPr>
                        <a:t>Внутренний маркетинг</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gn="ctr">
                        <a:lnSpc>
                          <a:spcPct val="115000"/>
                        </a:lnSpc>
                        <a:spcAft>
                          <a:spcPts val="0"/>
                        </a:spcAft>
                      </a:pPr>
                      <a:r>
                        <a:rPr lang="ru-RU" sz="1200">
                          <a:effectLst/>
                        </a:rPr>
                        <a:t>Маркетинг персонала</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3356740617"/>
                  </a:ext>
                </a:extLst>
              </a:tr>
              <a:tr h="300305">
                <a:tc>
                  <a:txBody>
                    <a:bodyPr/>
                    <a:lstStyle/>
                    <a:p>
                      <a:pPr>
                        <a:lnSpc>
                          <a:spcPct val="115000"/>
                        </a:lnSpc>
                        <a:spcAft>
                          <a:spcPts val="0"/>
                        </a:spcAft>
                      </a:pPr>
                      <a:r>
                        <a:rPr lang="ru-RU" sz="1200">
                          <a:effectLst/>
                        </a:rPr>
                        <a:t>Определение  </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spcAft>
                          <a:spcPts val="0"/>
                        </a:spcAft>
                      </a:pPr>
                      <a:r>
                        <a:rPr lang="ru-RU" sz="1200" dirty="0">
                          <a:effectLst/>
                        </a:rPr>
                        <a:t>такое управление персоналом, которое позволяет достигать удовлетворенности клиентов</a:t>
                      </a:r>
                      <a:endParaRPr lang="ru-RU" sz="1050" dirty="0">
                        <a:effectLst/>
                        <a:latin typeface="Times New Roman" panose="02020603050405020304" pitchFamily="18" charset="0"/>
                        <a:ea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вид управленческой деятельности, направленный на определение и удовлетворение потребности организации в персонале</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816969373"/>
                  </a:ext>
                </a:extLst>
              </a:tr>
              <a:tr h="399246">
                <a:tc>
                  <a:txBody>
                    <a:bodyPr/>
                    <a:lstStyle/>
                    <a:p>
                      <a:pPr>
                        <a:lnSpc>
                          <a:spcPct val="115000"/>
                        </a:lnSpc>
                        <a:spcAft>
                          <a:spcPts val="0"/>
                        </a:spcAft>
                      </a:pPr>
                      <a:r>
                        <a:rPr lang="ru-RU" sz="1200">
                          <a:effectLst/>
                        </a:rPr>
                        <a:t>Зарождение понятия</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начало 80-х гг. </a:t>
                      </a:r>
                      <a:r>
                        <a:rPr lang="en-US" sz="1200">
                          <a:effectLst/>
                        </a:rPr>
                        <a:t>XX</a:t>
                      </a:r>
                      <a:r>
                        <a:rPr lang="ru-RU" sz="1200">
                          <a:effectLst/>
                        </a:rPr>
                        <a:t> в. </a:t>
                      </a:r>
                      <a:endParaRPr lang="ru-RU" sz="1050">
                        <a:effectLst/>
                      </a:endParaRPr>
                    </a:p>
                    <a:p>
                      <a:pPr>
                        <a:lnSpc>
                          <a:spcPct val="115000"/>
                        </a:lnSpc>
                        <a:spcAft>
                          <a:spcPts val="0"/>
                        </a:spcAft>
                      </a:pPr>
                      <a:r>
                        <a:rPr lang="ru-RU" sz="1200">
                          <a:effectLst/>
                        </a:rPr>
                        <a:t>в рамках концепции маркетинга взаимоотношений</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70-е гг. </a:t>
                      </a:r>
                      <a:r>
                        <a:rPr lang="en-US" sz="1200" dirty="0">
                          <a:effectLst/>
                        </a:rPr>
                        <a:t>XX</a:t>
                      </a:r>
                      <a:r>
                        <a:rPr lang="ru-RU" sz="1200" dirty="0">
                          <a:effectLst/>
                        </a:rPr>
                        <a:t> в. </a:t>
                      </a:r>
                      <a:endParaRPr lang="ru-RU" sz="1050" dirty="0">
                        <a:effectLst/>
                      </a:endParaRPr>
                    </a:p>
                    <a:p>
                      <a:pPr>
                        <a:lnSpc>
                          <a:spcPct val="115000"/>
                        </a:lnSpc>
                        <a:spcAft>
                          <a:spcPts val="0"/>
                        </a:spcAft>
                      </a:pPr>
                      <a:r>
                        <a:rPr lang="ru-RU" sz="1200" dirty="0">
                          <a:effectLst/>
                        </a:rPr>
                        <a:t>в рамках концепции управления человеческими ресурсами </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370898435"/>
                  </a:ext>
                </a:extLst>
              </a:tr>
              <a:tr h="571677">
                <a:tc>
                  <a:txBody>
                    <a:bodyPr/>
                    <a:lstStyle/>
                    <a:p>
                      <a:pPr>
                        <a:lnSpc>
                          <a:spcPct val="115000"/>
                        </a:lnSpc>
                        <a:spcAft>
                          <a:spcPts val="0"/>
                        </a:spcAft>
                      </a:pPr>
                      <a:r>
                        <a:rPr lang="ru-RU" sz="1200">
                          <a:effectLst/>
                        </a:rPr>
                        <a:t>Идея</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привлечение, мотивирование и удержание работников, разделяющих принцип «клиент превыше всего»</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поиск такого персонала, который выполняет стратегические цели и задачи организации</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1165304904"/>
                  </a:ext>
                </a:extLst>
              </a:tr>
              <a:tr h="478078">
                <a:tc>
                  <a:txBody>
                    <a:bodyPr/>
                    <a:lstStyle/>
                    <a:p>
                      <a:pPr>
                        <a:lnSpc>
                          <a:spcPct val="115000"/>
                        </a:lnSpc>
                        <a:spcAft>
                          <a:spcPts val="0"/>
                        </a:spcAft>
                      </a:pPr>
                      <a:r>
                        <a:rPr lang="ru-RU" sz="1200">
                          <a:effectLst/>
                        </a:rPr>
                        <a:t>Цель </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достижение удовлетворенности и приверженности клиента, за счет  удовлетворенности персонала организации</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рациональное использование потенциала человеческих ресурсов</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2527999355"/>
                  </a:ext>
                </a:extLst>
              </a:tr>
              <a:tr h="328678">
                <a:tc>
                  <a:txBody>
                    <a:bodyPr/>
                    <a:lstStyle/>
                    <a:p>
                      <a:pPr>
                        <a:lnSpc>
                          <a:spcPct val="115000"/>
                        </a:lnSpc>
                        <a:spcAft>
                          <a:spcPts val="0"/>
                        </a:spcAft>
                      </a:pPr>
                      <a:r>
                        <a:rPr lang="ru-RU" sz="1200">
                          <a:effectLst/>
                        </a:rPr>
                        <a:t>Субъект деятельности</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высшее руководство, отдел маркетинга, служба управления персоналом</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высшее руководство, служба управления персоналом</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694283944"/>
                  </a:ext>
                </a:extLst>
              </a:tr>
              <a:tr h="194219">
                <a:tc>
                  <a:txBody>
                    <a:bodyPr/>
                    <a:lstStyle/>
                    <a:p>
                      <a:pPr>
                        <a:lnSpc>
                          <a:spcPct val="115000"/>
                        </a:lnSpc>
                        <a:spcAft>
                          <a:spcPts val="0"/>
                        </a:spcAft>
                      </a:pPr>
                      <a:r>
                        <a:rPr lang="ru-RU" sz="1200">
                          <a:effectLst/>
                        </a:rPr>
                        <a:t>Объект </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работник как клиент </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рабочая сила, рабочее место</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932914153"/>
                  </a:ext>
                </a:extLst>
              </a:tr>
              <a:tr h="313739">
                <a:tc>
                  <a:txBody>
                    <a:bodyPr/>
                    <a:lstStyle/>
                    <a:p>
                      <a:pPr>
                        <a:lnSpc>
                          <a:spcPct val="115000"/>
                        </a:lnSpc>
                        <a:spcAft>
                          <a:spcPts val="0"/>
                        </a:spcAft>
                      </a:pPr>
                      <a:r>
                        <a:rPr lang="ru-RU" sz="1200">
                          <a:effectLst/>
                        </a:rPr>
                        <a:t>Стратегическая роль</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элемент долгосрочной кадровой и маркетинговой политики организации</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элемент долгосрочной кадровой политики организации</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2870409507"/>
                  </a:ext>
                </a:extLst>
              </a:tr>
              <a:tr h="357925">
                <a:tc>
                  <a:txBody>
                    <a:bodyPr/>
                    <a:lstStyle/>
                    <a:p>
                      <a:pPr>
                        <a:lnSpc>
                          <a:spcPct val="115000"/>
                        </a:lnSpc>
                        <a:spcAft>
                          <a:spcPts val="0"/>
                        </a:spcAft>
                      </a:pPr>
                      <a:r>
                        <a:rPr lang="ru-RU" sz="1200">
                          <a:effectLst/>
                        </a:rPr>
                        <a:t>Управленческий подход</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философия бизнеса</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расширение функции маркетинга в область управления человеческими ресурсами</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587161011"/>
                  </a:ext>
                </a:extLst>
              </a:tr>
              <a:tr h="585786">
                <a:tc>
                  <a:txBody>
                    <a:bodyPr/>
                    <a:lstStyle/>
                    <a:p>
                      <a:pPr>
                        <a:lnSpc>
                          <a:spcPct val="115000"/>
                        </a:lnSpc>
                        <a:spcAft>
                          <a:spcPts val="0"/>
                        </a:spcAft>
                      </a:pPr>
                      <a:r>
                        <a:rPr lang="ru-RU" sz="1200">
                          <a:effectLst/>
                        </a:rPr>
                        <a:t>Основная сфера применения</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a:effectLst/>
                        </a:rPr>
                        <a:t>предприятия сферы услуг</a:t>
                      </a:r>
                      <a:endParaRPr lang="ru-R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tc>
                  <a:txBody>
                    <a:bodyPr/>
                    <a:lstStyle/>
                    <a:p>
                      <a:pPr>
                        <a:lnSpc>
                          <a:spcPct val="115000"/>
                        </a:lnSpc>
                        <a:spcAft>
                          <a:spcPts val="0"/>
                        </a:spcAft>
                      </a:pPr>
                      <a:r>
                        <a:rPr lang="ru-RU" sz="1200" dirty="0">
                          <a:effectLst/>
                        </a:rPr>
                        <a:t>крупные организации</a:t>
                      </a:r>
                      <a:endParaRPr lang="ru-R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288" marR="27288" marT="0" marB="0"/>
                </a:tc>
                <a:extLst>
                  <a:ext uri="{0D108BD9-81ED-4DB2-BD59-A6C34878D82A}">
                    <a16:rowId xmlns:a16="http://schemas.microsoft.com/office/drawing/2014/main" xmlns="" val="2636436857"/>
                  </a:ext>
                </a:extLst>
              </a:tr>
            </a:tbl>
          </a:graphicData>
        </a:graphic>
      </p:graphicFrame>
      <p:sp>
        <p:nvSpPr>
          <p:cNvPr id="7" name="Rectangle 2">
            <a:extLst>
              <a:ext uri="{FF2B5EF4-FFF2-40B4-BE49-F238E27FC236}">
                <a16:creationId xmlns:a16="http://schemas.microsoft.com/office/drawing/2014/main" xmlns="" id="{47C07893-5658-406F-8157-FEF18486CD7D}"/>
              </a:ext>
            </a:extLst>
          </p:cNvPr>
          <p:cNvSpPr>
            <a:spLocks noChangeArrowheads="1"/>
          </p:cNvSpPr>
          <p:nvPr/>
        </p:nvSpPr>
        <p:spPr bwMode="auto">
          <a:xfrm>
            <a:off x="6689279" y="312490"/>
            <a:ext cx="428500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1" i="1"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Табл.5.1 Отличительные особенности внутреннего маркетинга и маркетинга персонала</a:t>
            </a:r>
            <a:endParaRPr kumimoji="0" lang="ru-RU" altLang="ru-RU" sz="1800" b="1"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9" name="Заголовок 8">
            <a:extLst>
              <a:ext uri="{FF2B5EF4-FFF2-40B4-BE49-F238E27FC236}">
                <a16:creationId xmlns:a16="http://schemas.microsoft.com/office/drawing/2014/main" xmlns="" id="{EF69EF39-C717-4534-B380-E750C8BDB922}"/>
              </a:ext>
            </a:extLst>
          </p:cNvPr>
          <p:cNvSpPr>
            <a:spLocks noGrp="1"/>
          </p:cNvSpPr>
          <p:nvPr>
            <p:ph type="title"/>
          </p:nvPr>
        </p:nvSpPr>
        <p:spPr>
          <a:xfrm flipH="1">
            <a:off x="11541368" y="949011"/>
            <a:ext cx="46149" cy="1293028"/>
          </a:xfrm>
        </p:spPr>
        <p:txBody>
          <a:bodyPr/>
          <a:lstStyle/>
          <a:p>
            <a:r>
              <a:rPr lang="en-US" dirty="0">
                <a:latin typeface="Verdana" panose="020B0604030504040204" pitchFamily="34" charset="0"/>
                <a:ea typeface="Verdana" panose="020B0604030504040204" pitchFamily="34" charset="0"/>
                <a:cs typeface="Verdana" panose="020B0604030504040204" pitchFamily="34" charset="0"/>
              </a:rPr>
              <a:t> </a:t>
            </a:r>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30124709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0BA405B-871C-4005-BFA2-0B1B572A82FD}"/>
              </a:ext>
            </a:extLst>
          </p:cNvPr>
          <p:cNvSpPr>
            <a:spLocks noGrp="1"/>
          </p:cNvSpPr>
          <p:nvPr>
            <p:ph type="title"/>
          </p:nvPr>
        </p:nvSpPr>
        <p:spPr>
          <a:xfrm>
            <a:off x="3203331" y="-227300"/>
            <a:ext cx="8610600" cy="1293028"/>
          </a:xfrm>
        </p:spPr>
        <p:txBody>
          <a:bodyPr>
            <a:no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E29DF600-DA43-4D9A-BB9D-471EBAF1CBB8}"/>
              </a:ext>
            </a:extLst>
          </p:cNvPr>
          <p:cNvSpPr>
            <a:spLocks noGrp="1"/>
          </p:cNvSpPr>
          <p:nvPr>
            <p:ph idx="1"/>
          </p:nvPr>
        </p:nvSpPr>
        <p:spPr>
          <a:xfrm>
            <a:off x="139521" y="1065728"/>
            <a:ext cx="11912957" cy="5774068"/>
          </a:xfrm>
        </p:spPr>
        <p:txBody>
          <a:bodyPr>
            <a:normAutofit fontScale="70000" lnSpcReduction="20000"/>
          </a:bodyPr>
          <a:lstStyle/>
          <a:p>
            <a:pPr marL="0" indent="0" algn="ctr">
              <a:buNone/>
            </a:pPr>
            <a:r>
              <a:rPr lang="en-US" b="1" dirty="0">
                <a:effectLst/>
                <a:latin typeface="Verdana" panose="020B0604030504040204" pitchFamily="34" charset="0"/>
                <a:ea typeface="Verdana" panose="020B0604030504040204" pitchFamily="34" charset="0"/>
                <a:cs typeface="Verdana" panose="020B0604030504040204" pitchFamily="34" charset="0"/>
              </a:rPr>
              <a:t>	</a:t>
            </a:r>
            <a:r>
              <a:rPr lang="ru-RU" sz="2600" b="1" dirty="0">
                <a:effectLst/>
                <a:latin typeface="Verdana" panose="020B0604030504040204" pitchFamily="34" charset="0"/>
                <a:ea typeface="Verdana" panose="020B0604030504040204" pitchFamily="34" charset="0"/>
                <a:cs typeface="Verdana" panose="020B0604030504040204" pitchFamily="34" charset="0"/>
              </a:rPr>
              <a:t>2. Лояльность персонала</a:t>
            </a:r>
          </a:p>
          <a:p>
            <a:pPr marL="0" indent="0">
              <a:buNone/>
            </a:pPr>
            <a:r>
              <a:rPr lang="ru-RU" dirty="0">
                <a:effectLst/>
                <a:latin typeface="Verdana" panose="020B0604030504040204" pitchFamily="34" charset="0"/>
                <a:ea typeface="Verdana" panose="020B0604030504040204" pitchFamily="34" charset="0"/>
                <a:cs typeface="Verdana" panose="020B0604030504040204" pitchFamily="34" charset="0"/>
              </a:rPr>
              <a:t>Характеристика лояльного сотрудника:</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1. Лояльность всегда предполагает терпимость или, говоря языком науки и публицистики, – толерантность.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2. Лояльный работник оптимистичен, имеет позитивный настрой на работу, как следствие с энтузиазмом выполняет  свои обязанности, что повышает эффективность его работы.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3. Сознательно принимает «правила игры» – корпоративную культуру и политику компании, что обеспечивает «порядок» в организации.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4. Доверяет руководству компании, что предотвращает конфликтную ситуацию с начальством.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5. Готов работать с полной самоотдачей, в том числе и при отсутствии внешнего контроля со стороны начальства.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6. Способен самостоятельно оценивать и корректировать качество своей работы, что увеличивает руководству время для решения стратегических задач.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7. Стремится не только действовать в рамках должностной инструкции, но и расширять свои обязанности, что безусловно повышает результативность этого работника.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8. Заботится о компании, готов принести ей дополнительную пользу.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9. Избегает действий, которые могут нанести вред организации.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10. Согласен терпеть временные трудности.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11. Не планирует сменить место работы и не предпринимает действий по поиску свободной вакансии на рынке. </a:t>
            </a:r>
          </a:p>
          <a:p>
            <a:pPr marL="0" indent="0">
              <a:buNone/>
            </a:pPr>
            <a:r>
              <a:rPr lang="en-US" dirty="0">
                <a:effectLst/>
                <a:latin typeface="Verdana" panose="020B0604030504040204" pitchFamily="34" charset="0"/>
                <a:ea typeface="Verdana" panose="020B0604030504040204" pitchFamily="34" charset="0"/>
                <a:cs typeface="Verdana" panose="020B0604030504040204" pitchFamily="34" charset="0"/>
              </a:rPr>
              <a:t>	</a:t>
            </a:r>
            <a:r>
              <a:rPr lang="ru-RU" dirty="0">
                <a:effectLst/>
                <a:latin typeface="Verdana" panose="020B0604030504040204" pitchFamily="34" charset="0"/>
                <a:ea typeface="Verdana" panose="020B0604030504040204" pitchFamily="34" charset="0"/>
                <a:cs typeface="Verdana" panose="020B0604030504040204" pitchFamily="34" charset="0"/>
              </a:rPr>
              <a:t>12. Если он и </a:t>
            </a:r>
            <a:r>
              <a:rPr lang="ru-RU" dirty="0" err="1">
                <a:effectLst/>
                <a:latin typeface="Verdana" panose="020B0604030504040204" pitchFamily="34" charset="0"/>
                <a:ea typeface="Verdana" panose="020B0604030504040204" pitchFamily="34" charset="0"/>
                <a:cs typeface="Verdana" panose="020B0604030504040204" pitchFamily="34" charset="0"/>
              </a:rPr>
              <a:t>неудовлетворен</a:t>
            </a:r>
            <a:r>
              <a:rPr lang="ru-RU" dirty="0">
                <a:effectLst/>
                <a:latin typeface="Verdana" panose="020B0604030504040204" pitchFamily="34" charset="0"/>
                <a:ea typeface="Verdana" panose="020B0604030504040204" pitchFamily="34" charset="0"/>
                <a:cs typeface="Verdana" panose="020B0604030504040204" pitchFamily="34" charset="0"/>
              </a:rPr>
              <a:t> карьерой и своим положением в компании, то стремится разрешить проблему внутри организации: повышает эффективность, разговаривает с руководством и сотрудниками службы персонала о своих перспективах. </a:t>
            </a:r>
          </a:p>
          <a:p>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21524074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10242" name="Picture 2" descr="Похожее изображение">
            <a:extLst>
              <a:ext uri="{FF2B5EF4-FFF2-40B4-BE49-F238E27FC236}">
                <a16:creationId xmlns:a16="http://schemas.microsoft.com/office/drawing/2014/main" xmlns="" id="{5BAF2B87-E608-4215-A5AD-8B4998C50B95}"/>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805727BF-B4CC-44E1-B0D9-A95C1C14A467}"/>
              </a:ext>
            </a:extLst>
          </p:cNvPr>
          <p:cNvSpPr>
            <a:spLocks noGrp="1"/>
          </p:cNvSpPr>
          <p:nvPr>
            <p:ph type="title"/>
          </p:nvPr>
        </p:nvSpPr>
        <p:spPr>
          <a:xfrm>
            <a:off x="2895600" y="-198462"/>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4547FF66-EB85-4AB7-A757-C79B64AE583E}"/>
              </a:ext>
            </a:extLst>
          </p:cNvPr>
          <p:cNvSpPr>
            <a:spLocks noGrp="1"/>
          </p:cNvSpPr>
          <p:nvPr>
            <p:ph idx="1"/>
          </p:nvPr>
        </p:nvSpPr>
        <p:spPr>
          <a:xfrm>
            <a:off x="685800" y="1944914"/>
            <a:ext cx="10820400" cy="4688115"/>
          </a:xfrm>
        </p:spPr>
        <p:txBody>
          <a:bodyPr>
            <a:normAutofit/>
          </a:bodyPr>
          <a:lstStyle/>
          <a:p>
            <a:pPr marL="0" indent="0">
              <a:buNone/>
            </a:pPr>
            <a:r>
              <a:rPr lang="ru-RU" sz="2400" dirty="0">
                <a:effectLst/>
                <a:latin typeface="Verdana" panose="020B0604030504040204" pitchFamily="34" charset="0"/>
                <a:ea typeface="Verdana" panose="020B0604030504040204" pitchFamily="34" charset="0"/>
                <a:cs typeface="Verdana" panose="020B0604030504040204" pitchFamily="34" charset="0"/>
              </a:rPr>
              <a:t>Лояльный персонал – это команда единомышленников, приверженных целям и ценностям предприятия и готовых на многое ради его процветания.</a:t>
            </a:r>
          </a:p>
          <a:p>
            <a:pPr marL="0" indent="0">
              <a:buNone/>
            </a:pPr>
            <a:r>
              <a:rPr lang="ru-RU" sz="2400" dirty="0">
                <a:effectLst/>
                <a:latin typeface="Verdana" panose="020B0604030504040204" pitchFamily="34" charset="0"/>
                <a:ea typeface="Verdana" panose="020B0604030504040204" pitchFamily="34" charset="0"/>
                <a:cs typeface="Verdana" panose="020B0604030504040204" pitchFamily="34" charset="0"/>
              </a:rPr>
              <a:t>Формирование лояльного персонала – одно из важнейших направлений деятельности кадрового менеджмента. Но, что удивительно, оно редко становится на практике самостоятельной задачей для менеджера службы персонала. Лояльность, как правило, рассматривается как желательный сопутствующий эффект при проведении прочих кадровых мероприятий, не смотря на огромную практическую пользу этого явления.</a:t>
            </a:r>
          </a:p>
          <a:p>
            <a:endParaRPr lang="ru-RU"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4889856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xmlns="" id="{41DE4D3E-80C7-48B7-B8E5-B1B5A62C974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Verdana" panose="020B0604030504040204" pitchFamily="34" charset="0"/>
              <a:ea typeface="Verdana" panose="020B0604030504040204" pitchFamily="34" charset="0"/>
              <a:cs typeface="Verdana" panose="020B0604030504040204" pitchFamily="34" charset="0"/>
            </a:endParaRPr>
          </a:p>
        </p:txBody>
      </p:sp>
      <p:pic>
        <p:nvPicPr>
          <p:cNvPr id="11266" name="Picture 2" descr="Похожее изображение">
            <a:extLst>
              <a:ext uri="{FF2B5EF4-FFF2-40B4-BE49-F238E27FC236}">
                <a16:creationId xmlns:a16="http://schemas.microsoft.com/office/drawing/2014/main" xmlns="" id="{A3D2ECCD-CE5E-493F-9779-5EB1A0F3C0D6}"/>
              </a:ext>
            </a:extLst>
          </p:cNvPr>
          <p:cNvPicPr>
            <a:picLocks noChangeAspect="1" noChangeArrowheads="1"/>
          </p:cNvPicPr>
          <p:nvPr/>
        </p:nvPicPr>
        <p:blipFill rotWithShape="1">
          <a:blip r:embed="rId4">
            <a:alphaModFix amt="30000"/>
            <a:extLst>
              <a:ext uri="{28A0092B-C50C-407E-A947-70E740481C1C}">
                <a14:useLocalDpi xmlns:a14="http://schemas.microsoft.com/office/drawing/2010/main" val="0"/>
              </a:ext>
            </a:extLst>
          </a:blip>
          <a:srcRect t="4565" b="11480"/>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72">
            <a:extLst>
              <a:ext uri="{FF2B5EF4-FFF2-40B4-BE49-F238E27FC236}">
                <a16:creationId xmlns:a16="http://schemas.microsoft.com/office/drawing/2014/main" xmlns="" id="{9798C1D7-B3E7-45FC-BC11-C49DA8C1F4F8}"/>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Заголовок 1">
            <a:extLst>
              <a:ext uri="{FF2B5EF4-FFF2-40B4-BE49-F238E27FC236}">
                <a16:creationId xmlns:a16="http://schemas.microsoft.com/office/drawing/2014/main" xmlns="" id="{2DBD35C6-CDFC-4A94-A513-1BE4E0EDDE02}"/>
              </a:ext>
            </a:extLst>
          </p:cNvPr>
          <p:cNvSpPr>
            <a:spLocks noGrp="1"/>
          </p:cNvSpPr>
          <p:nvPr>
            <p:ph type="title"/>
          </p:nvPr>
        </p:nvSpPr>
        <p:spPr>
          <a:xfrm>
            <a:off x="3379177" y="148731"/>
            <a:ext cx="8610600" cy="1293028"/>
          </a:xfrm>
        </p:spPr>
        <p:txBody>
          <a:bodyPr>
            <a:normAutofit/>
          </a:bodyPr>
          <a:lstStyle/>
          <a:p>
            <a:r>
              <a:rPr lang="ru-RU" sz="2400" b="1" dirty="0">
                <a:latin typeface="Verdana" panose="020B0604030504040204" pitchFamily="34" charset="0"/>
                <a:ea typeface="Verdana" panose="020B0604030504040204" pitchFamily="34" charset="0"/>
                <a:cs typeface="Verdana" panose="020B0604030504040204" pitchFamily="34" charset="0"/>
              </a:rPr>
              <a:t>ВНУТРЕННИЙ МАРКЕТИНГ И МАРКЕТИНГ ПЕРСОНАЛА: ОТЛИЧИЯ И ОСОБЕННОСТИ</a:t>
            </a:r>
            <a:endParaRPr lang="ru-RU" sz="2400" dirty="0">
              <a:latin typeface="Verdana" panose="020B0604030504040204" pitchFamily="34" charset="0"/>
              <a:ea typeface="Verdana" panose="020B0604030504040204" pitchFamily="34" charset="0"/>
              <a:cs typeface="Verdana" panose="020B0604030504040204" pitchFamily="34" charset="0"/>
            </a:endParaRPr>
          </a:p>
        </p:txBody>
      </p:sp>
      <p:sp>
        <p:nvSpPr>
          <p:cNvPr id="3" name="Объект 2">
            <a:extLst>
              <a:ext uri="{FF2B5EF4-FFF2-40B4-BE49-F238E27FC236}">
                <a16:creationId xmlns:a16="http://schemas.microsoft.com/office/drawing/2014/main" xmlns="" id="{D1B87CF6-2A6D-4D18-9CE0-88EF2FD0C386}"/>
              </a:ext>
            </a:extLst>
          </p:cNvPr>
          <p:cNvSpPr>
            <a:spLocks noGrp="1"/>
          </p:cNvSpPr>
          <p:nvPr>
            <p:ph idx="1"/>
          </p:nvPr>
        </p:nvSpPr>
        <p:spPr>
          <a:xfrm>
            <a:off x="685799" y="1666736"/>
            <a:ext cx="11041743" cy="4949510"/>
          </a:xfrm>
        </p:spPr>
        <p:txBody>
          <a:bodyPr>
            <a:normAutofit fontScale="77500" lnSpcReduction="20000"/>
          </a:bodyPr>
          <a:lstStyle/>
          <a:p>
            <a:pPr marL="0" indent="0">
              <a:buNone/>
            </a:pPr>
            <a:r>
              <a:rPr lang="ru-RU" sz="2400" dirty="0">
                <a:effectLst/>
                <a:latin typeface="Verdana" panose="020B0604030504040204" pitchFamily="34" charset="0"/>
                <a:ea typeface="Verdana" panose="020B0604030504040204" pitchFamily="34" charset="0"/>
                <a:cs typeface="Verdana" panose="020B0604030504040204" pitchFamily="34" charset="0"/>
              </a:rPr>
              <a:t>Спровоцировать нелояльность сотрудников может множество факторов, в том числе:</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Отсутствие четких целей и перспектив развития у компании;</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Отсутствие у персонала информации о жизни компании, ее достижениях. В случае отсутствия информированности не будет основы для формирования чувства причастности к компании, гордости за нее;</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Отсутствие возможности карьерного роста;</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Отсутствие внимания руководства к инициативам снизу, отсутствие вовлечения сотрудников в принятие решений, касающихся всей компании;</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Слабое взаимодействие сотрудников разных подразделений друг с другом. Сложности и ошибки в передачи информации оборачиваются конфликтами между подразделениями. Сотрудники воспринимают как коллектив только свой отдел, остальные структурные единицы представляются им враждебной или просто чуждой средой;</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Неудовлетворенность условиями труда;</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Низкая заработная плата. Несоответствие заработной платы квалификации сотрудника, либо заработная плата значительно ниже средней заработной платы по отрасли при том же круге обязанностей или требуемой квалификации;</a:t>
            </a:r>
          </a:p>
          <a:p>
            <a:pPr marL="0" indent="0">
              <a:buNone/>
            </a:pPr>
            <a:r>
              <a:rPr lang="en-US" sz="2400" dirty="0">
                <a:effectLst/>
                <a:latin typeface="Verdana" panose="020B0604030504040204" pitchFamily="34" charset="0"/>
                <a:ea typeface="Verdana" panose="020B0604030504040204" pitchFamily="34" charset="0"/>
                <a:cs typeface="Verdana" panose="020B0604030504040204" pitchFamily="34" charset="0"/>
              </a:rPr>
              <a:t>	</a:t>
            </a:r>
            <a:r>
              <a:rPr lang="ru-RU" sz="2400" dirty="0">
                <a:effectLst/>
                <a:latin typeface="Verdana" panose="020B0604030504040204" pitchFamily="34" charset="0"/>
                <a:ea typeface="Verdana" panose="020B0604030504040204" pitchFamily="34" charset="0"/>
                <a:cs typeface="Verdana" panose="020B0604030504040204" pitchFamily="34" charset="0"/>
              </a:rPr>
              <a:t>- Глобальные изменения в компании.</a:t>
            </a:r>
          </a:p>
          <a:p>
            <a:endParaRPr lang="ru-RU" sz="1600" dirty="0">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5206869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UUID" val="{CE2AAD2F-13C4-4009-9029-6513D0F2ADAB}"/>
  <p:tag name="ISPRING_RESOURCE_FOLDER" val="D:\Савченко\Мультимедиа Маркетинг персонала\ВНУТРЕННИЙ МАРКЕТИНГ И МАРКЕТИНГ ПЕРСОНАЛА ОТЛИЧИЯ И ОСОБЕННОСТИ\"/>
  <p:tag name="ISPRING_PRESENTATION_PATH" val="D:\Савченко\Мультимедиа Маркетинг персонала\ВНУТРЕННИЙ МАРКЕТИНГ И МАРКЕТИНГ ПЕРСОНАЛА ОТЛИЧИЯ И ОСОБЕННОСТИ.pptx"/>
  <p:tag name="ISPRING_PROJECT_FOLDER_UPDATED" val="1"/>
  <p:tag name="ISPRING_SCREEN_RECS_UPDATED" val="D:\Савченко\Мультимедиа Маркетинг персонала\ВНУТРЕННИЙ МАРКЕТИНГ И МАРКЕТИНГ ПЕРСОНАЛА ОТЛИЧИЯ И ОСОБЕННОСТИ"/>
  <p:tag name="FLASHSPRING_ZOOM_TAG" val="69"/>
  <p:tag name="ISPRING_PRESENTATION_INFO_2" val="&lt;?xml version=&quot;1.0&quot; encoding=&quot;UTF-8&quot; standalone=&quot;no&quot; ?&gt;&#10;&lt;presentation2&gt;&#10;&#10;  &lt;slides&gt;&#10;    &lt;slide id=&quot;{AAB38950-3C4D-41A7-8EC7-DF3DF09D2A5A}&quot; pptId=&quot;256&quot;/&gt;&#10;    &lt;slide id=&quot;{FC21C33D-255F-4C8C-A364-ABDC94551CF0}&quot; pptId=&quot;257&quot;/&gt;&#10;    &lt;slide id=&quot;{A507F40A-281C-45B2-944A-A52BF5CEDF54}&quot; pptId=&quot;258&quot;/&gt;&#10;    &lt;slide id=&quot;{A99B82F4-C89B-4AA3-9B8D-D194C2917CE7}&quot; pptId=&quot;259&quot;/&gt;&#10;    &lt;slide id=&quot;{5E11780D-69A0-4004-A548-25377987CE14}&quot; pptId=&quot;261&quot;/&gt;&#10;    &lt;slide id=&quot;{6588479C-4F70-41C1-B7D3-5B8F96A238EB}&quot; pptId=&quot;262&quot;/&gt;&#10;    &lt;slide id=&quot;{2BF2BCF6-4C31-474C-B27D-021224465BA0}&quot; pptId=&quot;260&quot;/&gt;&#10;    &lt;slide id=&quot;{7059AAA8-33AF-4111-B7D9-4C1D0D3C97A5}&quot; pptId=&quot;264&quot;/&gt;&#10;    &lt;slide id=&quot;{A2E59E13-A71E-42B1-82B9-2CF5467FBD03}&quot; pptId=&quot;263&quot;/&gt;&#10;    &lt;slide id=&quot;{67C26BC5-F910-44E6-9D3F-6D78D131D6E8}&quot; pptId=&quot;265&quot;/&gt;&#10;    &lt;slide id=&quot;{14E73F0E-A737-4B35-AF13-E7CDA4B20BFA}&quot; pptId=&quot;266&quot;/&gt;&#10;    &lt;slide id=&quot;{7B8B593C-3E6E-46A8-8CC8-28D5A147513F}&quot; pptId=&quot;267&quot;/&gt;&#10;    &lt;slide id=&quot;{E16DC48A-0607-49DA-8787-B65EB0E4CE8B}&quot; pptId=&quot;268&quot;/&gt;&#10;    &lt;slide id=&quot;{B0198CF4-DE79-4AE9-802A-94475889A23C}&quot; pptId=&quot;269&quot;/&gt;&#10;  &lt;/slides&gt;&#10;&#10;  &lt;narration&gt;&#10;    &lt;audioTracks&gt;&#10;      &lt;audioTrack muted=&quot;false&quot; name=&quot;Аудио 1&quot; resource=&quot;2404fea4&quot; slideId=&quot;{AAB38950-3C4D-41A7-8EC7-DF3DF09D2A5A}&quot; startTime=&quot;0&quot; volume=&quot;1&quot;&gt;&#10;        &lt;audio channels=&quot;1&quot; format=&quot;s16&quot; sampleRate=&quot;44100&quot;/&gt;&#10;      &lt;/audioTrack&gt;&#10;      &lt;audioTrack muted=&quot;false&quot; name=&quot;Аудио 2&quot; resource=&quot;1502d835&quot; slideId=&quot;{FC21C33D-255F-4C8C-A364-ABDC94551CF0}&quot; startTime=&quot;0&quot; volume=&quot;1&quot;&gt;&#10;        &lt;audio channels=&quot;1&quot; format=&quot;s16&quot; sampleRate=&quot;44100&quot;/&gt;&#10;      &lt;/audioTrack&gt;&#10;      &lt;audioTrack muted=&quot;false&quot; name=&quot;Аудио 3&quot; resource=&quot;73ba86c7&quot; slideId=&quot;{A507F40A-281C-45B2-944A-A52BF5CEDF54}&quot; startTime=&quot;0&quot; volume=&quot;1&quot;&gt;&#10;        &lt;audio channels=&quot;1&quot; format=&quot;s16&quot; sampleRate=&quot;44100&quot;/&gt;&#10;      &lt;/audioTrack&gt;&#10;      &lt;audioTrack muted=&quot;false&quot; name=&quot;Аудио 4&quot; resource=&quot;3382fd76&quot; slideId=&quot;{A99B82F4-C89B-4AA3-9B8D-D194C2917CE7}&quot; startTime=&quot;0&quot; volume=&quot;1&quot;&gt;&#10;        &lt;audio channels=&quot;1&quot; format=&quot;s16&quot; sampleRate=&quot;44100&quot;/&gt;&#10;      &lt;/audioTrack&gt;&#10;      &lt;audioTrack muted=&quot;false&quot; name=&quot;Аудио 5&quot; resource=&quot;520c3cab&quot; slideId=&quot;{5E11780D-69A0-4004-A548-25377987CE14}&quot; startTime=&quot;0&quot; volume=&quot;1&quot;&gt;&#10;        &lt;audio channels=&quot;1&quot; format=&quot;s16&quot; sampleRate=&quot;44100&quot;/&gt;&#10;      &lt;/audioTrack&gt;&#10;      &lt;audioTrack muted=&quot;false&quot; name=&quot;Аудио 6&quot; resource=&quot;dcd71f93&quot; slideId=&quot;{6588479C-4F70-41C1-B7D3-5B8F96A238EB}&quot; startTime=&quot;0&quot; volume=&quot;1&quot;&gt;&#10;        &lt;audio channels=&quot;1&quot; format=&quot;s16&quot; sampleRate=&quot;44100&quot;/&gt;&#10;      &lt;/audioTrack&gt;&#10;      &lt;audioTrack muted=&quot;false&quot; name=&quot;Аудио 7&quot; resource=&quot;01e24103&quot; slideId=&quot;{2BF2BCF6-4C31-474C-B27D-021224465BA0}&quot; startTime=&quot;0&quot; volume=&quot;1&quot;&gt;&#10;        &lt;audio channels=&quot;1&quot; format=&quot;s16&quot; sampleRate=&quot;44100&quot;/&gt;&#10;      &lt;/audioTrack&gt;&#10;      &lt;audioTrack muted=&quot;false&quot; name=&quot;Аудио 8&quot; resource=&quot;adae21df&quot; slideId=&quot;{7059AAA8-33AF-4111-B7D9-4C1D0D3C97A5}&quot; startTime=&quot;0&quot; volume=&quot;1&quot;&gt;&#10;        &lt;audio channels=&quot;1&quot; format=&quot;s16&quot; sampleRate=&quot;44100&quot;/&gt;&#10;      &lt;/audioTrack&gt;&#10;      &lt;audioTrack muted=&quot;false&quot; name=&quot;Аудио 9&quot; resource=&quot;da754e3b&quot; slideId=&quot;{A2E59E13-A71E-42B1-82B9-2CF5467FBD03}&quot; startTime=&quot;0&quot; volume=&quot;1&quot;&gt;&#10;        &lt;audio channels=&quot;1&quot; format=&quot;s16&quot; sampleRate=&quot;44100&quot;/&gt;&#10;      &lt;/audioTrack&gt;&#10;      &lt;audioTrack muted=&quot;false&quot; name=&quot;Аудио 10&quot; resource=&quot;ee40f4bf&quot; slideId=&quot;{67C26BC5-F910-44E6-9D3F-6D78D131D6E8}&quot; startTime=&quot;0&quot; volume=&quot;1&quot;&gt;&#10;        &lt;audio channels=&quot;1&quot; format=&quot;s16&quot; sampleRate=&quot;44100&quot;/&gt;&#10;      &lt;/audioTrack&gt;&#10;      &lt;audioTrack muted=&quot;false&quot; name=&quot;Аудио 11&quot; resource=&quot;eb244a85&quot; slideId=&quot;{14E73F0E-A737-4B35-AF13-E7CDA4B20BFA}&quot; startTime=&quot;0&quot; volume=&quot;1&quot;&gt;&#10;        &lt;audio channels=&quot;1&quot; format=&quot;s16&quot; sampleRate=&quot;44100&quot;/&gt;&#10;      &lt;/audioTrack&gt;&#10;      &lt;audioTrack muted=&quot;false&quot; name=&quot;Аудио 12&quot; resource=&quot;3eb19bc5&quot; slideId=&quot;{7B8B593C-3E6E-46A8-8CC8-28D5A147513F}&quot; startTime=&quot;0&quot; volume=&quot;1&quot;&gt;&#10;        &lt;audio channels=&quot;1&quot; format=&quot;s16&quot; sampleRate=&quot;44100&quot;/&gt;&#10;      &lt;/audioTrack&gt;&#10;      &lt;audioTrack muted=&quot;false&quot; name=&quot;Аудио 13&quot; resource=&quot;cdea7eb6&quot; slideId=&quot;{E16DC48A-0607-49DA-8787-B65EB0E4CE8B}&quot; startTime=&quot;0&quot; volume=&quot;1&quot;&gt;&#10;        &lt;audio channels=&quot;1&quot; format=&quot;s16&quot; sampleRate=&quot;44100&quot;/&gt;&#10;      &lt;/audioTrack&gt;&#10;      &lt;audioTrack muted=&quot;false&quot; name=&quot;Аудио 14&quot; resource=&quot;7a46bc2b&quot; slideId=&quot;{B0198CF4-DE79-4AE9-802A-94475889A23C}&quot; startTime=&quot;0&quot; volume=&quot;1&quot;&gt;&#10;        &lt;audio channels=&quot;1&quot; format=&quot;s16&quot; sampleRate=&quot;44100&quot;/&gt;&#10;      &lt;/audioTrack&gt;&#10;    &lt;/audioTracks&gt;&#10;    &lt;videoTracks/&gt;&#10;  &lt;/narration&gt;&#10;&#10;&lt;/presentation2&gt;&#10;"/>
</p:tagLst>
</file>

<file path=ppt/tags/tag10.xml><?xml version="1.0" encoding="utf-8"?>
<p:tagLst xmlns:a="http://schemas.openxmlformats.org/drawingml/2006/main" xmlns:r="http://schemas.openxmlformats.org/officeDocument/2006/relationships" xmlns:p="http://schemas.openxmlformats.org/presentationml/2006/main">
  <p:tag name="ISPRING_SLIDE_ID_2" val="{A2E59E13-A71E-42B1-82B9-2CF5467FBD03}"/>
  <p:tag name="GENSWF_ADVANCE_TIME" val="59.388"/>
  <p:tag name="ISPRING_CUSTOM_TIMING_USED" val="1"/>
</p:tagLst>
</file>

<file path=ppt/tags/tag11.xml><?xml version="1.0" encoding="utf-8"?>
<p:tagLst xmlns:a="http://schemas.openxmlformats.org/drawingml/2006/main" xmlns:r="http://schemas.openxmlformats.org/officeDocument/2006/relationships" xmlns:p="http://schemas.openxmlformats.org/presentationml/2006/main">
  <p:tag name="ISPRING_SLIDE_ID_2" val="{67C26BC5-F910-44E6-9D3F-6D78D131D6E8}"/>
  <p:tag name="GENSWF_ADVANCE_TIME" val="17.701"/>
  <p:tag name="ISPRING_CUSTOM_TIMING_USED" val="1"/>
</p:tagLst>
</file>

<file path=ppt/tags/tag12.xml><?xml version="1.0" encoding="utf-8"?>
<p:tagLst xmlns:a="http://schemas.openxmlformats.org/drawingml/2006/main" xmlns:r="http://schemas.openxmlformats.org/officeDocument/2006/relationships" xmlns:p="http://schemas.openxmlformats.org/presentationml/2006/main">
  <p:tag name="ISPRING_SLIDE_ID_2" val="{14E73F0E-A737-4B35-AF13-E7CDA4B20BFA}"/>
  <p:tag name="GENSWF_ADVANCE_TIME" val="43.599"/>
  <p:tag name="ISPRING_CUSTOM_TIMING_USED" val="1"/>
</p:tagLst>
</file>

<file path=ppt/tags/tag13.xml><?xml version="1.0" encoding="utf-8"?>
<p:tagLst xmlns:a="http://schemas.openxmlformats.org/drawingml/2006/main" xmlns:r="http://schemas.openxmlformats.org/officeDocument/2006/relationships" xmlns:p="http://schemas.openxmlformats.org/presentationml/2006/main">
  <p:tag name="ISPRING_SLIDE_ID_2" val="{7B8B593C-3E6E-46A8-8CC8-28D5A147513F}"/>
  <p:tag name="GENSWF_ADVANCE_TIME" val="36.101"/>
  <p:tag name="ISPRING_CUSTOM_TIMING_USED" val="1"/>
</p:tagLst>
</file>

<file path=ppt/tags/tag14.xml><?xml version="1.0" encoding="utf-8"?>
<p:tagLst xmlns:a="http://schemas.openxmlformats.org/drawingml/2006/main" xmlns:r="http://schemas.openxmlformats.org/officeDocument/2006/relationships" xmlns:p="http://schemas.openxmlformats.org/presentationml/2006/main">
  <p:tag name="ISPRING_SLIDE_ID_2" val="{E16DC48A-0607-49DA-8787-B65EB0E4CE8B}"/>
  <p:tag name="GENSWF_ADVANCE_TIME" val="36.501"/>
  <p:tag name="ISPRING_CUSTOM_TIMING_USED" val="1"/>
</p:tagLst>
</file>

<file path=ppt/tags/tag15.xml><?xml version="1.0" encoding="utf-8"?>
<p:tagLst xmlns:a="http://schemas.openxmlformats.org/drawingml/2006/main" xmlns:r="http://schemas.openxmlformats.org/officeDocument/2006/relationships" xmlns:p="http://schemas.openxmlformats.org/presentationml/2006/main">
  <p:tag name="ISPRING_SLIDE_ID_2" val="{B0198CF4-DE79-4AE9-802A-94475889A23C}"/>
  <p:tag name="GENSWF_ADVANCE_TIME" val="16.238"/>
  <p:tag name="ISPRING_CUSTOM_TIMING_USED" val="1"/>
</p:tagLst>
</file>

<file path=ppt/tags/tag2.xml><?xml version="1.0" encoding="utf-8"?>
<p:tagLst xmlns:a="http://schemas.openxmlformats.org/drawingml/2006/main" xmlns:r="http://schemas.openxmlformats.org/officeDocument/2006/relationships" xmlns:p="http://schemas.openxmlformats.org/presentationml/2006/main">
  <p:tag name="ISPRING_SLIDE_ID_2" val="{AAB38950-3C4D-41A7-8EC7-DF3DF09D2A5A}"/>
  <p:tag name="GENSWF_ADVANCE_TIME" val="18.182"/>
  <p:tag name="ISPRING_CUSTOM_TIMING_USED" val="1"/>
</p:tagLst>
</file>

<file path=ppt/tags/tag3.xml><?xml version="1.0" encoding="utf-8"?>
<p:tagLst xmlns:a="http://schemas.openxmlformats.org/drawingml/2006/main" xmlns:r="http://schemas.openxmlformats.org/officeDocument/2006/relationships" xmlns:p="http://schemas.openxmlformats.org/presentationml/2006/main">
  <p:tag name="ISPRING_SLIDE_ID_2" val="{FC21C33D-255F-4C8C-A364-ABDC94551CF0}"/>
  <p:tag name="GENSWF_ADVANCE_TIME" val="53.318"/>
  <p:tag name="ISPRING_CUSTOM_TIMING_USED" val="1"/>
</p:tagLst>
</file>

<file path=ppt/tags/tag4.xml><?xml version="1.0" encoding="utf-8"?>
<p:tagLst xmlns:a="http://schemas.openxmlformats.org/drawingml/2006/main" xmlns:r="http://schemas.openxmlformats.org/officeDocument/2006/relationships" xmlns:p="http://schemas.openxmlformats.org/presentationml/2006/main">
  <p:tag name="ISPRING_SLIDE_ID_2" val="{A507F40A-281C-45B2-944A-A52BF5CEDF54}"/>
  <p:tag name="GENSWF_ADVANCE_TIME" val="34.653"/>
  <p:tag name="ISPRING_CUSTOM_TIMING_USED" val="1"/>
</p:tagLst>
</file>

<file path=ppt/tags/tag5.xml><?xml version="1.0" encoding="utf-8"?>
<p:tagLst xmlns:a="http://schemas.openxmlformats.org/drawingml/2006/main" xmlns:r="http://schemas.openxmlformats.org/officeDocument/2006/relationships" xmlns:p="http://schemas.openxmlformats.org/presentationml/2006/main">
  <p:tag name="ISPRING_SLIDE_ID_2" val="{A99B82F4-C89B-4AA3-9B8D-D194C2917CE7}"/>
  <p:tag name="GENSWF_ADVANCE_TIME" val="94.11"/>
  <p:tag name="ISPRING_CUSTOM_TIMING_USED" val="1"/>
</p:tagLst>
</file>

<file path=ppt/tags/tag6.xml><?xml version="1.0" encoding="utf-8"?>
<p:tagLst xmlns:a="http://schemas.openxmlformats.org/drawingml/2006/main" xmlns:r="http://schemas.openxmlformats.org/officeDocument/2006/relationships" xmlns:p="http://schemas.openxmlformats.org/presentationml/2006/main">
  <p:tag name="ISPRING_SLIDE_ID_2" val="{5E11780D-69A0-4004-A548-25377987CE14}"/>
  <p:tag name="GENSWF_ADVANCE_TIME" val="42.801"/>
  <p:tag name="ISPRING_CUSTOM_TIMING_USED" val="1"/>
</p:tagLst>
</file>

<file path=ppt/tags/tag7.xml><?xml version="1.0" encoding="utf-8"?>
<p:tagLst xmlns:a="http://schemas.openxmlformats.org/drawingml/2006/main" xmlns:r="http://schemas.openxmlformats.org/officeDocument/2006/relationships" xmlns:p="http://schemas.openxmlformats.org/presentationml/2006/main">
  <p:tag name="ISPRING_SLIDE_ID_2" val="{6588479C-4F70-41C1-B7D3-5B8F96A238EB}"/>
  <p:tag name="GENSWF_ADVANCE_TIME" val="68.778"/>
  <p:tag name="ISPRING_CUSTOM_TIMING_USED" val="1"/>
</p:tagLst>
</file>

<file path=ppt/tags/tag8.xml><?xml version="1.0" encoding="utf-8"?>
<p:tagLst xmlns:a="http://schemas.openxmlformats.org/drawingml/2006/main" xmlns:r="http://schemas.openxmlformats.org/officeDocument/2006/relationships" xmlns:p="http://schemas.openxmlformats.org/presentationml/2006/main">
  <p:tag name="ISPRING_SLIDE_ID_2" val="{2BF2BCF6-4C31-474C-B27D-021224465BA0}"/>
  <p:tag name="GENSWF_ADVANCE_TIME" val="133.294"/>
  <p:tag name="ISPRING_CUSTOM_TIMING_USED" val="1"/>
</p:tagLst>
</file>

<file path=ppt/tags/tag9.xml><?xml version="1.0" encoding="utf-8"?>
<p:tagLst xmlns:a="http://schemas.openxmlformats.org/drawingml/2006/main" xmlns:r="http://schemas.openxmlformats.org/officeDocument/2006/relationships" xmlns:p="http://schemas.openxmlformats.org/presentationml/2006/main">
  <p:tag name="ISPRING_SLIDE_ID_2" val="{7059AAA8-33AF-4111-B7D9-4C1D0D3C97A5}"/>
  <p:tag name="GENSWF_ADVANCE_TIME" val="49.201"/>
  <p:tag name="ISPRING_CUSTOM_TIMING_USED" val="1"/>
</p:tagLst>
</file>

<file path=ppt/theme/theme1.xml><?xml version="1.0" encoding="utf-8"?>
<a:theme xmlns:a="http://schemas.openxmlformats.org/drawingml/2006/main" name="След самолета">
  <a:themeElements>
    <a:clrScheme name="Синий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След самолета">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лед самолета">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TM04033937[[fn=След самолета]]</Template>
  <TotalTime>151</TotalTime>
  <Words>643</Words>
  <Application>Microsoft Office PowerPoint</Application>
  <PresentationFormat>Широкоэкранный</PresentationFormat>
  <Paragraphs>123</Paragraphs>
  <Slides>14</Slides>
  <Notes>14</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Calibri</vt:lpstr>
      <vt:lpstr>Century Gothic</vt:lpstr>
      <vt:lpstr>Times New Roman</vt:lpstr>
      <vt:lpstr>Verdana</vt:lpstr>
      <vt:lpstr>След самолета</vt:lpstr>
      <vt:lpstr>Внутренний маркетинг  и маркетинг персонала: отличия и особенности  </vt:lpstr>
      <vt:lpstr>ВНУТРЕННИЙ МАРКЕТИНГ И МАРКЕТИНГ ПЕРСОНАЛА: ОТЛИЧИЯ И ОСОБЕННОСТИ </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 </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ВНУТРЕННИЙ МАРКЕТИНГ И МАРКЕТИНГ ПЕРСОНАЛА: ОТЛИЧИЯ И ОСОБЕННОСТИ</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ВНУТРЕННИЙ МАРКЕТИНГ И МАРКЕТИНГ ПЕРСОНАЛА: ОТЛИЧИЯ И ОСОБЕННОСТИ</dc:title>
  <dc:creator>kristina mars</dc:creator>
  <cp:lastModifiedBy>User</cp:lastModifiedBy>
  <cp:revision>18</cp:revision>
  <dcterms:created xsi:type="dcterms:W3CDTF">2018-01-18T16:54:06Z</dcterms:created>
  <dcterms:modified xsi:type="dcterms:W3CDTF">2025-11-25T10:32:00Z</dcterms:modified>
</cp:coreProperties>
</file>