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60" r:id="rId3"/>
    <p:sldId id="265" r:id="rId4"/>
    <p:sldId id="272" r:id="rId5"/>
    <p:sldId id="266" r:id="rId6"/>
    <p:sldId id="267" r:id="rId7"/>
    <p:sldId id="268" r:id="rId8"/>
    <p:sldId id="269" r:id="rId9"/>
    <p:sldId id="273" r:id="rId10"/>
    <p:sldId id="270" r:id="rId11"/>
    <p:sldId id="271" r:id="rId12"/>
    <p:sldId id="263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173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62BE4A8-E58B-4CCA-A9D4-2F423E76F63A}" type="datetimeFigureOut">
              <a:rPr lang="ru-RU" smtClean="0"/>
              <a:t>07.12.2025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BA471A-3DDA-49B3-8407-2AC67D65E7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95560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BA471A-3DDA-49B3-8407-2AC67D65E70C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70393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45C43-65A5-46DB-BDB4-50B1AA9A402C}" type="datetimeFigureOut">
              <a:rPr lang="ru-RU" smtClean="0"/>
              <a:t>07.12.2025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E1E0F-7F64-419E-8274-31A86D8B0E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2598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45C43-65A5-46DB-BDB4-50B1AA9A402C}" type="datetimeFigureOut">
              <a:rPr lang="ru-RU" smtClean="0"/>
              <a:t>07.12.2025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E1E0F-7F64-419E-8274-31A86D8B0E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7005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45C43-65A5-46DB-BDB4-50B1AA9A402C}" type="datetimeFigureOut">
              <a:rPr lang="ru-RU" smtClean="0"/>
              <a:t>07.12.2025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E1E0F-7F64-419E-8274-31A86D8B0E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060352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45C43-65A5-46DB-BDB4-50B1AA9A402C}" type="datetimeFigureOut">
              <a:rPr lang="ru-RU" smtClean="0"/>
              <a:t>07.12.2025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E1E0F-7F64-419E-8274-31A86D8B0E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9973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45C43-65A5-46DB-BDB4-50B1AA9A402C}" type="datetimeFigureOut">
              <a:rPr lang="ru-RU" smtClean="0"/>
              <a:t>07.12.2025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E1E0F-7F64-419E-8274-31A86D8B0E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0944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45C43-65A5-46DB-BDB4-50B1AA9A402C}" type="datetimeFigureOut">
              <a:rPr lang="ru-RU" smtClean="0"/>
              <a:t>07.12.2025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E1E0F-7F64-419E-8274-31A86D8B0E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70627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45C43-65A5-46DB-BDB4-50B1AA9A402C}" type="datetimeFigureOut">
              <a:rPr lang="ru-RU" smtClean="0"/>
              <a:t>07.12.2025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E1E0F-7F64-419E-8274-31A86D8B0E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16491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45C43-65A5-46DB-BDB4-50B1AA9A402C}" type="datetimeFigureOut">
              <a:rPr lang="ru-RU" smtClean="0"/>
              <a:t>07.12.2025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E1E0F-7F64-419E-8274-31A86D8B0E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86074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45C43-65A5-46DB-BDB4-50B1AA9A402C}" type="datetimeFigureOut">
              <a:rPr lang="ru-RU" smtClean="0"/>
              <a:t>07.12.2025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E1E0F-7F64-419E-8274-31A86D8B0E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87568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45C43-65A5-46DB-BDB4-50B1AA9A402C}" type="datetimeFigureOut">
              <a:rPr lang="ru-RU" smtClean="0"/>
              <a:t>07.12.2025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E1E0F-7F64-419E-8274-31A86D8B0E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86331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C45C43-65A5-46DB-BDB4-50B1AA9A402C}" type="datetimeFigureOut">
              <a:rPr lang="ru-RU" smtClean="0"/>
              <a:t>07.12.2025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8E1E0F-7F64-419E-8274-31A86D8B0E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726058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BC45C43-65A5-46DB-BDB4-50B1AA9A402C}" type="datetimeFigureOut">
              <a:rPr lang="ru-RU" smtClean="0"/>
              <a:t>07.12.2025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8E1E0F-7F64-419E-8274-31A86D8B0EF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1572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BAC8182A14CF8C9B62D6F43881DC3989A9769059F0BF6A159EE0AE14D693B7632CE5C75ECFE634BEI2I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95536" y="620688"/>
            <a:ext cx="8496944" cy="4680520"/>
          </a:xfrm>
        </p:spPr>
        <p:txBody>
          <a:bodyPr>
            <a:normAutofit/>
          </a:bodyPr>
          <a:lstStyle/>
          <a:p>
            <a:br>
              <a:rPr lang="ru-RU" b="1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b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dirty="0">
                <a:solidFill>
                  <a:srgbClr val="002060"/>
                </a:solidFill>
              </a:rPr>
              <a:t>ПОНЯТИЕ, ПРЕДМЕТ, МЕТОД И СИСТЕМА ТРУДОВОГО ПРАВА. ИСТОЧНИКИ ТРУДОВОГО ПРАВА</a:t>
            </a:r>
            <a:endParaRPr lang="ru-RU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13555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4624"/>
            <a:ext cx="8229600" cy="432047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Система трудового права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504" y="476672"/>
            <a:ext cx="8579296" cy="564949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2400" dirty="0">
                <a:solidFill>
                  <a:srgbClr val="002060"/>
                </a:solidFill>
              </a:rPr>
              <a:t>совокупность правовых норм, регулирующих трудовые и связанные с ними общественные отношения, структурно сгруппированные в правовые институты по группам однородных отношений</a:t>
            </a:r>
          </a:p>
        </p:txBody>
      </p:sp>
      <p:cxnSp>
        <p:nvCxnSpPr>
          <p:cNvPr id="5" name="Прямая со стрелкой 4"/>
          <p:cNvCxnSpPr/>
          <p:nvPr/>
        </p:nvCxnSpPr>
        <p:spPr>
          <a:xfrm flipH="1">
            <a:off x="3059832" y="2038041"/>
            <a:ext cx="540060" cy="2612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5148064" y="2007695"/>
            <a:ext cx="552890" cy="261238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2" name="Прямоугольник 11"/>
          <p:cNvSpPr/>
          <p:nvPr/>
        </p:nvSpPr>
        <p:spPr>
          <a:xfrm>
            <a:off x="149787" y="2299279"/>
            <a:ext cx="424847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ОБЩАЯ ЧАСТЬ</a:t>
            </a:r>
          </a:p>
          <a:p>
            <a:r>
              <a:rPr lang="ru-RU" dirty="0">
                <a:solidFill>
                  <a:srgbClr val="002060"/>
                </a:solidFill>
              </a:rPr>
              <a:t>объединяет в себе правовые институты и нормы права, которые распространяются на все общественные отношения в социально-трудовой сфере:</a:t>
            </a:r>
          </a:p>
          <a:p>
            <a:r>
              <a:rPr lang="ru-RU" dirty="0">
                <a:solidFill>
                  <a:srgbClr val="002060"/>
                </a:solidFill>
              </a:rPr>
              <a:t>1) предмет трудового права;</a:t>
            </a:r>
          </a:p>
          <a:p>
            <a:r>
              <a:rPr lang="ru-RU" dirty="0">
                <a:solidFill>
                  <a:srgbClr val="002060"/>
                </a:solidFill>
              </a:rPr>
              <a:t>2) принципы трудового права;</a:t>
            </a:r>
          </a:p>
          <a:p>
            <a:r>
              <a:rPr lang="ru-RU" dirty="0">
                <a:solidFill>
                  <a:srgbClr val="002060"/>
                </a:solidFill>
              </a:rPr>
              <a:t>3) общие трудовые права и обязанности работников и работодателей;</a:t>
            </a:r>
          </a:p>
          <a:p>
            <a:r>
              <a:rPr lang="ru-RU" dirty="0">
                <a:solidFill>
                  <a:srgbClr val="002060"/>
                </a:solidFill>
              </a:rPr>
              <a:t>4) источники трудового права;</a:t>
            </a:r>
          </a:p>
          <a:p>
            <a:r>
              <a:rPr lang="ru-RU" dirty="0">
                <a:solidFill>
                  <a:srgbClr val="002060"/>
                </a:solidFill>
              </a:rPr>
              <a:t>5) социальное партнерство.</a:t>
            </a:r>
          </a:p>
          <a:p>
            <a:endParaRPr lang="ru-RU" dirty="0">
              <a:solidFill>
                <a:srgbClr val="002060"/>
              </a:solidFill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488949" y="2268933"/>
            <a:ext cx="4499992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>
                <a:solidFill>
                  <a:srgbClr val="00206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ОСОБЕННАЯ ЧАСТЬ</a:t>
            </a:r>
          </a:p>
          <a:p>
            <a:r>
              <a:rPr lang="ru-RU" dirty="0">
                <a:solidFill>
                  <a:srgbClr val="002060"/>
                </a:solidFill>
              </a:rPr>
              <a:t>включает в себя правовые институты, регулирующие отдельные (частные) элементы трудовых и связанных с ними отношений:</a:t>
            </a:r>
          </a:p>
          <a:p>
            <a:r>
              <a:rPr lang="ru-RU" dirty="0">
                <a:solidFill>
                  <a:srgbClr val="002060"/>
                </a:solidFill>
              </a:rPr>
              <a:t>1) трудоустройство и занятость; 2) трудовой договор; 3) защита персональных данных работников; 4) рабочее время и время отдыха; 5) оплата труда; 6) дисциплина труда; 7) материальная ответственность;</a:t>
            </a:r>
          </a:p>
          <a:p>
            <a:r>
              <a:rPr lang="ru-RU" dirty="0">
                <a:solidFill>
                  <a:srgbClr val="002060"/>
                </a:solidFill>
              </a:rPr>
              <a:t>8) охрана труда; 9) защита трудовых прав;</a:t>
            </a:r>
          </a:p>
          <a:p>
            <a:r>
              <a:rPr lang="ru-RU" dirty="0">
                <a:solidFill>
                  <a:srgbClr val="002060"/>
                </a:solidFill>
              </a:rPr>
              <a:t>10) трудовые споры.</a:t>
            </a:r>
          </a:p>
          <a:p>
            <a:endParaRPr lang="ru-RU" dirty="0">
              <a:solidFill>
                <a:srgbClr val="002060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0866800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432048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Принципы трудового права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6120680"/>
          </a:xfrm>
        </p:spPr>
        <p:txBody>
          <a:bodyPr>
            <a:normAutofit fontScale="32500" lnSpcReduction="20000"/>
          </a:bodyPr>
          <a:lstStyle/>
          <a:p>
            <a:pPr marL="0" indent="0" algn="ctr">
              <a:buNone/>
            </a:pPr>
            <a:r>
              <a:rPr lang="ru-RU" sz="4900" dirty="0">
                <a:solidFill>
                  <a:srgbClr val="002060"/>
                </a:solidFill>
              </a:rPr>
              <a:t>закрепленные в законодательстве основные руководящие начала, отражающие содержание норм трудового права и основные направления государственной политики в сфере наемного труда и направленные на их дальнейшее развитие (ст. 2 ТК РФ):</a:t>
            </a:r>
          </a:p>
          <a:p>
            <a:r>
              <a:rPr lang="ru-RU" dirty="0">
                <a:solidFill>
                  <a:srgbClr val="002060"/>
                </a:solidFill>
              </a:rPr>
              <a:t>свобода труда, включая право на труд, который каждый свободно выбирает или на который свободно соглашается, право распоряжаться своими способностями к труду, выбирать профессию и род деятельности;</a:t>
            </a:r>
          </a:p>
          <a:p>
            <a:r>
              <a:rPr lang="ru-RU" dirty="0">
                <a:solidFill>
                  <a:srgbClr val="002060"/>
                </a:solidFill>
              </a:rPr>
              <a:t>запрещение принудительного труда и дискриминации в сфере труда;</a:t>
            </a:r>
          </a:p>
          <a:p>
            <a:r>
              <a:rPr lang="ru-RU" dirty="0">
                <a:solidFill>
                  <a:srgbClr val="002060"/>
                </a:solidFill>
              </a:rPr>
              <a:t>защита от безработицы и содействие в трудоустройстве;</a:t>
            </a:r>
          </a:p>
          <a:p>
            <a:r>
              <a:rPr lang="ru-RU" dirty="0">
                <a:solidFill>
                  <a:srgbClr val="002060"/>
                </a:solidFill>
              </a:rPr>
              <a:t>обеспечение права каждого работника на справедливые условия труда, в том числе на условия труда, отвечающие требованиям безопасности и гигиены, права на отдых, включая ограничение рабочего времени, предоставление ежедневного отдыха, выходных и нерабочих праздничных дней, оплачиваемого ежегодного отпуска;</a:t>
            </a:r>
          </a:p>
          <a:p>
            <a:r>
              <a:rPr lang="ru-RU" dirty="0">
                <a:solidFill>
                  <a:srgbClr val="002060"/>
                </a:solidFill>
              </a:rPr>
              <a:t>равенство прав и возможностей работников;</a:t>
            </a:r>
          </a:p>
          <a:p>
            <a:r>
              <a:rPr lang="ru-RU" dirty="0">
                <a:solidFill>
                  <a:srgbClr val="002060"/>
                </a:solidFill>
              </a:rPr>
              <a:t>обеспечение права каждого работника на своевременную и в полном размере выплату справедливой заработной платы, обеспечивающей достойное человека существование для него самого и его семьи, и не ниже установленного федеральным законом минимального размера оплаты труда;</a:t>
            </a:r>
            <a:endParaRPr lang="ru-RU" sz="3100" dirty="0">
              <a:solidFill>
                <a:srgbClr val="002060"/>
              </a:solidFill>
              <a:hlinkClick r:id="rId2"/>
            </a:endParaRPr>
          </a:p>
          <a:p>
            <a:r>
              <a:rPr lang="ru-RU" dirty="0">
                <a:solidFill>
                  <a:srgbClr val="002060"/>
                </a:solidFill>
              </a:rPr>
              <a:t>обеспечение равенства возможностей работников без всякой дискриминации на продвижение по работе с учетом производительности труда, квалификации и стажа работы по специальности, а также на подготовку и дополнительное профессиональное образование;</a:t>
            </a:r>
          </a:p>
          <a:p>
            <a:r>
              <a:rPr lang="ru-RU" dirty="0">
                <a:solidFill>
                  <a:srgbClr val="002060"/>
                </a:solidFill>
              </a:rPr>
              <a:t>обеспечение права работников и работодателей на объединение для защиты своих прав и интересов, включая право работников создавать профессиональные союзы и вступать в них, право работодателей создавать объединения работодателей и вступать в них;</a:t>
            </a:r>
          </a:p>
          <a:p>
            <a:r>
              <a:rPr lang="ru-RU" dirty="0">
                <a:solidFill>
                  <a:srgbClr val="002060"/>
                </a:solidFill>
              </a:rPr>
              <a:t>обеспечение права работников на участие в управлении организацией в предусмотренных законом формах;</a:t>
            </a:r>
          </a:p>
          <a:p>
            <a:r>
              <a:rPr lang="ru-RU" dirty="0">
                <a:solidFill>
                  <a:srgbClr val="002060"/>
                </a:solidFill>
              </a:rPr>
              <a:t>сочетание государственного и договорного регулирования трудовых отношений и иных непосредственно связанных с ними отношений;</a:t>
            </a:r>
          </a:p>
          <a:p>
            <a:r>
              <a:rPr lang="ru-RU" dirty="0">
                <a:solidFill>
                  <a:srgbClr val="002060"/>
                </a:solidFill>
              </a:rPr>
              <a:t>социальное партнерство, включающее право на участие работников, работодателей, их объединений в договорном регулировании трудовых отношений и иных непосредственно связанных с ними отношений;</a:t>
            </a:r>
          </a:p>
          <a:p>
            <a:r>
              <a:rPr lang="ru-RU" dirty="0">
                <a:solidFill>
                  <a:srgbClr val="002060"/>
                </a:solidFill>
              </a:rPr>
              <a:t>обязательность возмещения вреда, причиненного работнику в связи с исполнением им трудовых обязанностей;</a:t>
            </a:r>
          </a:p>
          <a:p>
            <a:r>
              <a:rPr lang="ru-RU" dirty="0">
                <a:solidFill>
                  <a:srgbClr val="002060"/>
                </a:solidFill>
              </a:rPr>
              <a:t>установление государственных гарантий по обеспечению прав работников и работодателей, осуществление государственного контроля (надзора) за их соблюдением;</a:t>
            </a:r>
          </a:p>
          <a:p>
            <a:r>
              <a:rPr lang="ru-RU" dirty="0">
                <a:solidFill>
                  <a:srgbClr val="002060"/>
                </a:solidFill>
              </a:rPr>
              <a:t>обеспечение права каждого на защиту государством его трудовых прав и свобод, включая судебную защиту;</a:t>
            </a:r>
          </a:p>
          <a:p>
            <a:r>
              <a:rPr lang="ru-RU" dirty="0">
                <a:solidFill>
                  <a:srgbClr val="002060"/>
                </a:solidFill>
              </a:rPr>
              <a:t>обеспечение права на разрешение индивидуальных и коллективных трудовых споров, а также права на забастовку в порядке, установленном настоящим Кодексом и иными федеральными законами;</a:t>
            </a:r>
          </a:p>
          <a:p>
            <a:r>
              <a:rPr lang="ru-RU" dirty="0">
                <a:solidFill>
                  <a:srgbClr val="002060"/>
                </a:solidFill>
              </a:rPr>
              <a:t>обязанность сторон трудового договора соблюдать условия заключенного договора, включая право работодателя требовать от работников исполнения ими трудовых обязанностей и бережного отношения к имуществу работодателя и право работников требовать от работодателя соблюдения его обязанностей по отношению к работникам, трудового законодательства и иных актов, содержащих нормы трудового права;</a:t>
            </a:r>
          </a:p>
          <a:p>
            <a:r>
              <a:rPr lang="ru-RU" dirty="0">
                <a:solidFill>
                  <a:srgbClr val="002060"/>
                </a:solidFill>
              </a:rPr>
              <a:t>обеспечение права представителей профессиональных союзов осуществлять профсоюзный контроль за соблюдением трудового законодательства и иных актов, содержащих нормы трудового права;</a:t>
            </a:r>
          </a:p>
          <a:p>
            <a:r>
              <a:rPr lang="ru-RU" dirty="0">
                <a:solidFill>
                  <a:srgbClr val="002060"/>
                </a:solidFill>
              </a:rPr>
              <a:t>обеспечение права работников на защиту своего достоинства в период трудовой деятельности;</a:t>
            </a:r>
          </a:p>
          <a:p>
            <a:r>
              <a:rPr lang="ru-RU" dirty="0">
                <a:solidFill>
                  <a:srgbClr val="002060"/>
                </a:solidFill>
              </a:rPr>
              <a:t>обеспечение права на обязательное социальное страхование работников.</a:t>
            </a:r>
          </a:p>
          <a:p>
            <a:pPr marL="0" indent="0" algn="ctr">
              <a:buNone/>
            </a:pPr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4458472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/>
          <a:p>
            <a:r>
              <a:rPr lang="x-none" sz="3600" b="1" dirty="0">
                <a:solidFill>
                  <a:srgbClr val="FF0000"/>
                </a:solidFill>
              </a:rPr>
              <a:t>Темы информационных сообщений:</a:t>
            </a:r>
            <a:br>
              <a:rPr lang="ru-RU" sz="3600" dirty="0"/>
            </a:br>
            <a:endParaRPr lang="ru-RU" sz="3600" b="1" dirty="0">
              <a:solidFill>
                <a:srgbClr val="0070C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112568"/>
          </a:xfrm>
        </p:spPr>
        <p:txBody>
          <a:bodyPr>
            <a:normAutofit fontScale="62500" lnSpcReduction="20000"/>
          </a:bodyPr>
          <a:lstStyle/>
          <a:p>
            <a:pPr lvl="0" algn="just"/>
            <a:r>
              <a:rPr lang="ru-RU" dirty="0">
                <a:solidFill>
                  <a:srgbClr val="002060"/>
                </a:solidFill>
              </a:rPr>
              <a:t>Действие нормативных правовых актов, содержащих нормы трудового права, во времени, в пространстве, по кругу лиц.</a:t>
            </a:r>
          </a:p>
          <a:p>
            <a:pPr lvl="0" algn="just"/>
            <a:r>
              <a:rPr lang="ru-RU" dirty="0">
                <a:solidFill>
                  <a:srgbClr val="002060"/>
                </a:solidFill>
              </a:rPr>
              <a:t>История трудового законодательства. Цели и задачи трудового законодательства Российской Федерации.</a:t>
            </a:r>
          </a:p>
          <a:p>
            <a:pPr lvl="0" algn="just"/>
            <a:r>
              <a:rPr lang="ru-RU" dirty="0">
                <a:solidFill>
                  <a:srgbClr val="002060"/>
                </a:solidFill>
              </a:rPr>
              <a:t>Источники трудового законодательства, их правовой статус, практическое применение.</a:t>
            </a:r>
          </a:p>
          <a:p>
            <a:pPr lvl="0" algn="just"/>
            <a:r>
              <a:rPr lang="ru-RU" dirty="0">
                <a:solidFill>
                  <a:srgbClr val="002060"/>
                </a:solidFill>
              </a:rPr>
              <a:t>Локальные нормативные акты, содержащие нормы трудового права.</a:t>
            </a:r>
          </a:p>
          <a:p>
            <a:pPr lvl="0" algn="just"/>
            <a:r>
              <a:rPr lang="ru-RU" dirty="0">
                <a:solidFill>
                  <a:srgbClr val="002060"/>
                </a:solidFill>
              </a:rPr>
              <a:t>Основные принципы правового регулирования трудовых отношений.</a:t>
            </a:r>
          </a:p>
          <a:p>
            <a:pPr lvl="0" algn="just"/>
            <a:r>
              <a:rPr lang="ru-RU" dirty="0">
                <a:solidFill>
                  <a:srgbClr val="002060"/>
                </a:solidFill>
              </a:rPr>
              <a:t>Профессиональная подготовка, переподготовка и повышение квалификации работников. Взаимоотношения сторон.</a:t>
            </a:r>
          </a:p>
          <a:p>
            <a:pPr lvl="0" algn="just"/>
            <a:r>
              <a:rPr lang="ru-RU" dirty="0">
                <a:solidFill>
                  <a:srgbClr val="002060"/>
                </a:solidFill>
              </a:rPr>
              <a:t>Российское трудовое право: прошлое и настоящее.</a:t>
            </a:r>
          </a:p>
          <a:p>
            <a:pPr lvl="0" algn="just"/>
            <a:r>
              <a:rPr lang="ru-RU" dirty="0">
                <a:solidFill>
                  <a:srgbClr val="002060"/>
                </a:solidFill>
              </a:rPr>
              <a:t>Пленум Верховного Суда РФ от 17.03.2004 г. №2 «О применении судами Российской Федерации Трудового кодекса Российской Федерации» и его значение в регулировании трудовых отношений. </a:t>
            </a:r>
          </a:p>
          <a:p>
            <a:pPr lvl="0" algn="just"/>
            <a:r>
              <a:rPr lang="ru-RU" dirty="0">
                <a:solidFill>
                  <a:srgbClr val="002060"/>
                </a:solidFill>
              </a:rPr>
              <a:t>Международная организация труда, ее цели и задачи. Конвенции и Рекомендации МОТ о труде.</a:t>
            </a:r>
          </a:p>
        </p:txBody>
      </p:sp>
    </p:spTree>
    <p:extLst>
      <p:ext uri="{BB962C8B-B14F-4D97-AF65-F5344CB8AC3E}">
        <p14:creationId xmlns:p14="http://schemas.microsoft.com/office/powerpoint/2010/main" val="12160406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16632"/>
            <a:ext cx="8229600" cy="490066"/>
          </a:xfrm>
        </p:spPr>
        <p:txBody>
          <a:bodyPr>
            <a:noAutofit/>
          </a:bodyPr>
          <a:lstStyle/>
          <a:p>
            <a:r>
              <a:rPr lang="ru-RU" sz="2800" b="1" dirty="0">
                <a:solidFill>
                  <a:srgbClr val="FF0000"/>
                </a:solidFill>
              </a:rPr>
              <a:t>ПОНЯТИЕ ТРУДОВОГО ПРАВА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256584"/>
          </a:xfrm>
        </p:spPr>
        <p:txBody>
          <a:bodyPr>
            <a:normAutofit fontScale="92500"/>
          </a:bodyPr>
          <a:lstStyle/>
          <a:p>
            <a:pPr marL="0" indent="0" algn="just">
              <a:buNone/>
            </a:pPr>
            <a:r>
              <a:rPr lang="ru-RU" i="1" dirty="0">
                <a:solidFill>
                  <a:srgbClr val="FF0000"/>
                </a:solidFill>
              </a:rPr>
              <a:t>Трудовое право</a:t>
            </a:r>
            <a:r>
              <a:rPr lang="ru-RU" i="1" dirty="0">
                <a:solidFill>
                  <a:srgbClr val="002060"/>
                </a:solidFill>
              </a:rPr>
              <a:t> – это отрасль российского права, регулирующая при активном участии ее субъектов трудовые отношения работников с работодателями и другие непосредственно с ними связанные, производные от трудовых отношений (отношения по труду на производстве) и устанавливающая права и обязанности субъектов трудового права и ответственность за их нарушение, сочетая интересы субъектов трудового права и всего общества, государства.</a:t>
            </a:r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23930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>
            <a:noAutofit/>
          </a:bodyPr>
          <a:lstStyle/>
          <a:p>
            <a:r>
              <a:rPr lang="ru-RU" sz="3600" b="1" dirty="0">
                <a:solidFill>
                  <a:srgbClr val="FF0000"/>
                </a:solidFill>
              </a:rPr>
              <a:t>Предмет трудового права :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25597" y="836712"/>
            <a:ext cx="8229600" cy="6165304"/>
          </a:xfrm>
        </p:spPr>
        <p:txBody>
          <a:bodyPr>
            <a:normAutofit fontScale="62500" lnSpcReduction="20000"/>
          </a:bodyPr>
          <a:lstStyle/>
          <a:p>
            <a:pPr marL="0" indent="0" algn="just">
              <a:buNone/>
            </a:pPr>
            <a:r>
              <a:rPr lang="ru-RU" sz="4400" dirty="0">
                <a:solidFill>
                  <a:srgbClr val="FF0000"/>
                </a:solidFill>
              </a:rPr>
              <a:t>1. </a:t>
            </a:r>
            <a:r>
              <a:rPr lang="ru-RU" sz="4800" dirty="0">
                <a:solidFill>
                  <a:srgbClr val="FF0000"/>
                </a:solidFill>
              </a:rPr>
              <a:t>Трудовые отношения </a:t>
            </a:r>
            <a:r>
              <a:rPr lang="ru-RU" sz="4800" dirty="0">
                <a:solidFill>
                  <a:srgbClr val="002060"/>
                </a:solidFill>
              </a:rPr>
              <a:t>– это отношения, основанные на соглашении между работником и работодателем о личном выполнении работником за плату своей трудовой функции, подчинении правилам внутреннего трудового распорядка. Работодатель в свою очередь в этих отношениях обязуется создать условия труда, своевременно и в полном объёме оплатить этот труд.</a:t>
            </a:r>
          </a:p>
          <a:p>
            <a:pPr marL="0" indent="0" algn="just">
              <a:buNone/>
            </a:pPr>
            <a:r>
              <a:rPr lang="ru-RU" sz="4800" dirty="0">
                <a:solidFill>
                  <a:srgbClr val="FF0000"/>
                </a:solidFill>
              </a:rPr>
              <a:t>2. Отношения, непосредственно связанные с трудовыми</a:t>
            </a:r>
            <a:r>
              <a:rPr lang="ru-RU" sz="4800" dirty="0">
                <a:solidFill>
                  <a:srgbClr val="002060"/>
                </a:solidFill>
              </a:rPr>
              <a:t> </a:t>
            </a:r>
            <a:r>
              <a:rPr lang="ru-RU" sz="4800" dirty="0">
                <a:solidFill>
                  <a:srgbClr val="FF0000"/>
                </a:solidFill>
              </a:rPr>
              <a:t>(производные от трудовых)</a:t>
            </a:r>
            <a:r>
              <a:rPr lang="ru-RU" dirty="0"/>
              <a:t> </a:t>
            </a:r>
            <a:r>
              <a:rPr lang="ru-RU" sz="4800" dirty="0">
                <a:solidFill>
                  <a:srgbClr val="002060"/>
                </a:solidFill>
              </a:rPr>
              <a:t>– отношения всегда вторичные после трудовых, они их обслуживают, обеспечивают. </a:t>
            </a:r>
            <a:br>
              <a:rPr lang="ru-RU" sz="4800" dirty="0"/>
            </a:br>
            <a:endParaRPr lang="ru-RU" sz="48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684158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Autofit/>
          </a:bodyPr>
          <a:lstStyle/>
          <a:p>
            <a:r>
              <a:rPr lang="ru-RU" sz="3800" dirty="0">
                <a:solidFill>
                  <a:srgbClr val="FF0000"/>
                </a:solidFill>
              </a:rPr>
              <a:t>Отношения, производные от трудовых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08720"/>
            <a:ext cx="8229600" cy="5217443"/>
          </a:xfrm>
        </p:spPr>
        <p:txBody>
          <a:bodyPr>
            <a:normAutofit fontScale="62500" lnSpcReduction="20000"/>
          </a:bodyPr>
          <a:lstStyle/>
          <a:p>
            <a:r>
              <a:rPr lang="ru-RU" dirty="0">
                <a:solidFill>
                  <a:srgbClr val="002060"/>
                </a:solidFill>
              </a:rPr>
              <a:t>по организации труда и управлению трудом;</a:t>
            </a:r>
          </a:p>
          <a:p>
            <a:r>
              <a:rPr lang="ru-RU" dirty="0">
                <a:solidFill>
                  <a:srgbClr val="002060"/>
                </a:solidFill>
              </a:rPr>
              <a:t>по трудоустройству у данного работодателя;</a:t>
            </a:r>
          </a:p>
          <a:p>
            <a:r>
              <a:rPr lang="ru-RU" dirty="0">
                <a:solidFill>
                  <a:srgbClr val="002060"/>
                </a:solidFill>
              </a:rPr>
              <a:t>по подготовке и дополнительному профессиональному образованию работников непосредственно у данного работодателя;</a:t>
            </a:r>
          </a:p>
          <a:p>
            <a:r>
              <a:rPr lang="ru-RU" dirty="0">
                <a:solidFill>
                  <a:srgbClr val="002060"/>
                </a:solidFill>
              </a:rPr>
              <a:t>по социальному партнерству, ведению коллективных переговоров, заключению коллективных договоров и соглашений;</a:t>
            </a:r>
          </a:p>
          <a:p>
            <a:r>
              <a:rPr lang="ru-RU" dirty="0">
                <a:solidFill>
                  <a:srgbClr val="002060"/>
                </a:solidFill>
              </a:rPr>
              <a:t>по участию работников и профессиональных союзов в установлении условий труда и применении трудового законодательства в предусмотренных законом случаях;</a:t>
            </a:r>
          </a:p>
          <a:p>
            <a:r>
              <a:rPr lang="ru-RU" dirty="0">
                <a:solidFill>
                  <a:srgbClr val="002060"/>
                </a:solidFill>
              </a:rPr>
              <a:t>по материальной ответственности работодателей и работников в сфере труда;</a:t>
            </a:r>
          </a:p>
          <a:p>
            <a:r>
              <a:rPr lang="ru-RU" dirty="0">
                <a:solidFill>
                  <a:srgbClr val="002060"/>
                </a:solidFill>
              </a:rPr>
              <a:t>по государственному контролю (надзору), профсоюзному контролю за соблюдением трудового законодательства (включая законодательство об охране труда) и иных нормативных правовых актов, содержащих нормы трудового права;</a:t>
            </a:r>
          </a:p>
          <a:p>
            <a:r>
              <a:rPr lang="ru-RU" dirty="0">
                <a:solidFill>
                  <a:srgbClr val="002060"/>
                </a:solidFill>
              </a:rPr>
              <a:t>по разрешению трудовых споров;</a:t>
            </a:r>
          </a:p>
          <a:p>
            <a:r>
              <a:rPr lang="ru-RU" dirty="0">
                <a:solidFill>
                  <a:srgbClr val="002060"/>
                </a:solidFill>
              </a:rPr>
              <a:t>по обязательному социальному страхованию в случаях, предусмотренных федеральными законами.</a:t>
            </a:r>
          </a:p>
        </p:txBody>
      </p:sp>
    </p:spTree>
    <p:extLst>
      <p:ext uri="{BB962C8B-B14F-4D97-AF65-F5344CB8AC3E}">
        <p14:creationId xmlns:p14="http://schemas.microsoft.com/office/powerpoint/2010/main" val="37581227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Autofit/>
          </a:bodyPr>
          <a:lstStyle/>
          <a:p>
            <a:r>
              <a:rPr lang="ru-RU" sz="3200" b="1" dirty="0">
                <a:solidFill>
                  <a:srgbClr val="FF0000"/>
                </a:solidFill>
              </a:rPr>
              <a:t>Классификация отношений, </a:t>
            </a:r>
            <a:br>
              <a:rPr lang="ru-RU" sz="3200" b="1" dirty="0">
                <a:solidFill>
                  <a:srgbClr val="FF0000"/>
                </a:solidFill>
              </a:rPr>
            </a:br>
            <a:r>
              <a:rPr lang="ru-RU" sz="3200" b="1" dirty="0">
                <a:solidFill>
                  <a:srgbClr val="FF0000"/>
                </a:solidFill>
              </a:rPr>
              <a:t>производных от трудовых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536505"/>
          </a:xfrm>
        </p:spPr>
        <p:txBody>
          <a:bodyPr>
            <a:normAutofit fontScale="92500" lnSpcReduction="10000"/>
          </a:bodyPr>
          <a:lstStyle/>
          <a:p>
            <a:r>
              <a:rPr lang="ru-RU" dirty="0">
                <a:solidFill>
                  <a:srgbClr val="FF0000"/>
                </a:solidFill>
              </a:rPr>
              <a:t>отношения, предшествующие трудовым </a:t>
            </a:r>
            <a:r>
              <a:rPr lang="ru-RU" dirty="0"/>
              <a:t>- включают в себя отношения по трудоустройству непосредственно у данного работодателя;</a:t>
            </a:r>
          </a:p>
          <a:p>
            <a:r>
              <a:rPr lang="ru-RU" dirty="0">
                <a:solidFill>
                  <a:srgbClr val="FF0000"/>
                </a:solidFill>
              </a:rPr>
              <a:t>отношения, сопутствующие трудовым </a:t>
            </a:r>
            <a:r>
              <a:rPr lang="ru-RU" dirty="0"/>
              <a:t>- отношения, существующие одновременно с трудовыми отношениями и тесно с ними связанные;</a:t>
            </a:r>
          </a:p>
          <a:p>
            <a:r>
              <a:rPr lang="ru-RU" dirty="0">
                <a:solidFill>
                  <a:srgbClr val="FF0000"/>
                </a:solidFill>
              </a:rPr>
              <a:t>отношения, вытекающие (последующие) за трудовыми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44947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6632"/>
            <a:ext cx="8229600" cy="504056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Метод трудового права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20688"/>
            <a:ext cx="8229600" cy="5505475"/>
          </a:xfrm>
        </p:spPr>
        <p:txBody>
          <a:bodyPr>
            <a:normAutofit fontScale="62500" lnSpcReduction="20000"/>
          </a:bodyPr>
          <a:lstStyle/>
          <a:p>
            <a:pPr marL="0" indent="0" algn="ctr">
              <a:buNone/>
            </a:pPr>
            <a:r>
              <a:rPr lang="ru-RU" sz="3600" dirty="0">
                <a:solidFill>
                  <a:srgbClr val="002060"/>
                </a:solidFill>
              </a:rPr>
              <a:t>это совокупность способов правового регулирования трудовых и иных непосредственно связанных с ними отношений, отличающийся присущими ему особенностями, вызванными характером регулируемых отношений</a:t>
            </a:r>
          </a:p>
          <a:p>
            <a:pPr marL="0" indent="0">
              <a:buNone/>
            </a:pPr>
            <a:r>
              <a:rPr lang="ru-RU" b="1" dirty="0">
                <a:solidFill>
                  <a:srgbClr val="FF0000"/>
                </a:solidFill>
              </a:rPr>
              <a:t>Основные черты:</a:t>
            </a:r>
          </a:p>
          <a:p>
            <a:pPr marL="0" indent="0">
              <a:buNone/>
            </a:pPr>
            <a:r>
              <a:rPr lang="ru-RU" dirty="0">
                <a:solidFill>
                  <a:srgbClr val="002060"/>
                </a:solidFill>
              </a:rPr>
              <a:t>1) </a:t>
            </a:r>
            <a:r>
              <a:rPr lang="ru-RU" i="1" dirty="0">
                <a:solidFill>
                  <a:srgbClr val="002060"/>
                </a:solidFill>
              </a:rPr>
              <a:t>свобода труда, договорный  порядок возникновения, изменения, а в установленных случаях и прекращения трудовых отношений</a:t>
            </a:r>
            <a:r>
              <a:rPr lang="ru-RU" dirty="0">
                <a:solidFill>
                  <a:srgbClr val="002060"/>
                </a:solidFill>
              </a:rPr>
              <a:t>;</a:t>
            </a:r>
          </a:p>
          <a:p>
            <a:pPr marL="0" indent="0">
              <a:buNone/>
            </a:pPr>
            <a:r>
              <a:rPr lang="ru-RU" dirty="0">
                <a:solidFill>
                  <a:srgbClr val="002060"/>
                </a:solidFill>
              </a:rPr>
              <a:t>2) </a:t>
            </a:r>
            <a:r>
              <a:rPr lang="ru-RU" i="1" dirty="0">
                <a:solidFill>
                  <a:srgbClr val="002060"/>
                </a:solidFill>
              </a:rPr>
              <a:t>сочетание централизованного (федерального), регионального и локального регулирования общественных отношений в сфере труда</a:t>
            </a:r>
            <a:r>
              <a:rPr lang="ru-RU" dirty="0">
                <a:solidFill>
                  <a:srgbClr val="002060"/>
                </a:solidFill>
              </a:rPr>
              <a:t>;</a:t>
            </a:r>
          </a:p>
          <a:p>
            <a:pPr marL="0" indent="0">
              <a:buNone/>
            </a:pPr>
            <a:r>
              <a:rPr lang="ru-RU" dirty="0">
                <a:solidFill>
                  <a:srgbClr val="002060"/>
                </a:solidFill>
              </a:rPr>
              <a:t>3) </a:t>
            </a:r>
            <a:r>
              <a:rPr lang="ru-RU" i="1" dirty="0">
                <a:solidFill>
                  <a:srgbClr val="002060"/>
                </a:solidFill>
              </a:rPr>
              <a:t>сочетание юридического равенства сторон при заключении трудового договора с признаком властности-подчинения в процессе осуществления трудовой деятельности;</a:t>
            </a:r>
            <a:endParaRPr lang="ru-RU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rgbClr val="002060"/>
                </a:solidFill>
              </a:rPr>
              <a:t>4) </a:t>
            </a:r>
            <a:r>
              <a:rPr lang="ru-RU" i="1" dirty="0">
                <a:solidFill>
                  <a:srgbClr val="002060"/>
                </a:solidFill>
              </a:rPr>
              <a:t>сочетание договорного, рекомендательного и императивного способов регулирования;</a:t>
            </a:r>
            <a:endParaRPr lang="ru-RU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rgbClr val="002060"/>
                </a:solidFill>
              </a:rPr>
              <a:t>5) </a:t>
            </a:r>
            <a:r>
              <a:rPr lang="ru-RU" i="1" dirty="0">
                <a:solidFill>
                  <a:srgbClr val="002060"/>
                </a:solidFill>
              </a:rPr>
              <a:t>активное участие трудовых коллективов и профсоюзных органов в  правовом регулировании  труда;</a:t>
            </a:r>
          </a:p>
          <a:p>
            <a:pPr marL="0" indent="0">
              <a:buNone/>
            </a:pPr>
            <a:r>
              <a:rPr lang="ru-RU" dirty="0">
                <a:solidFill>
                  <a:srgbClr val="002060"/>
                </a:solidFill>
              </a:rPr>
              <a:t>6) </a:t>
            </a:r>
            <a:r>
              <a:rPr lang="ru-RU" i="1" dirty="0">
                <a:solidFill>
                  <a:srgbClr val="002060"/>
                </a:solidFill>
              </a:rPr>
              <a:t>своеобразие способов защиты трудовых прав работников;</a:t>
            </a:r>
            <a:endParaRPr lang="ru-RU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dirty="0">
                <a:solidFill>
                  <a:srgbClr val="002060"/>
                </a:solidFill>
              </a:rPr>
              <a:t>7)</a:t>
            </a:r>
            <a:r>
              <a:rPr lang="ru-RU" i="1" dirty="0">
                <a:solidFill>
                  <a:srgbClr val="002060"/>
                </a:solidFill>
              </a:rPr>
              <a:t> особые пределы ответственности работника.</a:t>
            </a:r>
            <a:endParaRPr lang="ru-RU" dirty="0">
              <a:solidFill>
                <a:srgbClr val="002060"/>
              </a:solidFill>
            </a:endParaRPr>
          </a:p>
          <a:p>
            <a:pPr algn="ctr">
              <a:buFontTx/>
              <a:buChar char="-"/>
            </a:pPr>
            <a:endParaRPr lang="ru-RU" sz="2400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0310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06090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Функции трудового права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980728"/>
            <a:ext cx="8229600" cy="5145435"/>
          </a:xfrm>
        </p:spPr>
        <p:txBody>
          <a:bodyPr>
            <a:normAutofit fontScale="62500" lnSpcReduction="20000"/>
          </a:bodyPr>
          <a:lstStyle/>
          <a:p>
            <a:r>
              <a:rPr lang="ru-RU" i="1" dirty="0">
                <a:solidFill>
                  <a:srgbClr val="FF0000"/>
                </a:solidFill>
              </a:rPr>
              <a:t>Социальная</a:t>
            </a:r>
            <a:r>
              <a:rPr lang="ru-RU" i="1" dirty="0">
                <a:solidFill>
                  <a:srgbClr val="002060"/>
                </a:solidFill>
              </a:rPr>
              <a:t> - </a:t>
            </a:r>
            <a:r>
              <a:rPr lang="ru-RU" dirty="0">
                <a:solidFill>
                  <a:srgbClr val="002060"/>
                </a:solidFill>
              </a:rPr>
              <a:t>направлена на создание условий, обеспечивающих достойную жизнь и свободное развитие работников, и проявляется в нормах, регулирующих вопросы заработной платы, охраны труда женщин, лиц моложе 18 лет, лиц с семейными обязанностями, инвалидов;</a:t>
            </a:r>
          </a:p>
          <a:p>
            <a:r>
              <a:rPr lang="ru-RU" i="1" dirty="0">
                <a:solidFill>
                  <a:srgbClr val="FF0000"/>
                </a:solidFill>
              </a:rPr>
              <a:t>Защитная</a:t>
            </a:r>
            <a:r>
              <a:rPr lang="ru-RU" i="1" dirty="0">
                <a:solidFill>
                  <a:srgbClr val="002060"/>
                </a:solidFill>
              </a:rPr>
              <a:t> - </a:t>
            </a:r>
            <a:r>
              <a:rPr lang="ru-RU" dirty="0">
                <a:solidFill>
                  <a:srgbClr val="002060"/>
                </a:solidFill>
              </a:rPr>
              <a:t>направлена на защиту прав работников в трудовых отношениях и отражается в нормах о занятости населения, о трудовом договоре, рабочем времени, времени отдыха, заработной плате, гарантийных и компенсационных выплатах, об охране труда, о трудовых спорах; </a:t>
            </a:r>
          </a:p>
          <a:p>
            <a:r>
              <a:rPr lang="ru-RU" i="1" dirty="0">
                <a:solidFill>
                  <a:srgbClr val="FF0000"/>
                </a:solidFill>
              </a:rPr>
              <a:t>Производственная</a:t>
            </a:r>
            <a:r>
              <a:rPr lang="ru-RU" i="1" dirty="0">
                <a:solidFill>
                  <a:srgbClr val="002060"/>
                </a:solidFill>
              </a:rPr>
              <a:t> - </a:t>
            </a:r>
            <a:r>
              <a:rPr lang="ru-RU" dirty="0">
                <a:solidFill>
                  <a:srgbClr val="002060"/>
                </a:solidFill>
              </a:rPr>
              <a:t>направлена на эффективность производственного процесса, повышение производительности труда, качества производимой продукции и отражается в нормах о заработной плате, нормировании, дисциплине труда, трудовом договоре</a:t>
            </a:r>
            <a:r>
              <a:rPr lang="ru-RU" i="1" dirty="0">
                <a:solidFill>
                  <a:srgbClr val="002060"/>
                </a:solidFill>
              </a:rPr>
              <a:t>;</a:t>
            </a:r>
          </a:p>
          <a:p>
            <a:r>
              <a:rPr lang="ru-RU" i="1" dirty="0">
                <a:solidFill>
                  <a:srgbClr val="FF0000"/>
                </a:solidFill>
              </a:rPr>
              <a:t>Воспитательная</a:t>
            </a:r>
            <a:r>
              <a:rPr lang="ru-RU" i="1" dirty="0">
                <a:solidFill>
                  <a:srgbClr val="002060"/>
                </a:solidFill>
              </a:rPr>
              <a:t> - </a:t>
            </a:r>
            <a:r>
              <a:rPr lang="ru-RU" dirty="0">
                <a:solidFill>
                  <a:srgbClr val="002060"/>
                </a:solidFill>
              </a:rPr>
              <a:t>направлена на формирование у работника сознательного отношения к труду и отражается в нормах о трудовом договоре, трудовой дисциплине, материальной ответственности.</a:t>
            </a:r>
          </a:p>
        </p:txBody>
      </p:sp>
    </p:spTree>
    <p:extLst>
      <p:ext uri="{BB962C8B-B14F-4D97-AF65-F5344CB8AC3E}">
        <p14:creationId xmlns:p14="http://schemas.microsoft.com/office/powerpoint/2010/main" val="1608362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18058"/>
          </a:xfrm>
        </p:spPr>
        <p:txBody>
          <a:bodyPr>
            <a:normAutofit fontScale="90000"/>
          </a:bodyPr>
          <a:lstStyle/>
          <a:p>
            <a:r>
              <a:rPr lang="ru-RU" b="1" dirty="0">
                <a:solidFill>
                  <a:srgbClr val="FF0000"/>
                </a:solidFill>
              </a:rPr>
              <a:t>Источники трудового права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328592"/>
          </a:xfrm>
        </p:spPr>
        <p:txBody>
          <a:bodyPr>
            <a:normAutofit fontScale="77500" lnSpcReduction="20000"/>
          </a:bodyPr>
          <a:lstStyle/>
          <a:p>
            <a:pPr marL="0" indent="0" algn="ctr">
              <a:buNone/>
            </a:pPr>
            <a:r>
              <a:rPr lang="ru-RU" i="1" dirty="0">
                <a:solidFill>
                  <a:srgbClr val="002060"/>
                </a:solidFill>
              </a:rPr>
              <a:t>формы выражения правотворческой деятельности компетентных органов, содержащие нормы трудового права</a:t>
            </a:r>
            <a:endParaRPr lang="ru-RU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ru-RU" i="1" dirty="0">
                <a:solidFill>
                  <a:srgbClr val="FF0000"/>
                </a:solidFill>
              </a:rPr>
              <a:t>по содержанию и целевой направленности</a:t>
            </a:r>
            <a:r>
              <a:rPr lang="ru-RU" dirty="0">
                <a:solidFill>
                  <a:srgbClr val="FF0000"/>
                </a:solidFill>
              </a:rPr>
              <a:t>:</a:t>
            </a:r>
          </a:p>
          <a:p>
            <a:r>
              <a:rPr lang="ru-RU" dirty="0">
                <a:solidFill>
                  <a:srgbClr val="002060"/>
                </a:solidFill>
              </a:rPr>
              <a:t>регулирующие общие вопросы трудового права;</a:t>
            </a:r>
          </a:p>
          <a:p>
            <a:r>
              <a:rPr lang="ru-RU" dirty="0">
                <a:solidFill>
                  <a:srgbClr val="002060"/>
                </a:solidFill>
              </a:rPr>
              <a:t>регулирующие отдельные вопросы конкретных институтов, входящие в систему трудового права;</a:t>
            </a:r>
          </a:p>
          <a:p>
            <a:r>
              <a:rPr lang="ru-RU" dirty="0">
                <a:solidFill>
                  <a:srgbClr val="002060"/>
                </a:solidFill>
              </a:rPr>
              <a:t>регулирующие трудовые правоотношения специальных субъектов.</a:t>
            </a:r>
          </a:p>
          <a:p>
            <a:pPr marL="0" indent="0">
              <a:buNone/>
            </a:pPr>
            <a:r>
              <a:rPr lang="ru-RU" i="1" dirty="0">
                <a:solidFill>
                  <a:srgbClr val="FF0000"/>
                </a:solidFill>
              </a:rPr>
              <a:t>по сфере действия:</a:t>
            </a:r>
          </a:p>
          <a:p>
            <a:r>
              <a:rPr lang="ru-RU" dirty="0">
                <a:solidFill>
                  <a:srgbClr val="002060"/>
                </a:solidFill>
              </a:rPr>
              <a:t>федеральные;</a:t>
            </a:r>
          </a:p>
          <a:p>
            <a:r>
              <a:rPr lang="ru-RU" dirty="0">
                <a:solidFill>
                  <a:srgbClr val="002060"/>
                </a:solidFill>
              </a:rPr>
              <a:t>региональные;</a:t>
            </a:r>
          </a:p>
          <a:p>
            <a:r>
              <a:rPr lang="ru-RU" dirty="0">
                <a:solidFill>
                  <a:srgbClr val="002060"/>
                </a:solidFill>
              </a:rPr>
              <a:t>территориальные;</a:t>
            </a:r>
          </a:p>
          <a:p>
            <a:r>
              <a:rPr lang="ru-RU" dirty="0">
                <a:solidFill>
                  <a:srgbClr val="002060"/>
                </a:solidFill>
              </a:rPr>
              <a:t>локальные.</a:t>
            </a:r>
          </a:p>
          <a:p>
            <a:endParaRPr lang="ru-RU" dirty="0">
              <a:solidFill>
                <a:srgbClr val="002060"/>
              </a:solidFill>
            </a:endParaRPr>
          </a:p>
          <a:p>
            <a:endParaRPr lang="ru-RU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536903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90066"/>
          </a:xfrm>
        </p:spPr>
        <p:txBody>
          <a:bodyPr>
            <a:noAutofit/>
          </a:bodyPr>
          <a:lstStyle/>
          <a:p>
            <a:r>
              <a:rPr lang="ru-RU" sz="2800" dirty="0">
                <a:solidFill>
                  <a:srgbClr val="FF0000"/>
                </a:solidFill>
              </a:rPr>
              <a:t>К ведению федеральных органов государственной власти относится (ст. 6 ТК РФ)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836711"/>
            <a:ext cx="8229600" cy="4968553"/>
          </a:xfrm>
        </p:spPr>
        <p:txBody>
          <a:bodyPr>
            <a:noAutofit/>
          </a:bodyPr>
          <a:lstStyle/>
          <a:p>
            <a:pPr>
              <a:lnSpc>
                <a:spcPct val="90000"/>
              </a:lnSpc>
            </a:pPr>
            <a:r>
              <a:rPr lang="ru-RU" sz="1400" dirty="0">
                <a:solidFill>
                  <a:srgbClr val="002060"/>
                </a:solidFill>
              </a:rPr>
              <a:t>основные направления государственной политики в сфере трудовых отношений и иных непосредственно связанных с ними отношений;</a:t>
            </a:r>
          </a:p>
          <a:p>
            <a:pPr>
              <a:lnSpc>
                <a:spcPct val="90000"/>
              </a:lnSpc>
            </a:pPr>
            <a:r>
              <a:rPr lang="ru-RU" sz="1400" dirty="0">
                <a:solidFill>
                  <a:srgbClr val="002060"/>
                </a:solidFill>
              </a:rPr>
              <a:t>основы правового регулирования трудовых отношений и иных непосредственно связанных с ними отношений (включая определение правил, процедур, критериев и нормативов, направленных на сохранение жизни и здоровья работников в процессе трудовой деятельности);</a:t>
            </a:r>
          </a:p>
          <a:p>
            <a:pPr>
              <a:lnSpc>
                <a:spcPct val="90000"/>
              </a:lnSpc>
            </a:pPr>
            <a:r>
              <a:rPr lang="ru-RU" sz="1400" dirty="0">
                <a:solidFill>
                  <a:srgbClr val="002060"/>
                </a:solidFill>
              </a:rPr>
              <a:t>обеспечиваемый государством уровень трудовых прав, свобод и гарантий работникам (включая дополнительные гарантии отдельным категориям работников);</a:t>
            </a:r>
          </a:p>
          <a:p>
            <a:pPr>
              <a:lnSpc>
                <a:spcPct val="90000"/>
              </a:lnSpc>
            </a:pPr>
            <a:r>
              <a:rPr lang="ru-RU" sz="1400" dirty="0">
                <a:solidFill>
                  <a:srgbClr val="002060"/>
                </a:solidFill>
              </a:rPr>
              <a:t>порядок заключения, изменения и расторжения трудовых договоров;</a:t>
            </a:r>
          </a:p>
          <a:p>
            <a:pPr>
              <a:lnSpc>
                <a:spcPct val="90000"/>
              </a:lnSpc>
            </a:pPr>
            <a:r>
              <a:rPr lang="ru-RU" sz="1400" dirty="0">
                <a:solidFill>
                  <a:srgbClr val="002060"/>
                </a:solidFill>
              </a:rPr>
              <a:t>основы социального партнерства, порядок ведения коллективных переговоров, заключения и изменения коллективных договоров и соглашений;</a:t>
            </a:r>
          </a:p>
          <a:p>
            <a:pPr>
              <a:lnSpc>
                <a:spcPct val="90000"/>
              </a:lnSpc>
            </a:pPr>
            <a:r>
              <a:rPr lang="ru-RU" sz="1400" dirty="0">
                <a:solidFill>
                  <a:srgbClr val="002060"/>
                </a:solidFill>
              </a:rPr>
              <a:t>порядок разрешения индивидуальных и коллективных трудовых споров;</a:t>
            </a:r>
          </a:p>
          <a:p>
            <a:pPr>
              <a:lnSpc>
                <a:spcPct val="90000"/>
              </a:lnSpc>
            </a:pPr>
            <a:r>
              <a:rPr lang="ru-RU" sz="1400" dirty="0">
                <a:solidFill>
                  <a:srgbClr val="002060"/>
                </a:solidFill>
              </a:rPr>
              <a:t>порядок осуществления федерального государственного надзора за соблюдением трудового законодательства и иных нормативных правовых актов, содержащих нормы трудового права;</a:t>
            </a:r>
          </a:p>
          <a:p>
            <a:pPr>
              <a:lnSpc>
                <a:spcPct val="90000"/>
              </a:lnSpc>
            </a:pPr>
            <a:r>
              <a:rPr lang="ru-RU" sz="1400" dirty="0">
                <a:solidFill>
                  <a:srgbClr val="002060"/>
                </a:solidFill>
              </a:rPr>
              <a:t>порядок расследования несчастных случаев на производстве и профессиональных заболеваний;</a:t>
            </a:r>
          </a:p>
          <a:p>
            <a:pPr>
              <a:lnSpc>
                <a:spcPct val="90000"/>
              </a:lnSpc>
            </a:pPr>
            <a:r>
              <a:rPr lang="ru-RU" sz="1400" dirty="0">
                <a:solidFill>
                  <a:srgbClr val="002060"/>
                </a:solidFill>
              </a:rPr>
              <a:t>систему и порядок проведения специальной оценки условий труда и государственной экспертизы условий труда, организацию контроля качества проведения специальной оценки условий труда;</a:t>
            </a:r>
          </a:p>
          <a:p>
            <a:pPr>
              <a:lnSpc>
                <a:spcPct val="90000"/>
              </a:lnSpc>
            </a:pPr>
            <a:r>
              <a:rPr lang="ru-RU" sz="1400" dirty="0">
                <a:solidFill>
                  <a:srgbClr val="002060"/>
                </a:solidFill>
              </a:rPr>
              <a:t>порядок и условия материальной ответственности сторон трудового договора, в том числе порядок возмещения вреда жизни и здоровью работника, причиненного ему в связи с исполнением им трудовых обязанностей;</a:t>
            </a:r>
          </a:p>
          <a:p>
            <a:pPr>
              <a:lnSpc>
                <a:spcPct val="90000"/>
              </a:lnSpc>
            </a:pPr>
            <a:r>
              <a:rPr lang="ru-RU" sz="1400" dirty="0">
                <a:solidFill>
                  <a:srgbClr val="002060"/>
                </a:solidFill>
              </a:rPr>
              <a:t>виды дисциплинарных взысканий и порядок их применения;</a:t>
            </a:r>
          </a:p>
          <a:p>
            <a:pPr>
              <a:lnSpc>
                <a:spcPct val="90000"/>
              </a:lnSpc>
            </a:pPr>
            <a:r>
              <a:rPr lang="ru-RU" sz="1400" dirty="0">
                <a:solidFill>
                  <a:srgbClr val="002060"/>
                </a:solidFill>
              </a:rPr>
              <a:t>систему государственной статистической отчетности по вопросам труда и охраны труда;</a:t>
            </a:r>
          </a:p>
          <a:p>
            <a:pPr>
              <a:lnSpc>
                <a:spcPct val="90000"/>
              </a:lnSpc>
            </a:pPr>
            <a:r>
              <a:rPr lang="ru-RU" sz="1400" dirty="0">
                <a:solidFill>
                  <a:srgbClr val="002060"/>
                </a:solidFill>
              </a:rPr>
              <a:t>особенности правового регулирования труда отдельных категорий работников.</a:t>
            </a:r>
          </a:p>
        </p:txBody>
      </p:sp>
    </p:spTree>
    <p:extLst>
      <p:ext uri="{BB962C8B-B14F-4D97-AF65-F5344CB8AC3E}">
        <p14:creationId xmlns:p14="http://schemas.microsoft.com/office/powerpoint/2010/main" val="1492440465"/>
      </p:ext>
    </p:extLst>
  </p:cSld>
  <p:clrMapOvr>
    <a:masterClrMapping/>
  </p:clrMapOvr>
</p:sld>
</file>

<file path=ppt/theme/theme1.xml><?xml version="1.0" encoding="utf-8"?>
<a:theme xmlns:a="http://schemas.openxmlformats.org/drawingml/2006/main" name="shablon10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shablon10</Template>
  <TotalTime>672</TotalTime>
  <Words>1634</Words>
  <Application>Microsoft Office PowerPoint</Application>
  <PresentationFormat>Экран (4:3)</PresentationFormat>
  <Paragraphs>106</Paragraphs>
  <Slides>12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6" baseType="lpstr">
      <vt:lpstr>Arial</vt:lpstr>
      <vt:lpstr>Calibri</vt:lpstr>
      <vt:lpstr>Times New Roman</vt:lpstr>
      <vt:lpstr>shablon10</vt:lpstr>
      <vt:lpstr>   ПОНЯТИЕ, ПРЕДМЕТ, МЕТОД И СИСТЕМА ТРУДОВОГО ПРАВА. ИСТОЧНИКИ ТРУДОВОГО ПРАВА</vt:lpstr>
      <vt:lpstr>ПОНЯТИЕ ТРУДОВОГО ПРАВА</vt:lpstr>
      <vt:lpstr>Предмет трудового права :</vt:lpstr>
      <vt:lpstr>Отношения, производные от трудовых</vt:lpstr>
      <vt:lpstr>Классификация отношений,  производных от трудовых</vt:lpstr>
      <vt:lpstr>Метод трудового права</vt:lpstr>
      <vt:lpstr>Функции трудового права</vt:lpstr>
      <vt:lpstr>Источники трудового права</vt:lpstr>
      <vt:lpstr>К ведению федеральных органов государственной власти относится (ст. 6 ТК РФ)</vt:lpstr>
      <vt:lpstr>Система трудового права</vt:lpstr>
      <vt:lpstr>Принципы трудового права</vt:lpstr>
      <vt:lpstr>Темы информационных сообщений: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Сметанин Александр</cp:lastModifiedBy>
  <cp:revision>49</cp:revision>
  <dcterms:created xsi:type="dcterms:W3CDTF">2016-08-24T07:43:03Z</dcterms:created>
  <dcterms:modified xsi:type="dcterms:W3CDTF">2025-12-07T10:27:37Z</dcterms:modified>
</cp:coreProperties>
</file>