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66" r:id="rId2"/>
    <p:sldId id="256" r:id="rId3"/>
    <p:sldId id="267" r:id="rId4"/>
    <p:sldId id="257" r:id="rId5"/>
    <p:sldId id="258" r:id="rId6"/>
    <p:sldId id="259" r:id="rId7"/>
    <p:sldId id="260" r:id="rId8"/>
    <p:sldId id="268" r:id="rId9"/>
    <p:sldId id="261" r:id="rId10"/>
    <p:sldId id="262" r:id="rId11"/>
    <p:sldId id="269" r:id="rId12"/>
    <p:sldId id="263" r:id="rId13"/>
    <p:sldId id="265" r:id="rId14"/>
    <p:sldId id="264" r:id="rId15"/>
    <p:sldId id="27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660"/>
  </p:normalViewPr>
  <p:slideViewPr>
    <p:cSldViewPr snapToGrid="0">
      <p:cViewPr varScale="1">
        <p:scale>
          <a:sx n="106" d="100"/>
          <a:sy n="106" d="100"/>
        </p:scale>
        <p:origin x="75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2955454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DE07DF-6A78-4928-A2FD-6C287B7FFE5D}" type="datetimeFigureOut">
              <a:rPr lang="ru-RU" smtClean="0"/>
              <a:t>20.11.2025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033316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2397694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1906502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042493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497017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422628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21608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155548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414410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DE07DF-6A78-4928-A2FD-6C287B7FFE5D}" type="datetimeFigureOut">
              <a:rPr lang="ru-RU" smtClean="0"/>
              <a:t>20.11.2025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2691962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DDE07DF-6A78-4928-A2FD-6C287B7FFE5D}" type="datetimeFigureOut">
              <a:rPr lang="ru-RU" smtClean="0"/>
              <a:t>20.11.2025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2573736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DDE07DF-6A78-4928-A2FD-6C287B7FFE5D}" type="datetimeFigureOut">
              <a:rPr lang="ru-RU" smtClean="0"/>
              <a:t>20.11.2025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51695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DDE07DF-6A78-4928-A2FD-6C287B7FFE5D}" type="datetimeFigureOut">
              <a:rPr lang="ru-RU" smtClean="0"/>
              <a:t>20.11.2025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44913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E07DF-6A78-4928-A2FD-6C287B7FFE5D}" type="datetimeFigureOut">
              <a:rPr lang="ru-RU" smtClean="0"/>
              <a:t>20.11.2025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1707172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DE07DF-6A78-4928-A2FD-6C287B7FFE5D}" type="datetimeFigureOut">
              <a:rPr lang="ru-RU" smtClean="0"/>
              <a:t>20.11.2025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2478075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DE07DF-6A78-4928-A2FD-6C287B7FFE5D}" type="datetimeFigureOut">
              <a:rPr lang="ru-RU" smtClean="0"/>
              <a:t>20.11.2025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9E643D4-16A4-4228-BFE8-0F29B631911F}" type="slidenum">
              <a:rPr lang="ru-RU" smtClean="0"/>
              <a:t>‹#›</a:t>
            </a:fld>
            <a:endParaRPr lang="ru-RU"/>
          </a:p>
        </p:txBody>
      </p:sp>
    </p:spTree>
    <p:extLst>
      <p:ext uri="{BB962C8B-B14F-4D97-AF65-F5344CB8AC3E}">
        <p14:creationId xmlns:p14="http://schemas.microsoft.com/office/powerpoint/2010/main" val="3999100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DDE07DF-6A78-4928-A2FD-6C287B7FFE5D}" type="datetimeFigureOut">
              <a:rPr lang="ru-RU" smtClean="0"/>
              <a:t>20.11.2025</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9E643D4-16A4-4228-BFE8-0F29B631911F}" type="slidenum">
              <a:rPr lang="ru-RU" smtClean="0"/>
              <a:t>‹#›</a:t>
            </a:fld>
            <a:endParaRPr lang="ru-RU"/>
          </a:p>
        </p:txBody>
      </p:sp>
    </p:spTree>
    <p:extLst>
      <p:ext uri="{BB962C8B-B14F-4D97-AF65-F5344CB8AC3E}">
        <p14:creationId xmlns:p14="http://schemas.microsoft.com/office/powerpoint/2010/main" val="3975922414"/>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t>УСТАВ </a:t>
            </a:r>
            <a:r>
              <a:rPr lang="ru-RU" dirty="0" smtClean="0"/>
              <a:t>ПРЕДПРИЯТИЯ</a:t>
            </a:r>
            <a:endParaRPr lang="ru-RU" dirty="0"/>
          </a:p>
        </p:txBody>
      </p:sp>
    </p:spTree>
    <p:extLst>
      <p:ext uri="{BB962C8B-B14F-4D97-AF65-F5344CB8AC3E}">
        <p14:creationId xmlns:p14="http://schemas.microsoft.com/office/powerpoint/2010/main" val="41158232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ПРАВА </a:t>
            </a:r>
            <a:r>
              <a:rPr lang="ru-RU" b="1" dirty="0" smtClean="0"/>
              <a:t>УЧАСТНИКОВ ОБЩЕСТВА</a:t>
            </a:r>
            <a:endParaRPr lang="ru-RU" dirty="0"/>
          </a:p>
        </p:txBody>
      </p:sp>
      <p:sp>
        <p:nvSpPr>
          <p:cNvPr id="3" name="Объект 2"/>
          <p:cNvSpPr>
            <a:spLocks noGrp="1"/>
          </p:cNvSpPr>
          <p:nvPr>
            <p:ph idx="1"/>
          </p:nvPr>
        </p:nvSpPr>
        <p:spPr>
          <a:xfrm>
            <a:off x="1484311" y="2161309"/>
            <a:ext cx="10018713" cy="4049486"/>
          </a:xfrm>
        </p:spPr>
        <p:txBody>
          <a:bodyPr>
            <a:noAutofit/>
          </a:bodyPr>
          <a:lstStyle/>
          <a:p>
            <a:r>
              <a:rPr lang="ru-RU" sz="1600" dirty="0">
                <a:latin typeface="Times New Roman" panose="02020603050405020304" pitchFamily="18" charset="0"/>
                <a:cs typeface="Times New Roman" panose="02020603050405020304" pitchFamily="18" charset="0"/>
              </a:rPr>
              <a:t>Участники общества имеют право:</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участвовать в управлении делами общества и знакомиться с его бухгалтерскими книгами и иной документацией;</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принимать участие в распределении прибыли;</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продать или осуществить отчуждение иным образом своей доли или части доли в уставном капитале общества одному или нескольким участникам данного общества либо другому лицу в порядке, предусмотренном Федеральным законом и настоящим уставом;</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выйти из общества путем отчуждения своей доли обществу, или потребовать приобретения обществом доли в случаях, предусмотренных Федеральным законом. Выход участников общества из общества, в результате которого в обществе не остается ни одного участника, а также выход единственного участника общества из общества не допускается;</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получить в случае ликвидации общества часть имущества, оставшегося после расчетов с кредиторами, или его стоимость;</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преимущественное право на получение продукции, работ, услуг, производимых обществом, порядок которого устанавливается общим собранием участников.</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Участники общества имеют также другие права, предусмотренные действующим законодательством.</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090054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242456"/>
            <a:ext cx="10018713" cy="1752599"/>
          </a:xfrm>
        </p:spPr>
        <p:txBody>
          <a:bodyPr/>
          <a:lstStyle/>
          <a:p>
            <a:r>
              <a:rPr lang="ru-RU" b="1" dirty="0" smtClean="0">
                <a:latin typeface="Times New Roman" panose="02020603050405020304" pitchFamily="18" charset="0"/>
                <a:cs typeface="Times New Roman" panose="02020603050405020304" pitchFamily="18" charset="0"/>
              </a:rPr>
              <a:t>ОБЯЗАННОСТИ УЧАСТНИКОВ ОБЩЕСТВА</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84310" y="1995055"/>
            <a:ext cx="10018713" cy="3796145"/>
          </a:xfrm>
        </p:spPr>
        <p:txBody>
          <a:bodyPr>
            <a:normAutofit fontScale="92500" lnSpcReduction="10000"/>
          </a:bodyPr>
          <a:lstStyle/>
          <a:p>
            <a:r>
              <a:rPr lang="ru-RU" dirty="0"/>
              <a:t>оплачивать доли в уставном капитале общества в порядке, в размерах и в сроки, которые предусмотрены Федеральным законом и договором об учреждении общества. В случае неполной оплаты доли в уставном капитале общества в срок, неоплаченная часть доли переходит к обществу. Такая часть доли должна быть реализована обществом в порядке и в сроки, которые установлены статьей 24  Федерального закона «Об обществах с ограниченной ответственностью»</a:t>
            </a:r>
            <a:br>
              <a:rPr lang="ru-RU" dirty="0"/>
            </a:br>
            <a:r>
              <a:rPr lang="ru-RU" dirty="0"/>
              <a:t>- не разглашать конфиденциальную информацию о деятельности общества;</a:t>
            </a:r>
            <a:br>
              <a:rPr lang="ru-RU" dirty="0"/>
            </a:br>
            <a:r>
              <a:rPr lang="ru-RU" dirty="0"/>
              <a:t>- соблюдать положения настоящего устава;</a:t>
            </a:r>
            <a:br>
              <a:rPr lang="ru-RU" dirty="0"/>
            </a:br>
            <a:r>
              <a:rPr lang="ru-RU" dirty="0"/>
              <a:t>- выполнять решения общего собрания участников, а также решения других органов и должностных лиц общества, принятые в пределах их компетенции. </a:t>
            </a:r>
            <a:br>
              <a:rPr lang="ru-RU" dirty="0"/>
            </a:br>
            <a:endParaRPr lang="ru-RU" dirty="0"/>
          </a:p>
        </p:txBody>
      </p:sp>
    </p:spTree>
    <p:extLst>
      <p:ext uri="{BB962C8B-B14F-4D97-AF65-F5344CB8AC3E}">
        <p14:creationId xmlns:p14="http://schemas.microsoft.com/office/powerpoint/2010/main" val="102813423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anose="02020603050405020304" pitchFamily="18" charset="0"/>
                <a:cs typeface="Times New Roman" panose="02020603050405020304" pitchFamily="18" charset="0"/>
              </a:rPr>
              <a:t>УСТАВНЫЙ КАПИТАЛ</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84310" y="2144485"/>
            <a:ext cx="10018713" cy="3124201"/>
          </a:xfrm>
        </p:spPr>
        <p:txBody>
          <a:bodyPr>
            <a:noAutofit/>
          </a:bodyPr>
          <a:lstStyle/>
          <a:p>
            <a:r>
              <a:rPr lang="ru-RU" sz="2800" dirty="0" smtClean="0">
                <a:latin typeface="Times New Roman" panose="02020603050405020304" pitchFamily="18" charset="0"/>
                <a:cs typeface="Times New Roman" panose="02020603050405020304" pitchFamily="18" charset="0"/>
              </a:rPr>
              <a:t>Уставный </a:t>
            </a:r>
            <a:r>
              <a:rPr lang="ru-RU" sz="2800" dirty="0">
                <a:latin typeface="Times New Roman" panose="02020603050405020304" pitchFamily="18" charset="0"/>
                <a:cs typeface="Times New Roman" panose="02020603050405020304" pitchFamily="18" charset="0"/>
              </a:rPr>
              <a:t>капитал общества составляет 10000 рублей. </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 Размер доли участника общества должен соответствовать соотношению номинальной стоимости его доли и уставного капитала общества.</a:t>
            </a:r>
            <a:br>
              <a:rPr lang="ru-RU" sz="2800" dirty="0">
                <a:latin typeface="Times New Roman" panose="02020603050405020304" pitchFamily="18" charset="0"/>
                <a:cs typeface="Times New Roman" panose="02020603050405020304" pitchFamily="18" charset="0"/>
              </a:rPr>
            </a:br>
            <a:r>
              <a:rPr lang="ru-RU" sz="2800" dirty="0">
                <a:latin typeface="Times New Roman" panose="02020603050405020304" pitchFamily="18" charset="0"/>
                <a:cs typeface="Times New Roman" panose="02020603050405020304" pitchFamily="18" charset="0"/>
              </a:rPr>
              <a:t>Действительная стоимость доли участника общества соответствует части стоимости чистых активов общества, пропорциональной размеру его доли.</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545337"/>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anose="02020603050405020304" pitchFamily="18" charset="0"/>
                <a:cs typeface="Times New Roman" panose="02020603050405020304" pitchFamily="18" charset="0"/>
              </a:rPr>
              <a:t>ДОЛИ ПРИНАДЛЕЖАЩИЕ ОБЩЕСТВУ</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20000"/>
          </a:bodyPr>
          <a:lstStyle/>
          <a:p>
            <a:r>
              <a:rPr lang="ru-RU" dirty="0" smtClean="0"/>
              <a:t>1.Доли</a:t>
            </a:r>
            <a:r>
              <a:rPr lang="ru-RU" dirty="0"/>
              <a:t>, принадлежащие обществу, не учитываются при определении результатов голосования на общем собрании участников общества, при распределении прибыли общества а также имущества общества в случае его ликвидации.</a:t>
            </a:r>
            <a:br>
              <a:rPr lang="ru-RU" dirty="0"/>
            </a:br>
            <a:r>
              <a:rPr lang="ru-RU" dirty="0"/>
              <a:t>2. В течение одного года со дня перехода доли или части доли в уставном капитале общества к обществу они должны быть по решению общего собрания участников общества распределены между всеми участниками общества пропорционально их долям в уставном капитале общества или предложены для приобретения всем либо некоторым участникам общества и (или) третьим лицам.</a:t>
            </a:r>
            <a:br>
              <a:rPr lang="ru-RU" dirty="0"/>
            </a:br>
            <a:r>
              <a:rPr lang="ru-RU" dirty="0"/>
              <a:t>3. Не распределенные или не проданные в течение года доля или часть доли в уставном капитале общества должны быть погашены, и размер уставного капитала общества должен быть уменьшен на величину номинальной стоимости этой доли или этой части доли</a:t>
            </a:r>
          </a:p>
        </p:txBody>
      </p:sp>
    </p:spTree>
    <p:extLst>
      <p:ext uri="{BB962C8B-B14F-4D97-AF65-F5344CB8AC3E}">
        <p14:creationId xmlns:p14="http://schemas.microsoft.com/office/powerpoint/2010/main" val="33966865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6815" y="365167"/>
            <a:ext cx="10018713" cy="1463634"/>
          </a:xfrm>
        </p:spPr>
        <p:txBody>
          <a:bodyPr/>
          <a:lstStyle/>
          <a:p>
            <a:r>
              <a:rPr lang="ru-RU" b="1" dirty="0" smtClean="0">
                <a:latin typeface="Times New Roman" panose="02020603050405020304" pitchFamily="18" charset="0"/>
                <a:cs typeface="Times New Roman" panose="02020603050405020304" pitchFamily="18" charset="0"/>
              </a:rPr>
              <a:t>ОРГАНЫ УПРАВЛЕНИЯ ОБЩЕСТВОМ</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26814" y="2215736"/>
            <a:ext cx="10018713" cy="3472544"/>
          </a:xfrm>
        </p:spPr>
        <p:txBody>
          <a:bodyPr>
            <a:noAutofit/>
          </a:bodyPr>
          <a:lstStyle/>
          <a:p>
            <a:r>
              <a:rPr lang="ru-RU" sz="2000" dirty="0" smtClean="0">
                <a:latin typeface="Times New Roman" panose="02020603050405020304" pitchFamily="18" charset="0"/>
                <a:cs typeface="Times New Roman" panose="02020603050405020304" pitchFamily="18" charset="0"/>
              </a:rPr>
              <a:t>Высшим </a:t>
            </a:r>
            <a:r>
              <a:rPr lang="ru-RU" sz="2000" dirty="0">
                <a:latin typeface="Times New Roman" panose="02020603050405020304" pitchFamily="18" charset="0"/>
                <a:cs typeface="Times New Roman" panose="02020603050405020304" pitchFamily="18" charset="0"/>
              </a:rPr>
              <a:t>органом общества является общее собрание участников общества. Общее собрание участников общества может быть очередным или внеочередным. Все участники общества имеют право присутствовать на общем собрании участников общества, принимать участие в обсуждении вопросов повестки дня и голосовать при принятии решений. Каждый участник общества имеет на общем собрании участников общества число голосов, пропорциональное его оплаченной доле в уставном капитале общества.  Решения общего собрания участников общества принимаются открытым голосованием.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Собрание правомочно в случае присутствия на нем участников, обладающих числом голосов достаточным для принятия решений по вопросам повестки собрания.</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Ежегодное очередное общее собрание участников общества, на котором утверждаются годовые результаты деятельности общества, проводится не ранее чем через два месяца и не позднее чем через четыре месяца после окончания финансового года. </a:t>
            </a:r>
            <a:br>
              <a:rPr lang="ru-RU" sz="2000" dirty="0">
                <a:latin typeface="Times New Roman" panose="02020603050405020304" pitchFamily="18" charset="0"/>
                <a:cs typeface="Times New Roman" panose="02020603050405020304" pitchFamily="18" charset="0"/>
              </a:rPr>
            </a:br>
            <a:r>
              <a:rPr lang="ru-RU" sz="2000" dirty="0">
                <a:latin typeface="Times New Roman" panose="02020603050405020304" pitchFamily="18" charset="0"/>
                <a:cs typeface="Times New Roman" panose="02020603050405020304" pitchFamily="18" charset="0"/>
              </a:rPr>
              <a:t>Все другие общие собрания являются внеочередными</a:t>
            </a:r>
          </a:p>
        </p:txBody>
      </p:sp>
    </p:spTree>
    <p:extLst>
      <p:ext uri="{BB962C8B-B14F-4D97-AF65-F5344CB8AC3E}">
        <p14:creationId xmlns:p14="http://schemas.microsoft.com/office/powerpoint/2010/main" val="4143124399"/>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4310" y="341415"/>
            <a:ext cx="10018713" cy="1752599"/>
          </a:xfrm>
        </p:spPr>
        <p:txBody>
          <a:bodyPr/>
          <a:lstStyle/>
          <a:p>
            <a:r>
              <a:rPr lang="ru-RU" b="1" dirty="0"/>
              <a:t>ПРЕКРАЩЕНИЕ ДЕЯТЕЛЬНОСТИ ОБЩЕСТВА</a:t>
            </a:r>
            <a:endParaRPr lang="ru-RU" dirty="0"/>
          </a:p>
        </p:txBody>
      </p:sp>
      <p:sp>
        <p:nvSpPr>
          <p:cNvPr id="3" name="Объект 2"/>
          <p:cNvSpPr>
            <a:spLocks noGrp="1"/>
          </p:cNvSpPr>
          <p:nvPr>
            <p:ph idx="1"/>
          </p:nvPr>
        </p:nvSpPr>
        <p:spPr>
          <a:xfrm>
            <a:off x="1484310" y="2666999"/>
            <a:ext cx="10018713" cy="3021282"/>
          </a:xfrm>
        </p:spPr>
        <p:txBody>
          <a:bodyPr>
            <a:noAutofit/>
          </a:bodyPr>
          <a:lstStyle/>
          <a:p>
            <a:r>
              <a:rPr lang="ru-RU" dirty="0">
                <a:latin typeface="Times New Roman" panose="02020603050405020304" pitchFamily="18" charset="0"/>
                <a:cs typeface="Times New Roman" panose="02020603050405020304" pitchFamily="18" charset="0"/>
              </a:rPr>
              <a:t>Прекращение деятельности общества может осуществляться в виде его ликвидации или реорганизации в иную организационно-правовую форму. Общество может быть реорганизовано или ликвидировано добровольно по единогласному решению его участников</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Реорганизация общества (слияние, присоединение, разделение, выделение, преобразование) может быть проведена по решению общего собрания учредителей в порядке, определенном действующим законодательством. Реорганизация (кроме случая присоединения) считается законченной с момента регистрации вновь возникших юридических лиц. Реорганизация общества в виде присоединения к нему другого юридического лица считается завершенной с момента внесения в единый государственный реестр предприятий записи о прекращении деятельности присоединенного юридического лица.</a:t>
            </a:r>
          </a:p>
        </p:txBody>
      </p:sp>
    </p:spTree>
    <p:extLst>
      <p:ext uri="{BB962C8B-B14F-4D97-AF65-F5344CB8AC3E}">
        <p14:creationId xmlns:p14="http://schemas.microsoft.com/office/powerpoint/2010/main" val="1246402697"/>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30282" y="237507"/>
            <a:ext cx="8574622" cy="1169940"/>
          </a:xfrm>
        </p:spPr>
        <p:txBody>
          <a:bodyPr>
            <a:normAutofit fontScale="90000"/>
          </a:bodyPr>
          <a:lstStyle/>
          <a:p>
            <a:r>
              <a:rPr lang="ru-RU" dirty="0" smtClean="0"/>
              <a:t/>
            </a:r>
            <a:br>
              <a:rPr lang="ru-RU" dirty="0" smtClean="0"/>
            </a:br>
            <a:r>
              <a:rPr lang="ru-RU" dirty="0"/>
              <a:t/>
            </a:r>
            <a:br>
              <a:rPr lang="ru-RU" dirty="0"/>
            </a:br>
            <a:r>
              <a:rPr lang="ru-RU" dirty="0" smtClean="0"/>
              <a:t>Устав ООО «Эксперт»</a:t>
            </a:r>
            <a:endParaRPr lang="ru-RU" dirty="0"/>
          </a:p>
        </p:txBody>
      </p:sp>
      <p:pic>
        <p:nvPicPr>
          <p:cNvPr id="5" name="Рисунок 4"/>
          <p:cNvPicPr>
            <a:picLocks noChangeAspect="1"/>
          </p:cNvPicPr>
          <p:nvPr/>
        </p:nvPicPr>
        <p:blipFill>
          <a:blip r:embed="rId2"/>
          <a:stretch>
            <a:fillRect/>
          </a:stretch>
        </p:blipFill>
        <p:spPr>
          <a:xfrm>
            <a:off x="4595751" y="1808389"/>
            <a:ext cx="7109153" cy="3998899"/>
          </a:xfrm>
          <a:prstGeom prst="rect">
            <a:avLst/>
          </a:prstGeom>
        </p:spPr>
      </p:pic>
    </p:spTree>
    <p:extLst>
      <p:ext uri="{BB962C8B-B14F-4D97-AF65-F5344CB8AC3E}">
        <p14:creationId xmlns:p14="http://schemas.microsoft.com/office/powerpoint/2010/main" val="91217410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79956" y="1265711"/>
            <a:ext cx="10018713" cy="3124201"/>
          </a:xfrm>
        </p:spPr>
        <p:txBody>
          <a:bodyPr>
            <a:normAutofit/>
          </a:bodyPr>
          <a:lstStyle/>
          <a:p>
            <a:r>
              <a:rPr lang="ru-RU" sz="4000" dirty="0">
                <a:latin typeface="Times New Roman" panose="02020603050405020304" pitchFamily="18" charset="0"/>
                <a:cs typeface="Times New Roman" panose="02020603050405020304" pitchFamily="18" charset="0"/>
              </a:rPr>
              <a:t> </a:t>
            </a:r>
            <a:r>
              <a:rPr lang="ru-RU" sz="4000" dirty="0" smtClean="0">
                <a:latin typeface="Times New Roman" panose="02020603050405020304" pitchFamily="18" charset="0"/>
                <a:cs typeface="Times New Roman" panose="02020603050405020304" pitchFamily="18" charset="0"/>
              </a:rPr>
              <a:t>Устав предприятия – это документ</a:t>
            </a:r>
            <a:r>
              <a:rPr lang="ru-RU" sz="4000" dirty="0">
                <a:latin typeface="Times New Roman" panose="02020603050405020304" pitchFamily="18" charset="0"/>
                <a:cs typeface="Times New Roman" panose="02020603050405020304" pitchFamily="18" charset="0"/>
              </a:rPr>
              <a:t>, определяющий порядок и условия функционирования </a:t>
            </a:r>
            <a:r>
              <a:rPr lang="ru-RU" sz="4000" dirty="0" smtClean="0">
                <a:latin typeface="Times New Roman" panose="02020603050405020304" pitchFamily="18" charset="0"/>
                <a:cs typeface="Times New Roman" panose="02020603050405020304" pitchFamily="18" charset="0"/>
              </a:rPr>
              <a:t>предприятия.</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52181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НАЗВАНИЕ ОБЩЕСТВА</a:t>
            </a:r>
            <a:endParaRPr lang="ru-RU"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84310" y="2667000"/>
            <a:ext cx="10018713" cy="2617520"/>
          </a:xfrm>
        </p:spPr>
        <p:txBody>
          <a:bodyPr/>
          <a:lstStyle/>
          <a:p>
            <a:r>
              <a:rPr lang="ru-RU" sz="3600" dirty="0">
                <a:latin typeface="Times New Roman" panose="02020603050405020304" pitchFamily="18" charset="0"/>
                <a:cs typeface="Times New Roman" panose="02020603050405020304" pitchFamily="18" charset="0"/>
              </a:rPr>
              <a:t>Полное фирменное наименование общества: общество с ограниченной ответственностью «Эксперт».    Сокращенное наименование: ООО «Эксперт».</a:t>
            </a:r>
          </a:p>
          <a:p>
            <a:endParaRPr lang="ru-RU" dirty="0"/>
          </a:p>
        </p:txBody>
      </p:sp>
    </p:spTree>
    <p:extLst>
      <p:ext uri="{BB962C8B-B14F-4D97-AF65-F5344CB8AC3E}">
        <p14:creationId xmlns:p14="http://schemas.microsoft.com/office/powerpoint/2010/main" val="16487632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atin typeface="Times New Roman" panose="02020603050405020304" pitchFamily="18" charset="0"/>
                <a:cs typeface="Times New Roman" panose="02020603050405020304" pitchFamily="18" charset="0"/>
              </a:rPr>
              <a:t>ОБЩИЕ ПОЛОЖЕНИЯ</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389308" y="2180110"/>
            <a:ext cx="10018713" cy="3124201"/>
          </a:xfrm>
        </p:spPr>
        <p:txBody>
          <a:bodyPr>
            <a:normAutofit lnSpcReduction="10000"/>
          </a:bodyPr>
          <a:lstStyle/>
          <a:p>
            <a:r>
              <a:rPr lang="ru-RU" dirty="0">
                <a:latin typeface="Times New Roman" panose="02020603050405020304" pitchFamily="18" charset="0"/>
                <a:cs typeface="Times New Roman" panose="02020603050405020304" pitchFamily="18" charset="0"/>
              </a:rPr>
              <a:t>Учредителями общества являются российские и иностранные физические лица, и/или юридические лица РФ:</a:t>
            </a:r>
          </a:p>
          <a:p>
            <a:r>
              <a:rPr lang="ru-RU" dirty="0">
                <a:latin typeface="Times New Roman" panose="02020603050405020304" pitchFamily="18" charset="0"/>
                <a:cs typeface="Times New Roman" panose="02020603050405020304" pitchFamily="18" charset="0"/>
              </a:rPr>
              <a:t>Учредители общества несут солидарную ответственность по обязательствам, связанным с учреждением общества и возникшим до его государственной регистрации. Общество несет ответственность по обязательствам учредителей общества, связанным с его учреждением, только в случае последующего одобрения их действий общим собранием участников общества. </a:t>
            </a:r>
          </a:p>
        </p:txBody>
      </p:sp>
    </p:spTree>
    <p:extLst>
      <p:ext uri="{BB962C8B-B14F-4D97-AF65-F5344CB8AC3E}">
        <p14:creationId xmlns:p14="http://schemas.microsoft.com/office/powerpoint/2010/main" val="253380723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0566" y="783771"/>
            <a:ext cx="10018713" cy="1828799"/>
          </a:xfrm>
        </p:spPr>
        <p:txBody>
          <a:bodyPr>
            <a:noAutofit/>
          </a:bodyPr>
          <a:lstStyle/>
          <a:p>
            <a:r>
              <a:rPr lang="ru-RU" b="1" dirty="0" smtClean="0">
                <a:latin typeface="Times New Roman" panose="02020603050405020304" pitchFamily="18" charset="0"/>
                <a:cs typeface="Times New Roman" panose="02020603050405020304" pitchFamily="18" charset="0"/>
              </a:rPr>
              <a:t>ОСНОВНЫЕ ЗАДАЧИ И ПРЕДМЕТ ДЕЯТЕЛЬНОСТИ</a:t>
            </a:r>
            <a:r>
              <a:rPr lang="ru-RU" dirty="0"/>
              <a:t/>
            </a:r>
            <a:br>
              <a:rPr lang="ru-RU" dirty="0"/>
            </a:br>
            <a:endParaRPr lang="ru-RU" dirty="0"/>
          </a:p>
        </p:txBody>
      </p:sp>
      <p:sp>
        <p:nvSpPr>
          <p:cNvPr id="3" name="Объект 2"/>
          <p:cNvSpPr>
            <a:spLocks noGrp="1"/>
          </p:cNvSpPr>
          <p:nvPr>
            <p:ph idx="1"/>
          </p:nvPr>
        </p:nvSpPr>
        <p:spPr>
          <a:xfrm>
            <a:off x="1852446" y="2512621"/>
            <a:ext cx="10018713" cy="2237510"/>
          </a:xfrm>
        </p:spPr>
        <p:txBody>
          <a:bodyPr/>
          <a:lstStyle/>
          <a:p>
            <a:r>
              <a:rPr lang="ru-RU" sz="2800" dirty="0">
                <a:latin typeface="Times New Roman" panose="02020603050405020304" pitchFamily="18" charset="0"/>
                <a:cs typeface="Times New Roman" panose="02020603050405020304" pitchFamily="18" charset="0"/>
              </a:rPr>
              <a:t>Основной целью деятельности общества является получение прибыли, а также повышение жизненного уровня и благосостояния участников общества и членов трудового коллектива</a:t>
            </a:r>
            <a:r>
              <a:rPr lang="ru-RU" sz="2800" dirty="0" smtClean="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8336275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ОТВЕТСТВЕННОСТЬ ОБЩЕСТВА</a:t>
            </a:r>
            <a:endParaRPr lang="ru-RU" b="1" dirty="0"/>
          </a:p>
        </p:txBody>
      </p:sp>
      <p:sp>
        <p:nvSpPr>
          <p:cNvPr id="3" name="Объект 2"/>
          <p:cNvSpPr>
            <a:spLocks noGrp="1"/>
          </p:cNvSpPr>
          <p:nvPr>
            <p:ph idx="1"/>
          </p:nvPr>
        </p:nvSpPr>
        <p:spPr>
          <a:xfrm>
            <a:off x="1484310" y="2351314"/>
            <a:ext cx="10018713" cy="3811979"/>
          </a:xfrm>
        </p:spPr>
        <p:txBody>
          <a:bodyPr>
            <a:normAutofit fontScale="70000" lnSpcReduction="20000"/>
          </a:bodyPr>
          <a:lstStyle/>
          <a:p>
            <a:r>
              <a:rPr lang="ru-RU" dirty="0" smtClean="0">
                <a:latin typeface="Times New Roman" panose="02020603050405020304" pitchFamily="18" charset="0"/>
                <a:cs typeface="Times New Roman" panose="02020603050405020304" pitchFamily="18" charset="0"/>
              </a:rPr>
              <a:t>1</a:t>
            </a:r>
            <a:r>
              <a:rPr lang="ru-RU" sz="3100" dirty="0" smtClean="0">
                <a:latin typeface="Times New Roman" panose="02020603050405020304" pitchFamily="18" charset="0"/>
                <a:cs typeface="Times New Roman" panose="02020603050405020304" pitchFamily="18" charset="0"/>
              </a:rPr>
              <a:t>. Общество несет ответственность по своим обязательствам всем принадлежащим ему имуществом.</a:t>
            </a:r>
            <a:br>
              <a:rPr lang="ru-RU" sz="3100" dirty="0" smtClean="0">
                <a:latin typeface="Times New Roman" panose="02020603050405020304" pitchFamily="18" charset="0"/>
                <a:cs typeface="Times New Roman" panose="02020603050405020304" pitchFamily="18" charset="0"/>
              </a:rPr>
            </a:br>
            <a:r>
              <a:rPr lang="ru-RU" sz="3100" dirty="0" smtClean="0">
                <a:latin typeface="Times New Roman" panose="02020603050405020304" pitchFamily="18" charset="0"/>
                <a:cs typeface="Times New Roman" panose="02020603050405020304" pitchFamily="18" charset="0"/>
              </a:rPr>
              <a:t>2. Общество не отвечает по обязательствам своих участников.</a:t>
            </a:r>
            <a:br>
              <a:rPr lang="ru-RU" sz="3100" dirty="0" smtClean="0">
                <a:latin typeface="Times New Roman" panose="02020603050405020304" pitchFamily="18" charset="0"/>
                <a:cs typeface="Times New Roman" panose="02020603050405020304" pitchFamily="18" charset="0"/>
              </a:rPr>
            </a:br>
            <a:r>
              <a:rPr lang="ru-RU" sz="3100" dirty="0" smtClean="0">
                <a:latin typeface="Times New Roman" panose="02020603050405020304" pitchFamily="18" charset="0"/>
                <a:cs typeface="Times New Roman" panose="02020603050405020304" pitchFamily="18" charset="0"/>
              </a:rPr>
              <a:t>3. В случае несостоятельности (банкротства) общества по вине его участников или по вине других лиц, которые имеют право давать обязательные для общества указания либо иным образом имеют возможность определять его действия, на указанных участников или других лиц в случае недостаточности имущества общества может быть возложена субсидиарная ответственность по его обязательствам.</a:t>
            </a:r>
            <a:br>
              <a:rPr lang="ru-RU" sz="3100" dirty="0" smtClean="0">
                <a:latin typeface="Times New Roman" panose="02020603050405020304" pitchFamily="18" charset="0"/>
                <a:cs typeface="Times New Roman" panose="02020603050405020304" pitchFamily="18" charset="0"/>
              </a:rPr>
            </a:br>
            <a:r>
              <a:rPr lang="ru-RU" sz="3100" dirty="0" smtClean="0">
                <a:latin typeface="Times New Roman" panose="02020603050405020304" pitchFamily="18" charset="0"/>
                <a:cs typeface="Times New Roman" panose="02020603050405020304" pitchFamily="18" charset="0"/>
              </a:rPr>
              <a:t>4. Российская Федерация, субъекты Российской Федерации и муниципальные образования не несут ответственности по обязательствам общества, равно как и общество не несет ответственности по обязательствам Российской Федерации, субъектов Российской Федерации и муниципальных образований.</a:t>
            </a:r>
          </a:p>
          <a:p>
            <a:endParaRPr lang="ru-RU" dirty="0"/>
          </a:p>
        </p:txBody>
      </p:sp>
    </p:spTree>
    <p:extLst>
      <p:ext uri="{BB962C8B-B14F-4D97-AF65-F5344CB8AC3E}">
        <p14:creationId xmlns:p14="http://schemas.microsoft.com/office/powerpoint/2010/main" val="13650696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4937" y="403762"/>
            <a:ext cx="10018713" cy="1752599"/>
          </a:xfrm>
        </p:spPr>
        <p:txBody>
          <a:bodyPr/>
          <a:lstStyle/>
          <a:p>
            <a:r>
              <a:rPr lang="ru-RU" b="1" dirty="0"/>
              <a:t>ПРАВА </a:t>
            </a:r>
            <a:r>
              <a:rPr lang="ru-RU" b="1" dirty="0" smtClean="0"/>
              <a:t> </a:t>
            </a:r>
            <a:r>
              <a:rPr lang="ru-RU" b="1" dirty="0"/>
              <a:t>ОБЩЕСТВА</a:t>
            </a:r>
            <a:endParaRPr lang="ru-RU" dirty="0"/>
          </a:p>
        </p:txBody>
      </p:sp>
      <p:sp>
        <p:nvSpPr>
          <p:cNvPr id="3" name="Объект 2"/>
          <p:cNvSpPr>
            <a:spLocks noGrp="1"/>
          </p:cNvSpPr>
          <p:nvPr>
            <p:ph idx="1"/>
          </p:nvPr>
        </p:nvSpPr>
        <p:spPr>
          <a:xfrm>
            <a:off x="1614938" y="2042556"/>
            <a:ext cx="10018713" cy="4239491"/>
          </a:xfrm>
        </p:spPr>
        <p:txBody>
          <a:bodyPr>
            <a:noAutofit/>
          </a:bodyPr>
          <a:lstStyle/>
          <a:p>
            <a:r>
              <a:rPr lang="ru-RU" sz="1600" dirty="0">
                <a:latin typeface="Times New Roman" panose="02020603050405020304" pitchFamily="18" charset="0"/>
                <a:cs typeface="Times New Roman" panose="02020603050405020304" pitchFamily="18" charset="0"/>
              </a:rPr>
              <a:t>Для осуществления своей деятельности общество имеет право:</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вступать в гражданско-правовые отношения в Российской Федерации и за рубежом с государственными, общественными, частными, кооперативными и иными предприятиями, организациями, а также с гражданами, заключать с ними сделки и другие юридические акты, в том числе хоздоговоры, договоры подряда и договоры о совместной деятельности, вести куплю-продажу по договорным ценам как за наличные деньги, так и по безналичному расчету, производить выдачу заработной платы наличными средствами из выручки общества или из средств полученных со счета в банке, осуществлять акты посредничества, кредитования, аренды, лизинга, мены, страхования, поручения, заготовки, хранения, перевозки, комиссионной и лицензионной торговли, участвовать и самостоятельно проводить торги, аукционы, конкурсы, выставки, конференции и симпозиумы, издавать печатную продукцию;</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учреждать на территории России и за границей предприятия, филиалы и представительства, центры и отделения и другие обособленные подразделения с правом открытия текущих и расчетных счетов и утверждать положения о них;</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быть участником любого другого добровольного общества, союза, ассоциации, и т.п. коммерческого или некоммерческого характера;</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иметь дочерние и зависимые хозяйственные общества с правами юридического лица, созданные в соответствии с действующим законодательством.</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4574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ОБЯЗАННОСТИ </a:t>
            </a:r>
            <a:r>
              <a:rPr lang="ru-RU" b="1" dirty="0"/>
              <a:t>ОБЩЕСТВА</a:t>
            </a:r>
            <a:endParaRPr lang="ru-RU" dirty="0"/>
          </a:p>
        </p:txBody>
      </p:sp>
      <p:sp>
        <p:nvSpPr>
          <p:cNvPr id="3" name="Объект 2"/>
          <p:cNvSpPr>
            <a:spLocks noGrp="1"/>
          </p:cNvSpPr>
          <p:nvPr>
            <p:ph idx="1"/>
          </p:nvPr>
        </p:nvSpPr>
        <p:spPr>
          <a:xfrm>
            <a:off x="1484310" y="2298864"/>
            <a:ext cx="10018713" cy="3124201"/>
          </a:xfrm>
        </p:spPr>
        <p:txBody>
          <a:bodyPr/>
          <a:lstStyle/>
          <a:p>
            <a:r>
              <a:rPr lang="ru-RU" dirty="0">
                <a:latin typeface="Times New Roman" panose="02020603050405020304" pitchFamily="18" charset="0"/>
                <a:cs typeface="Times New Roman" panose="02020603050405020304" pitchFamily="18" charset="0"/>
              </a:rPr>
              <a:t>Общество обязано:</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 соблюдать законодательные акты, установленные для обществ с ограниченной ответственностью на территории Российской Федерации;</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 производить обязательные расчеты с бюджетом;</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 создавать нормальные условия труда и производственного быта;</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 сообщать зарегистрировавшему его органу об изменениях в уставе общества. </a:t>
            </a:r>
          </a:p>
        </p:txBody>
      </p:sp>
    </p:spTree>
    <p:extLst>
      <p:ext uri="{BB962C8B-B14F-4D97-AF65-F5344CB8AC3E}">
        <p14:creationId xmlns:p14="http://schemas.microsoft.com/office/powerpoint/2010/main" val="27488623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Красный">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TM03457496[[fn=Параллакс]]</Template>
  <TotalTime>64</TotalTime>
  <Words>433</Words>
  <Application>Microsoft Office PowerPoint</Application>
  <PresentationFormat>Широкоэкранный</PresentationFormat>
  <Paragraphs>28</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Corbel</vt:lpstr>
      <vt:lpstr>Times New Roman</vt:lpstr>
      <vt:lpstr>Параллакс</vt:lpstr>
      <vt:lpstr>УСТАВ ПРЕДПРИЯТИЯ</vt:lpstr>
      <vt:lpstr>  Устав ООО «Эксперт»</vt:lpstr>
      <vt:lpstr>Презентация PowerPoint</vt:lpstr>
      <vt:lpstr>НАЗВАНИЕ ОБЩЕСТВА</vt:lpstr>
      <vt:lpstr>ОБЩИЕ ПОЛОЖЕНИЯ</vt:lpstr>
      <vt:lpstr>ОСНОВНЫЕ ЗАДАЧИ И ПРЕДМЕТ ДЕЯТЕЛЬНОСТИ </vt:lpstr>
      <vt:lpstr>ОТВЕТСТВЕННОСТЬ ОБЩЕСТВА</vt:lpstr>
      <vt:lpstr>ПРАВА  ОБЩЕСТВА</vt:lpstr>
      <vt:lpstr>ОБЯЗАННОСТИ ОБЩЕСТВА</vt:lpstr>
      <vt:lpstr>ПРАВА УЧАСТНИКОВ ОБЩЕСТВА</vt:lpstr>
      <vt:lpstr>ОБЯЗАННОСТИ УЧАСТНИКОВ ОБЩЕСТВА</vt:lpstr>
      <vt:lpstr>УСТАВНЫЙ КАПИТАЛ</vt:lpstr>
      <vt:lpstr>ДОЛИ ПРИНАДЛЕЖАЩИЕ ОБЩЕСТВУ</vt:lpstr>
      <vt:lpstr>ОРГАНЫ УПРАВЛЕНИЯ ОБЩЕСТВОМ</vt:lpstr>
      <vt:lpstr>ПРЕКРАЩЕНИЕ ДЕЯТЕЛЬНОСТИ ОБЩЕСТВА</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Устав ООО «Эксперт»</dc:title>
  <dc:creator>RePack by Diakov</dc:creator>
  <cp:lastModifiedBy>User</cp:lastModifiedBy>
  <cp:revision>9</cp:revision>
  <dcterms:created xsi:type="dcterms:W3CDTF">2017-10-17T17:03:57Z</dcterms:created>
  <dcterms:modified xsi:type="dcterms:W3CDTF">2025-11-20T11:06:26Z</dcterms:modified>
</cp:coreProperties>
</file>