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0" r:id="rId11"/>
    <p:sldId id="27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76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B4C71EC6-210F-42DE-9C53-41977AD35B3D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9200" y="3501008"/>
            <a:ext cx="6858000" cy="137579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Стратегия управления персоналом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24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Условия успешной реализации стратегии управления персоналом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делегирование </a:t>
            </a:r>
            <a:r>
              <a:rPr lang="ru-RU" dirty="0"/>
              <a:t>полномочий — каждый сотрудник должен знать круг своих обязанностей и качественно их выполнять; </a:t>
            </a:r>
            <a:endParaRPr lang="ru-RU" dirty="0" smtClean="0"/>
          </a:p>
          <a:p>
            <a:r>
              <a:rPr lang="ru-RU" dirty="0" smtClean="0"/>
              <a:t>быстрая </a:t>
            </a:r>
            <a:r>
              <a:rPr lang="ru-RU" dirty="0"/>
              <a:t>адаптация к изменяющимся условиям рынка труда; </a:t>
            </a:r>
            <a:endParaRPr lang="ru-RU" dirty="0" smtClean="0"/>
          </a:p>
          <a:p>
            <a:r>
              <a:rPr lang="ru-RU" dirty="0" smtClean="0"/>
              <a:t>гибкая </a:t>
            </a:r>
            <a:r>
              <a:rPr lang="ru-RU" dirty="0"/>
              <a:t>система организации работы персонала; </a:t>
            </a:r>
            <a:endParaRPr lang="ru-RU" dirty="0" smtClean="0"/>
          </a:p>
          <a:p>
            <a:r>
              <a:rPr lang="ru-RU" dirty="0" smtClean="0"/>
              <a:t>адекватное </a:t>
            </a:r>
            <a:r>
              <a:rPr lang="ru-RU" dirty="0"/>
              <a:t>вознаграждение сотрудника, наличие справедливой системы мотивации; </a:t>
            </a:r>
            <a:endParaRPr lang="ru-RU" dirty="0" smtClean="0"/>
          </a:p>
          <a:p>
            <a:r>
              <a:rPr lang="ru-RU" dirty="0" smtClean="0"/>
              <a:t>развитие </a:t>
            </a:r>
            <a:r>
              <a:rPr lang="ru-RU" dirty="0"/>
              <a:t>горизонтальных и вертикальных коммуникаций — сотрудники принимают участие в обсуждении насущных и долгосрочных планов, в принятии решений. </a:t>
            </a:r>
          </a:p>
        </p:txBody>
      </p:sp>
    </p:spTree>
    <p:extLst>
      <p:ext uri="{BB962C8B-B14F-4D97-AF65-F5344CB8AC3E}">
        <p14:creationId xmlns:p14="http://schemas.microsoft.com/office/powerpoint/2010/main" val="369205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Система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стратегического управления персоналом считается построенной эффективно, если руководство в любой момент может ответить на вопросы: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smtClean="0"/>
              <a:t>какое </a:t>
            </a:r>
            <a:r>
              <a:rPr lang="ru-RU" dirty="0"/>
              <a:t>положение на рынке занимает сейчас организация и на каком уровне профессионализма находится коллектив? </a:t>
            </a:r>
            <a:endParaRPr lang="ru-RU" dirty="0" smtClean="0"/>
          </a:p>
          <a:p>
            <a:pPr algn="just"/>
            <a:r>
              <a:rPr lang="ru-RU" dirty="0" smtClean="0"/>
              <a:t>как </a:t>
            </a:r>
            <a:r>
              <a:rPr lang="ru-RU" dirty="0"/>
              <a:t>развиваются сотрудники, соответствуют ли проводимые мероприятия по совершенствованию кадров стратегии, которой следует компания? </a:t>
            </a:r>
            <a:endParaRPr lang="ru-RU" dirty="0" smtClean="0"/>
          </a:p>
          <a:p>
            <a:pPr algn="just"/>
            <a:r>
              <a:rPr lang="ru-RU" dirty="0" smtClean="0"/>
              <a:t>что </a:t>
            </a:r>
            <a:r>
              <a:rPr lang="ru-RU" dirty="0"/>
              <a:t>нужно предпринять, какое обучение провести, чтобы коллектив смог эффективно решать новые задачи, стоящие перед </a:t>
            </a:r>
            <a:r>
              <a:rPr lang="ru-RU" dirty="0" smtClean="0"/>
              <a:t>организацией?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9184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Стратегическое управление персоналом организации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/>
              <a:t>— </a:t>
            </a:r>
            <a:r>
              <a:rPr lang="ru-RU" dirty="0"/>
              <a:t>это управление формированием конкурентоспособного трудового потенциала организации с учетом происходящих и предстоящих изменений в ее внешней и внутренней среде, позволяющее организации выживать, развиваться и достигать своих целей в долгосрочной </a:t>
            </a:r>
            <a:r>
              <a:rPr lang="ru-RU" dirty="0" smtClean="0"/>
              <a:t>перспективе</a:t>
            </a:r>
            <a:r>
              <a:rPr lang="ru-RU" dirty="0"/>
              <a:t>.</a:t>
            </a:r>
          </a:p>
        </p:txBody>
      </p:sp>
      <p:sp>
        <p:nvSpPr>
          <p:cNvPr id="4" name="AutoShape 2" descr="https://contact-call.com/images/content/4_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504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900" b="1" dirty="0">
                <a:solidFill>
                  <a:schemeClr val="accent2">
                    <a:lumMod val="75000"/>
                  </a:schemeClr>
                </a:solidFill>
              </a:rPr>
              <a:t>Сущность стратегического управления персоналом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Где </a:t>
            </a:r>
            <a:r>
              <a:rPr lang="ru-RU" dirty="0"/>
              <a:t>сейчас находится организация и ее персонал?</a:t>
            </a:r>
          </a:p>
          <a:p>
            <a:r>
              <a:rPr lang="ru-RU" dirty="0"/>
              <a:t>В каком направлении должен развиваться персонал в соответствии со стратегией развития организации?</a:t>
            </a:r>
          </a:p>
          <a:p>
            <a:r>
              <a:rPr lang="ru-RU" dirty="0"/>
              <a:t>Что необходимо сделать, чтобы персонал стал способным выполнять новые задачи фирмы?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429000"/>
            <a:ext cx="3528391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546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900" b="1" dirty="0">
                <a:solidFill>
                  <a:schemeClr val="accent2">
                    <a:lumMod val="75000"/>
                  </a:schemeClr>
                </a:solidFill>
              </a:rPr>
              <a:t>Цели стратегического управления персоналом: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/>
              <a:t>Обеспечение </a:t>
            </a:r>
            <a:r>
              <a:rPr lang="ru-RU" dirty="0"/>
              <a:t>потребности организации в персонале на перспективу.</a:t>
            </a:r>
          </a:p>
          <a:p>
            <a:pPr algn="just"/>
            <a:r>
              <a:rPr lang="ru-RU" dirty="0"/>
              <a:t>Регулирование уровня оплаты труда, достаточного для подбора, удержания и мотивации персонала на всех организационных уровнях.</a:t>
            </a:r>
          </a:p>
          <a:p>
            <a:pPr algn="just"/>
            <a:r>
              <a:rPr lang="ru-RU" dirty="0"/>
              <a:t>Высокий приоритет развития лидерства на ключевых </a:t>
            </a:r>
            <a:r>
              <a:rPr lang="ru-RU" dirty="0" smtClean="0"/>
              <a:t>должностях</a:t>
            </a:r>
            <a:endParaRPr lang="ru-RU" dirty="0"/>
          </a:p>
          <a:p>
            <a:pPr algn="just"/>
            <a:r>
              <a:rPr lang="ru-RU" dirty="0" smtClean="0"/>
              <a:t> Обеспечение </a:t>
            </a:r>
            <a:r>
              <a:rPr lang="ru-RU" dirty="0"/>
              <a:t>эффективных программ обучения и развития для повышения квалификации всего персонала и формирование высокой внутренней динамики персонала.</a:t>
            </a:r>
          </a:p>
          <a:p>
            <a:pPr algn="just"/>
            <a:r>
              <a:rPr lang="ru-RU" dirty="0"/>
              <a:t>Развитие эффективных систем коммуникации между управленческим звеном и другими сотрудниками, между департаментами и отделами.</a:t>
            </a:r>
          </a:p>
          <a:p>
            <a:pPr algn="just"/>
            <a:r>
              <a:rPr lang="ru-RU" dirty="0"/>
              <a:t>Создание механизмов борьбы с последствиями психологического восприятия перемен.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230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900" b="1" dirty="0">
                <a:solidFill>
                  <a:schemeClr val="accent2">
                    <a:lumMod val="75000"/>
                  </a:schemeClr>
                </a:solidFill>
              </a:rPr>
              <a:t>Принципы стратегического управления персоналом: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долгосрочность </a:t>
            </a:r>
            <a:r>
              <a:rPr lang="ru-RU" sz="2000" dirty="0"/>
              <a:t>оцениваемых перспектив;</a:t>
            </a:r>
          </a:p>
          <a:p>
            <a:r>
              <a:rPr lang="ru-RU" sz="2000" dirty="0"/>
              <a:t>направленность управленческих воздействий на изменение потенциала персонала;</a:t>
            </a:r>
          </a:p>
          <a:p>
            <a:r>
              <a:rPr lang="ru-RU" sz="2000" dirty="0"/>
              <a:t>создание возможностей эффективной реализации потенциала;</a:t>
            </a:r>
          </a:p>
          <a:p>
            <a:r>
              <a:rPr lang="ru-RU" sz="2000" dirty="0"/>
              <a:t>альтернативность выбора в зависимости от состояния внешней и внутренней среды;</a:t>
            </a:r>
          </a:p>
          <a:p>
            <a:r>
              <a:rPr lang="ru-RU" sz="2000" dirty="0"/>
              <a:t>осуществление постоянного контроля за состоянием и динамикой внешней среды и своевременное внесение изменений в управленческие решения.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077072"/>
            <a:ext cx="3312368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4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Объекты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стратегического управления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персоналом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сотрудники </a:t>
            </a:r>
            <a:r>
              <a:rPr lang="ru-RU" dirty="0"/>
              <a:t>организации;</a:t>
            </a:r>
          </a:p>
          <a:p>
            <a:r>
              <a:rPr lang="ru-RU" dirty="0" smtClean="0"/>
              <a:t>условия труда;</a:t>
            </a:r>
            <a:endParaRPr lang="ru-RU" dirty="0"/>
          </a:p>
          <a:p>
            <a:r>
              <a:rPr lang="ru-RU" dirty="0"/>
              <a:t>структура персонала</a:t>
            </a:r>
            <a:r>
              <a:rPr lang="ru-RU" dirty="0" smtClean="0"/>
              <a:t>.</a:t>
            </a:r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924944"/>
            <a:ext cx="4608512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643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«Связывание» кадровых и конкурентных стратегий по М. Портеру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314343536"/>
              </p:ext>
            </p:extLst>
          </p:nvPr>
        </p:nvGraphicFramePr>
        <p:xfrm>
          <a:off x="611560" y="1124744"/>
          <a:ext cx="8229600" cy="525949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152128"/>
                <a:gridCol w="2448272"/>
                <a:gridCol w="2571800"/>
                <a:gridCol w="2057400"/>
              </a:tblGrid>
              <a:tr h="320042">
                <a:tc rowSpan="2">
                  <a:txBody>
                    <a:bodyPr/>
                    <a:lstStyle/>
                    <a:p>
                      <a:pPr algn="ctr"/>
                      <a:r>
                        <a:rPr kumimoji="0" lang="ru-RU" sz="1200" b="1" i="0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Конкурентная стратегия</a:t>
                      </a:r>
                      <a:endParaRPr lang="ru-RU" sz="12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1200" b="1" i="0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Стратегия УП</a:t>
                      </a:r>
                      <a:endParaRPr kumimoji="0" lang="ru-RU" sz="1200" b="1" i="0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00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1200" b="1" i="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Обеспечение ресурсами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1200" b="1" i="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Развитие ЧР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1200" b="1" i="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Вознаграждение</a:t>
                      </a:r>
                    </a:p>
                  </a:txBody>
                  <a:tcPr marL="76200" marR="76200" marT="38100" marB="38100"/>
                </a:tc>
              </a:tr>
              <a:tr h="1170565">
                <a:tc>
                  <a:txBody>
                    <a:bodyPr/>
                    <a:lstStyle/>
                    <a:p>
                      <a:pPr fontAlgn="t"/>
                      <a:r>
                        <a:rPr lang="ru-RU" sz="1200" dirty="0">
                          <a:effectLst/>
                        </a:rPr>
                        <a:t>Стратегия инноваций</a:t>
                      </a:r>
                      <a:endParaRPr lang="ru-RU" sz="1200" dirty="0">
                        <a:effectLst/>
                        <a:latin typeface="Arial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 dirty="0">
                          <a:effectLst/>
                        </a:rPr>
                        <a:t>Привлечение и удержание высококвалифицированных людей со склонностью к инновационным действиям и хорошим</a:t>
                      </a:r>
                    </a:p>
                    <a:p>
                      <a:pPr fontAlgn="t"/>
                      <a:r>
                        <a:rPr lang="ru-RU" sz="1200" dirty="0">
                          <a:effectLst/>
                        </a:rPr>
                        <a:t>послужным списком в области инноваций</a:t>
                      </a:r>
                      <a:endParaRPr lang="ru-RU" sz="1200" dirty="0">
                        <a:effectLst/>
                        <a:latin typeface="Arial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 dirty="0">
                          <a:effectLst/>
                        </a:rPr>
                        <a:t>Развитие стратегической способности и обеспечение поощрения и условий для увеличения инновационных качеств</a:t>
                      </a:r>
                      <a:endParaRPr lang="ru-RU" sz="1200" dirty="0">
                        <a:effectLst/>
                        <a:latin typeface="Arial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 dirty="0">
                          <a:effectLst/>
                        </a:rPr>
                        <a:t>Обеспечение финансовыми стимулами и вознаграждение за успешные инновации</a:t>
                      </a:r>
                      <a:endParaRPr lang="ru-RU" sz="1200" dirty="0">
                        <a:effectLst/>
                        <a:latin typeface="Arial"/>
                      </a:endParaRPr>
                    </a:p>
                  </a:txBody>
                  <a:tcPr marL="76200" marR="76200" marT="38100" marB="38100"/>
                </a:tc>
              </a:tr>
              <a:tr h="1486223">
                <a:tc>
                  <a:txBody>
                    <a:bodyPr/>
                    <a:lstStyle/>
                    <a:p>
                      <a:pPr fontAlgn="t"/>
                      <a:r>
                        <a:rPr lang="ru-RU" sz="1200" dirty="0">
                          <a:effectLst/>
                        </a:rPr>
                        <a:t>Стратегия качества</a:t>
                      </a:r>
                      <a:endParaRPr lang="ru-RU" sz="1200" dirty="0">
                        <a:effectLst/>
                        <a:latin typeface="Arial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</a:rPr>
                        <a:t>Использование сложной процедуры отбора для принятия людей, способных обеспечить качество и высокий уровень обслуживания потребителей</a:t>
                      </a:r>
                      <a:endParaRPr lang="ru-RU" sz="1200">
                        <a:effectLst/>
                        <a:latin typeface="Arial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</a:rPr>
                        <a:t>Стимулирование развития обучающейся организации и поддержка инициатив в области достижения всеобщего качества и заботы о потребителе с проведением специализированного курса обучения</a:t>
                      </a:r>
                      <a:endParaRPr lang="ru-RU" sz="1200">
                        <a:effectLst/>
                        <a:latin typeface="Arial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 dirty="0">
                          <a:effectLst/>
                        </a:rPr>
                        <a:t>Связь вознаграждения с качеством результатов и достижением высоких стандартов обслуживания потребителей</a:t>
                      </a:r>
                      <a:endParaRPr lang="ru-RU" sz="1200" dirty="0">
                        <a:effectLst/>
                        <a:latin typeface="Arial"/>
                      </a:endParaRPr>
                    </a:p>
                  </a:txBody>
                  <a:tcPr marL="76200" marR="76200" marT="38100" marB="38100"/>
                </a:tc>
              </a:tr>
              <a:tr h="1959711">
                <a:tc>
                  <a:txBody>
                    <a:bodyPr/>
                    <a:lstStyle/>
                    <a:p>
                      <a:pPr fontAlgn="t"/>
                      <a:r>
                        <a:rPr lang="ru-RU" sz="1200" dirty="0">
                          <a:effectLst/>
                        </a:rPr>
                        <a:t>Стратегия посредством лидерства в издержках</a:t>
                      </a:r>
                      <a:endParaRPr lang="ru-RU" sz="1200" dirty="0">
                        <a:effectLst/>
                        <a:latin typeface="Arial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 dirty="0">
                          <a:effectLst/>
                        </a:rPr>
                        <a:t>Разработка стержневых и периферических структур занятости; привлечение людей, которые способны создать дополнительную ценность; в случае сокращения штата планирование и управление этим процессом с гуманных позиций</a:t>
                      </a:r>
                      <a:endParaRPr lang="ru-RU" sz="1200" dirty="0">
                        <a:effectLst/>
                        <a:latin typeface="Arial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</a:rPr>
                        <a:t>Проведение обучения, направленного на повышение производительности труда; проведение обучения работе по методу «точно в срок», который тесно связан с непосредственными потребностями бизнеса и может запустить процесс значительного повышения эффективности</a:t>
                      </a:r>
                      <a:endParaRPr lang="ru-RU" sz="1200">
                        <a:effectLst/>
                        <a:latin typeface="Arial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 dirty="0">
                          <a:effectLst/>
                        </a:rPr>
                        <a:t>Пересмотр всех систем оплаты труда в целях обеспечения оптимального соотношения цены и качества и во избежание лишних затрат</a:t>
                      </a:r>
                      <a:endParaRPr lang="ru-RU" sz="1200" dirty="0">
                        <a:effectLst/>
                        <a:latin typeface="Arial"/>
                      </a:endParaRPr>
                    </a:p>
                  </a:txBody>
                  <a:tcPr marL="76200" marR="76200" marT="38100" marB="3810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666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Формирование стратегии управления персоналом может проходить двумя способами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снизу </a:t>
            </a:r>
            <a:r>
              <a:rPr lang="ru-RU" dirty="0">
                <a:solidFill>
                  <a:srgbClr val="7030A0"/>
                </a:solidFill>
              </a:rPr>
              <a:t>— вверх: </a:t>
            </a:r>
            <a:endParaRPr lang="ru-RU" dirty="0" smtClean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ru-RU" dirty="0" smtClean="0"/>
              <a:t>Подразделения  </a:t>
            </a:r>
            <a:r>
              <a:rPr lang="ru-RU" dirty="0"/>
              <a:t>► Собственная стратегия и план мероприятий ► Интеграция в единый план организации;</a:t>
            </a:r>
          </a:p>
          <a:p>
            <a:r>
              <a:rPr lang="ru-RU" dirty="0">
                <a:solidFill>
                  <a:srgbClr val="7030A0"/>
                </a:solidFill>
              </a:rPr>
              <a:t>сверху — вниз: </a:t>
            </a:r>
            <a:endParaRPr lang="ru-RU" dirty="0" smtClean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ru-RU" dirty="0" smtClean="0"/>
              <a:t>Руководство ► </a:t>
            </a:r>
            <a:r>
              <a:rPr lang="ru-RU" dirty="0"/>
              <a:t>Стратегия </a:t>
            </a:r>
            <a:r>
              <a:rPr lang="ru-RU" dirty="0" smtClean="0"/>
              <a:t>развития ► </a:t>
            </a:r>
            <a:r>
              <a:rPr lang="ru-RU" dirty="0"/>
              <a:t>Стратегия </a:t>
            </a:r>
            <a:r>
              <a:rPr lang="ru-RU" dirty="0" smtClean="0"/>
              <a:t>и план </a:t>
            </a:r>
            <a:r>
              <a:rPr lang="ru-RU" dirty="0"/>
              <a:t>для каждого подразделения.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437112"/>
            <a:ext cx="3168352" cy="184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884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Составляющими стратегии УП являются:</a:t>
            </a:r>
            <a:br>
              <a:rPr lang="ru-RU" b="1" dirty="0">
                <a:solidFill>
                  <a:schemeClr val="accent2">
                    <a:lumMod val="75000"/>
                  </a:schemeClr>
                </a:solidFill>
              </a:rPr>
            </a:b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47500" lnSpcReduction="20000"/>
          </a:bodyPr>
          <a:lstStyle/>
          <a:p>
            <a:pPr algn="just"/>
            <a:r>
              <a:rPr lang="ru-RU" sz="2500" dirty="0" smtClean="0"/>
              <a:t>условия </a:t>
            </a:r>
            <a:r>
              <a:rPr lang="ru-RU" sz="2500" dirty="0"/>
              <a:t>и охрана труда, техника безопасности персонала;</a:t>
            </a:r>
          </a:p>
          <a:p>
            <a:pPr algn="just"/>
            <a:r>
              <a:rPr lang="ru-RU" sz="2500" dirty="0"/>
              <a:t>формы и методы регулирования трудовых отношений;</a:t>
            </a:r>
          </a:p>
          <a:p>
            <a:pPr algn="just"/>
            <a:r>
              <a:rPr lang="ru-RU" sz="2500" dirty="0"/>
              <a:t>методы разрешения производственных и социальных конфликтов;</a:t>
            </a:r>
          </a:p>
          <a:p>
            <a:pPr algn="just"/>
            <a:r>
              <a:rPr lang="ru-RU" sz="2500" dirty="0"/>
              <a:t>установление норм и принципов этических взаимоотношений в коллективе, разработка корпоративного кодекса (кодекса деловой этики);</a:t>
            </a:r>
          </a:p>
          <a:p>
            <a:pPr algn="just"/>
            <a:r>
              <a:rPr lang="ru-RU" sz="2500" dirty="0"/>
              <a:t>политика занятости в организации, включая анализ рынка труда, систему найма и использования персонала, установление режима работы и отдыха;</a:t>
            </a:r>
          </a:p>
          <a:p>
            <a:pPr algn="just"/>
            <a:r>
              <a:rPr lang="ru-RU" sz="2500" dirty="0"/>
              <a:t>профориентация и адаптация персонала;</a:t>
            </a:r>
          </a:p>
          <a:p>
            <a:pPr algn="just"/>
            <a:r>
              <a:rPr lang="ru-RU" sz="2500" dirty="0"/>
              <a:t>меры по наращиванию кадрового потенциала и лучшему его использованию;</a:t>
            </a:r>
          </a:p>
          <a:p>
            <a:pPr algn="just"/>
            <a:r>
              <a:rPr lang="ru-RU" sz="2500" dirty="0"/>
              <a:t>совершенствование методов прогнозирования и планирования потребности в персонале на основе изучения новых требований к работникам и рабочим местам;</a:t>
            </a:r>
          </a:p>
          <a:p>
            <a:pPr algn="just"/>
            <a:r>
              <a:rPr lang="ru-RU" sz="2500" dirty="0"/>
              <a:t>разработка новых профессионально-квалификационных требований к персоналу на основе систематического анализа и проектирования работ, выполняемых на различных должностях и рабочих местах;</a:t>
            </a:r>
          </a:p>
          <a:p>
            <a:pPr algn="just"/>
            <a:r>
              <a:rPr lang="ru-RU" sz="2500" dirty="0"/>
              <a:t>новые методы и формы отбора, деловой оценки и аттестации персонала;</a:t>
            </a:r>
          </a:p>
          <a:p>
            <a:pPr algn="just"/>
            <a:r>
              <a:rPr lang="ru-RU" sz="2500" dirty="0"/>
              <a:t>разработка концепции развития персонала, включающей новые формы и методы обучения, планирования деловой карьеры и профессионально-служебного продвижения, формирования кадрового резерва с целью опережающего проведения этих мероприятий по отношению к срокам появления потребности в них;</a:t>
            </a:r>
          </a:p>
          <a:p>
            <a:pPr algn="just"/>
            <a:r>
              <a:rPr lang="ru-RU" sz="2500" dirty="0"/>
              <a:t>совершенствование механизма управления трудовой мотивацией персонала;</a:t>
            </a:r>
          </a:p>
          <a:p>
            <a:pPr algn="just"/>
            <a:r>
              <a:rPr lang="ru-RU" sz="2500" dirty="0"/>
              <a:t>разработка новых систем и форм оплаты труда, материального и нематериального стимулирования работников;</a:t>
            </a:r>
          </a:p>
          <a:p>
            <a:pPr algn="just"/>
            <a:r>
              <a:rPr lang="ru-RU" sz="2500" dirty="0"/>
              <a:t>меры по улучшению решения правовых вопросов трудовых отношений и хозяйственной деятельности;</a:t>
            </a:r>
          </a:p>
          <a:p>
            <a:pPr algn="just"/>
            <a:r>
              <a:rPr lang="ru-RU" sz="2500" dirty="0"/>
              <a:t>разработка новых и использование существующих мер социального развития организации;</a:t>
            </a:r>
          </a:p>
          <a:p>
            <a:pPr algn="just"/>
            <a:r>
              <a:rPr lang="ru-RU" sz="2500" dirty="0"/>
              <a:t>совершенствование информационного обеспечения всей кадровой работы в рамках выбранной стратегии;</a:t>
            </a:r>
          </a:p>
          <a:p>
            <a:pPr algn="just"/>
            <a:r>
              <a:rPr lang="ru-RU" sz="2500" dirty="0"/>
              <a:t>мероприятия по совершенствованию всей системы управления персоналом или ее отдельных подсистем и элементов.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475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23</TotalTime>
  <Words>775</Words>
  <Application>Microsoft Office PowerPoint</Application>
  <PresentationFormat>Экран (4:3)</PresentationFormat>
  <Paragraphs>76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</vt:lpstr>
      <vt:lpstr>Bookman Old Style</vt:lpstr>
      <vt:lpstr>Calibri</vt:lpstr>
      <vt:lpstr>Cambria</vt:lpstr>
      <vt:lpstr>Gill Sans MT</vt:lpstr>
      <vt:lpstr>Wingdings</vt:lpstr>
      <vt:lpstr>Wingdings 3</vt:lpstr>
      <vt:lpstr>Начальная</vt:lpstr>
      <vt:lpstr>Стратегия управления персоналом</vt:lpstr>
      <vt:lpstr>Стратегическое управление персоналом организации </vt:lpstr>
      <vt:lpstr>Сущность стратегического управления персоналом</vt:lpstr>
      <vt:lpstr>Цели стратегического управления персоналом:</vt:lpstr>
      <vt:lpstr>Принципы стратегического управления персоналом:</vt:lpstr>
      <vt:lpstr> Объекты стратегического управления персоналом</vt:lpstr>
      <vt:lpstr>«Связывание» кадровых и конкурентных стратегий по М. Портеру</vt:lpstr>
      <vt:lpstr>Формирование стратегии управления персоналом может проходить двумя способами:</vt:lpstr>
      <vt:lpstr>Составляющими стратегии УП являются: </vt:lpstr>
      <vt:lpstr>Условия успешной реализации стратегии управления персоналом </vt:lpstr>
      <vt:lpstr>Система стратегического управления персоналом считается построенной эффективно, если руководство в любой момент может ответить на вопросы: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Стратегия управления персоналом</dc:title>
  <dc:creator>ПК</dc:creator>
  <cp:lastModifiedBy>User</cp:lastModifiedBy>
  <cp:revision>6</cp:revision>
  <dcterms:created xsi:type="dcterms:W3CDTF">2018-01-31T15:55:27Z</dcterms:created>
  <dcterms:modified xsi:type="dcterms:W3CDTF">2025-11-25T10:03:25Z</dcterms:modified>
</cp:coreProperties>
</file>