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56" r:id="rId23"/>
    <p:sldId id="257" r:id="rId24"/>
    <p:sldId id="258" r:id="rId25"/>
    <p:sldId id="25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C7C9-09B0-4CBD-8D31-29E325D16DE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AEC9-1A53-49C4-9D3C-0B609E31E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04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C7C9-09B0-4CBD-8D31-29E325D16DE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AEC9-1A53-49C4-9D3C-0B609E31E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49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C7C9-09B0-4CBD-8D31-29E325D16DE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AEC9-1A53-49C4-9D3C-0B609E31E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071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11C7C9-09B0-4CBD-8D31-29E325D16DE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6EAEC9-1A53-49C4-9D3C-0B609E31E29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21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C7C9-09B0-4CBD-8D31-29E325D16DE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AEC9-1A53-49C4-9D3C-0B609E31E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861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C7C9-09B0-4CBD-8D31-29E325D16DE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AEC9-1A53-49C4-9D3C-0B609E31E29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94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C7C9-09B0-4CBD-8D31-29E325D16DE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AEC9-1A53-49C4-9D3C-0B609E31E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71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C7C9-09B0-4CBD-8D31-29E325D16DE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AEC9-1A53-49C4-9D3C-0B609E31E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49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C7C9-09B0-4CBD-8D31-29E325D16DE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AEC9-1A53-49C4-9D3C-0B609E31E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0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C7C9-09B0-4CBD-8D31-29E325D16DE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AEC9-1A53-49C4-9D3C-0B609E31E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88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C7C9-09B0-4CBD-8D31-29E325D16DE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AEC9-1A53-49C4-9D3C-0B609E31E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1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C7C9-09B0-4CBD-8D31-29E325D16DE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AEC9-1A53-49C4-9D3C-0B609E31E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541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C7C9-09B0-4CBD-8D31-29E325D16DE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AEC9-1A53-49C4-9D3C-0B609E31E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410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C7C9-09B0-4CBD-8D31-29E325D16DE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AEC9-1A53-49C4-9D3C-0B609E31E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435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C7C9-09B0-4CBD-8D31-29E325D16DE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AEC9-1A53-49C4-9D3C-0B609E31E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5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C7C9-09B0-4CBD-8D31-29E325D16DE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AEC9-1A53-49C4-9D3C-0B609E31E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47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C7C9-09B0-4CBD-8D31-29E325D16DE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AEC9-1A53-49C4-9D3C-0B609E31E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8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C7C9-09B0-4CBD-8D31-29E325D16DE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AEC9-1A53-49C4-9D3C-0B609E31E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35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C7C9-09B0-4CBD-8D31-29E325D16DE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AEC9-1A53-49C4-9D3C-0B609E31E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9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C7C9-09B0-4CBD-8D31-29E325D16DE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AEC9-1A53-49C4-9D3C-0B609E31E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90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C7C9-09B0-4CBD-8D31-29E325D16DE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AEC9-1A53-49C4-9D3C-0B609E31E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44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C7C9-09B0-4CBD-8D31-29E325D16DE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AEC9-1A53-49C4-9D3C-0B609E31E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87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011C7C9-09B0-4CBD-8D31-29E325D16DE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EAEC9-1A53-49C4-9D3C-0B609E31E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011C7C9-09B0-4CBD-8D31-29E325D16DE9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26EAEC9-1A53-49C4-9D3C-0B609E31E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4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организация труда на предприятии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050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4623" y="594360"/>
            <a:ext cx="9872871" cy="4038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Для определения полноты занятости рабочих в течение смены и возможности совмещения профессий при коллективной форме организации труда используется коэффициент занятости рабочих (</a:t>
            </a:r>
            <a:r>
              <a:rPr lang="ru-RU" sz="3200" dirty="0" err="1">
                <a:solidFill>
                  <a:schemeClr val="tx1"/>
                </a:solidFill>
              </a:rPr>
              <a:t>Кзр</a:t>
            </a:r>
            <a:r>
              <a:rPr lang="ru-RU" sz="3200" dirty="0">
                <a:solidFill>
                  <a:schemeClr val="tx1"/>
                </a:solidFill>
              </a:rPr>
              <a:t>), определяемый по формуле</a:t>
            </a:r>
          </a:p>
          <a:p>
            <a:pPr marL="45720" indent="0">
              <a:buNone/>
            </a:pPr>
            <a:endParaRPr lang="ru-RU" sz="32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32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где </a:t>
            </a:r>
            <a:r>
              <a:rPr lang="ru-RU" sz="3200" dirty="0" err="1">
                <a:solidFill>
                  <a:schemeClr val="tx1"/>
                </a:solidFill>
              </a:rPr>
              <a:t>tзан</a:t>
            </a:r>
            <a:r>
              <a:rPr lang="ru-RU" sz="3200" dirty="0">
                <a:solidFill>
                  <a:schemeClr val="tx1"/>
                </a:solidFill>
              </a:rPr>
              <a:t> – суммарное время занятости рабочих, час;</a:t>
            </a:r>
          </a:p>
          <a:p>
            <a:pPr marL="45720" indent="0">
              <a:buNone/>
            </a:pPr>
            <a:r>
              <a:rPr lang="ru-RU" sz="3200" dirty="0" err="1">
                <a:solidFill>
                  <a:schemeClr val="tx1"/>
                </a:solidFill>
              </a:rPr>
              <a:t>tсм</a:t>
            </a:r>
            <a:r>
              <a:rPr lang="ru-RU" sz="3200" dirty="0">
                <a:solidFill>
                  <a:schemeClr val="tx1"/>
                </a:solidFill>
              </a:rPr>
              <a:t> – продолжительность рабочей смены, час;</a:t>
            </a:r>
          </a:p>
          <a:p>
            <a:pPr marL="45720" indent="0">
              <a:buNone/>
            </a:pPr>
            <a:r>
              <a:rPr lang="ru-RU" sz="3200" dirty="0" err="1">
                <a:solidFill>
                  <a:schemeClr val="tx1"/>
                </a:solidFill>
              </a:rPr>
              <a:t>Rраб</a:t>
            </a:r>
            <a:r>
              <a:rPr lang="ru-RU" sz="3200" dirty="0">
                <a:solidFill>
                  <a:schemeClr val="tx1"/>
                </a:solidFill>
              </a:rPr>
              <a:t> – численность рабочих, чел.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38033" t="43304" r="40286" b="41339"/>
          <a:stretch/>
        </p:blipFill>
        <p:spPr>
          <a:xfrm>
            <a:off x="4545874" y="2939142"/>
            <a:ext cx="2808515" cy="112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4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Организации рабочих мест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Для анализа организации труда на рабочих местах и разработки мероприятий по ее совершенствованию большую роль играют </a:t>
            </a:r>
            <a:r>
              <a:rPr lang="ru-RU" sz="2800" b="1" dirty="0">
                <a:solidFill>
                  <a:schemeClr val="tx1"/>
                </a:solidFill>
              </a:rPr>
              <a:t>карты организации рабочего места</a:t>
            </a:r>
            <a:r>
              <a:rPr lang="ru-RU" sz="2800" dirty="0">
                <a:solidFill>
                  <a:schemeClr val="tx1"/>
                </a:solidFill>
              </a:rPr>
              <a:t>. Они содержат характеристику и эскизы обрабатываемого предмета, состав операций, порядок их выполнения, схемы планировок рабочего места, транспортные устройства, средства механизации, описываются системы технического и организационного обслуживания рабочих мест.</a:t>
            </a:r>
          </a:p>
        </p:txBody>
      </p:sp>
    </p:spTree>
    <p:extLst>
      <p:ext uri="{BB962C8B-B14F-4D97-AF65-F5344CB8AC3E}">
        <p14:creationId xmlns:p14="http://schemas.microsoft.com/office/powerpoint/2010/main" val="144569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53293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ru-RU" dirty="0"/>
              <a:t>К числу основных мероприятий, составляющих содержание организации рабочих мест, относятся: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оснащение рабочего места необходимым инструментом и приспособлениями;</a:t>
            </a:r>
          </a:p>
          <a:p>
            <a:r>
              <a:rPr lang="ru-RU" sz="3200" dirty="0">
                <a:solidFill>
                  <a:schemeClr val="tx1"/>
                </a:solidFill>
              </a:rPr>
              <a:t>обеспечение безопасных и здоровых условий труда; удобное расположение инструмента; хорошее освещение и чистота рабочего места;</a:t>
            </a:r>
          </a:p>
          <a:p>
            <a:r>
              <a:rPr lang="ru-RU" sz="3200" dirty="0">
                <a:solidFill>
                  <a:schemeClr val="tx1"/>
                </a:solidFill>
              </a:rPr>
              <a:t>бесперебойное снабжение материалами;</a:t>
            </a:r>
          </a:p>
          <a:p>
            <a:r>
              <a:rPr lang="ru-RU" sz="3200" dirty="0">
                <a:solidFill>
                  <a:schemeClr val="tx1"/>
                </a:solidFill>
              </a:rPr>
              <a:t>специализация рабочих мест.</a:t>
            </a:r>
          </a:p>
        </p:txBody>
      </p:sp>
    </p:spTree>
    <p:extLst>
      <p:ext uri="{BB962C8B-B14F-4D97-AF65-F5344CB8AC3E}">
        <p14:creationId xmlns:p14="http://schemas.microsoft.com/office/powerpoint/2010/main" val="1969299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0120" y="555171"/>
            <a:ext cx="9872871" cy="403860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В целях обеспечения безопасных и здоровых условий труда работников периодически (не реже одного раза в три года) проводится </a:t>
            </a:r>
            <a:r>
              <a:rPr lang="ru-RU" sz="2800" b="1" dirty="0">
                <a:solidFill>
                  <a:schemeClr val="tx1"/>
                </a:solidFill>
              </a:rPr>
              <a:t>аттестация рабочих мест </a:t>
            </a:r>
            <a:r>
              <a:rPr lang="ru-RU" sz="2800" dirty="0">
                <a:solidFill>
                  <a:schemeClr val="tx1"/>
                </a:solidFill>
              </a:rPr>
              <a:t>по условиям труда, основными задачами которой являются:</a:t>
            </a:r>
          </a:p>
          <a:p>
            <a:r>
              <a:rPr lang="ru-RU" sz="2800" dirty="0">
                <a:solidFill>
                  <a:schemeClr val="tx1"/>
                </a:solidFill>
              </a:rPr>
              <a:t>определение фактических значений опасных и вредных производственных факторов на каждом рабочем месте;</a:t>
            </a:r>
          </a:p>
          <a:p>
            <a:r>
              <a:rPr lang="ru-RU" sz="2800" dirty="0">
                <a:solidFill>
                  <a:schemeClr val="tx1"/>
                </a:solidFill>
              </a:rPr>
              <a:t>оценка фактического состояния условий труда на рабочих местах;</a:t>
            </a:r>
          </a:p>
          <a:p>
            <a:r>
              <a:rPr lang="ru-RU" sz="2800" dirty="0">
                <a:solidFill>
                  <a:schemeClr val="tx1"/>
                </a:solidFill>
              </a:rPr>
              <a:t>предоставление льгот и компенсаций за работу во вредных, тяжелых и опасных условиях труда:</a:t>
            </a:r>
          </a:p>
          <a:p>
            <a:r>
              <a:rPr lang="ru-RU" sz="2800" dirty="0">
                <a:solidFill>
                  <a:schemeClr val="tx1"/>
                </a:solidFill>
              </a:rPr>
              <a:t>разработка мероприятий по улучшению и оздоровлению условий труда на основе данных, полученных в результате аттестации рабочих мест по условиям труда.</a:t>
            </a:r>
          </a:p>
        </p:txBody>
      </p:sp>
    </p:spTree>
    <p:extLst>
      <p:ext uri="{BB962C8B-B14F-4D97-AF65-F5344CB8AC3E}">
        <p14:creationId xmlns:p14="http://schemas.microsoft.com/office/powerpoint/2010/main" val="4178079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Обслуживание рабочих мест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комплекс мероприятий по обеспечению его материалами, инструментом, документацией, ремонтом и т. д. и созданию тем самым необходимых условий для высокопроизводительной работы.</a:t>
            </a:r>
          </a:p>
          <a:p>
            <a:pPr marL="45720" indent="0"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В современных условиях при высокой технической оснащенности труда важнейшее значение имеет разработка и внедрение таких форм и методов обслуживания рабочих мест, которые обеспечивали бы эффективное их использование.</a:t>
            </a:r>
          </a:p>
        </p:txBody>
      </p:sp>
    </p:spTree>
    <p:extLst>
      <p:ext uri="{BB962C8B-B14F-4D97-AF65-F5344CB8AC3E}">
        <p14:creationId xmlns:p14="http://schemas.microsoft.com/office/powerpoint/2010/main" val="982542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Функции обслуживания рабочих мест их содержание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0658" t="16658" r="14818" b="9272"/>
          <a:stretch/>
        </p:blipFill>
        <p:spPr>
          <a:xfrm>
            <a:off x="1143000" y="1835332"/>
            <a:ext cx="9875519" cy="46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7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1206" t="28302" r="15184" b="16388"/>
          <a:stretch/>
        </p:blipFill>
        <p:spPr>
          <a:xfrm>
            <a:off x="679270" y="1965960"/>
            <a:ext cx="11040329" cy="4684607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Функции обслуживания рабочих мест их 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216800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994" y="868680"/>
            <a:ext cx="9872871" cy="403860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Для выполнения перечисленных выше задач на предприятиях должны применяться </a:t>
            </a:r>
            <a:r>
              <a:rPr lang="ru-RU" sz="2400" b="1" dirty="0">
                <a:solidFill>
                  <a:schemeClr val="tx1"/>
                </a:solidFill>
              </a:rPr>
              <a:t>системы обслуживания рабочих мест</a:t>
            </a:r>
            <a:r>
              <a:rPr lang="ru-RU" sz="2400" dirty="0">
                <a:solidFill>
                  <a:schemeClr val="tx1"/>
                </a:solidFill>
              </a:rPr>
              <a:t>, соответствующие типу производства, характеру и особенностям изготовляемой (ремонтируемой) продукции и применяемого оборудования.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Система обслуживания </a:t>
            </a:r>
            <a:r>
              <a:rPr lang="ru-RU" sz="2400" dirty="0">
                <a:solidFill>
                  <a:schemeClr val="tx1"/>
                </a:solidFill>
              </a:rPr>
              <a:t>– это научно обоснованный комплекс мероприятий по регламентации объема, периодичности, сроков и методов выполнения вспомогательных работ по обслуживанию рабочих мест для бесперебойной, высокопроизводительной работы в течение смены, недели, месяца. Бывает: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централизованной</a:t>
            </a:r>
            <a:r>
              <a:rPr lang="ru-RU" sz="2400" dirty="0">
                <a:solidFill>
                  <a:schemeClr val="tx1"/>
                </a:solidFill>
              </a:rPr>
              <a:t>, когда все функции обслуживания рабочих мест осуществляется силами вспомогательной службы цеха,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децентрализованной</a:t>
            </a:r>
            <a:r>
              <a:rPr lang="ru-RU" sz="2400" dirty="0">
                <a:solidFill>
                  <a:schemeClr val="tx1"/>
                </a:solidFill>
              </a:rPr>
              <a:t>, когда обслуживание выполняется полностью самим рабочим,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смешанной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102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Системы организации обслуживания рабочих мест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система дежурного обслуживания, применяемая в условиях единичного и мелкосерийного производства;</a:t>
            </a:r>
          </a:p>
          <a:p>
            <a:r>
              <a:rPr lang="ru-RU" sz="3200" dirty="0">
                <a:solidFill>
                  <a:schemeClr val="tx1"/>
                </a:solidFill>
              </a:rPr>
              <a:t>система планово-предупредительного обслуживания является характерной для условий серийного производства;</a:t>
            </a:r>
          </a:p>
          <a:p>
            <a:r>
              <a:rPr lang="ru-RU" sz="3200" dirty="0">
                <a:solidFill>
                  <a:schemeClr val="tx1"/>
                </a:solidFill>
              </a:rPr>
              <a:t>система стандартного обслуживания рабочих мест массового производства.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2050748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Рационализация приемов и методов труда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Основными направлениями рационализации приемов и методов труда являются:</a:t>
            </a:r>
          </a:p>
          <a:p>
            <a:r>
              <a:rPr lang="ru-RU" dirty="0">
                <a:solidFill>
                  <a:schemeClr val="tx1"/>
                </a:solidFill>
              </a:rPr>
              <a:t>оптимизация приема, действия за счет сокращения количества трудовых движений;</a:t>
            </a:r>
          </a:p>
          <a:p>
            <a:r>
              <a:rPr lang="ru-RU" dirty="0">
                <a:solidFill>
                  <a:schemeClr val="tx1"/>
                </a:solidFill>
              </a:rPr>
              <a:t>совершенствование способов выполнения трудовых приемов, действий и движений на основе разработки наиболее коротких и наименее утомительных движений.</a:t>
            </a:r>
          </a:p>
          <a:p>
            <a:pPr marL="4572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Внедрение рациональных приемов и методов труда на предприятии обеспечивает сокращение непроизводительных затрат рабочего времени за счет уменьшения лишних движений и способствует росту производительности труда за счет меньшей утомляемости рабочего.</a:t>
            </a:r>
          </a:p>
        </p:txBody>
      </p:sp>
    </p:spTree>
    <p:extLst>
      <p:ext uri="{BB962C8B-B14F-4D97-AF65-F5344CB8AC3E}">
        <p14:creationId xmlns:p14="http://schemas.microsoft.com/office/powerpoint/2010/main" val="334481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Принципы организации труда на предприятии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3946" t="36065" r="18472" b="34501"/>
          <a:stretch/>
        </p:blipFill>
        <p:spPr>
          <a:xfrm>
            <a:off x="902275" y="2442754"/>
            <a:ext cx="10356970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13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Подготовка и повышение квалификации кадров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Освоение трудовым навыкам  происходит в следующей последовательности:</a:t>
            </a:r>
          </a:p>
          <a:p>
            <a:r>
              <a:rPr lang="ru-RU" dirty="0">
                <a:solidFill>
                  <a:schemeClr val="tx1"/>
                </a:solidFill>
              </a:rPr>
              <a:t> в результате многократных повторений исчезают ненужные и неэффективные движения, которые не точны, не соответствую требуемым, затраты энергии на которые значительно больше, чем у квалифицированных рабочих.</a:t>
            </a:r>
          </a:p>
          <a:p>
            <a:r>
              <a:rPr lang="ru-RU" dirty="0">
                <a:solidFill>
                  <a:schemeClr val="tx1"/>
                </a:solidFill>
              </a:rPr>
              <a:t>движения обучаемого приобретают необходимую четкость и законченность, они четко фиксируются;</a:t>
            </a:r>
          </a:p>
          <a:p>
            <a:r>
              <a:rPr lang="ru-RU" dirty="0">
                <a:solidFill>
                  <a:schemeClr val="tx1"/>
                </a:solidFill>
              </a:rPr>
              <a:t>стадию фиксации сменяет автоматизм рабочих движений, когда сложный двигательный акт выполняется как бы автономно, без контроля со стороны органов чувств и центральной нервной системы. Это свидетельствует о приобретении рабочим высокой профессиональной квалификации.</a:t>
            </a:r>
          </a:p>
        </p:txBody>
      </p:sp>
    </p:spTree>
    <p:extLst>
      <p:ext uri="{BB962C8B-B14F-4D97-AF65-F5344CB8AC3E}">
        <p14:creationId xmlns:p14="http://schemas.microsoft.com/office/powerpoint/2010/main" val="253032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ТЕХНИЧЕСКОЕ НОРМИРОВАНИЕ ТРУДА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548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ТЕХНИЧЕСКОЕ НОРМИРОВАНИЕ ТРУДА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dirty="0">
                <a:solidFill>
                  <a:schemeClr val="tx1"/>
                </a:solidFill>
              </a:rPr>
              <a:t> - </a:t>
            </a:r>
            <a:r>
              <a:rPr lang="ru-RU" sz="3600" dirty="0">
                <a:solidFill>
                  <a:schemeClr val="tx1"/>
                </a:solidFill>
              </a:rPr>
              <a:t>это установление технически обоснованных норм затрат труда для выполнения определенной работы (технологической операции) в определенных организационно-технических условиях производства при рациональном использовании оборудования и применении оптимальных методов работы.</a:t>
            </a:r>
          </a:p>
        </p:txBody>
      </p:sp>
    </p:spTree>
    <p:extLst>
      <p:ext uri="{BB962C8B-B14F-4D97-AF65-F5344CB8AC3E}">
        <p14:creationId xmlns:p14="http://schemas.microsoft.com/office/powerpoint/2010/main" val="430159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Виды норм затрат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394" y="1685109"/>
            <a:ext cx="11038115" cy="489857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Норма времени </a:t>
            </a:r>
            <a:r>
              <a:rPr lang="ru-RU" sz="2000" dirty="0">
                <a:solidFill>
                  <a:schemeClr val="tx1"/>
                </a:solidFill>
              </a:rPr>
              <a:t>– это минимально необходимое время для выполнения работы (операции) в определенных организационно-технических условиях производства при оптимальных условиях ее выполнения.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Норма выработки </a:t>
            </a:r>
            <a:r>
              <a:rPr lang="ru-RU" sz="2000" dirty="0">
                <a:solidFill>
                  <a:schemeClr val="tx1"/>
                </a:solidFill>
              </a:rPr>
              <a:t>(</a:t>
            </a:r>
            <a:r>
              <a:rPr lang="ru-RU" sz="2000" dirty="0" err="1">
                <a:solidFill>
                  <a:schemeClr val="tx1"/>
                </a:solidFill>
              </a:rPr>
              <a:t>Нв</a:t>
            </a:r>
            <a:r>
              <a:rPr lang="ru-RU" sz="2000" dirty="0">
                <a:solidFill>
                  <a:schemeClr val="tx1"/>
                </a:solidFill>
              </a:rPr>
              <a:t>) является величиной, обратной норме времени и представляет собой количество продукции в штуках, килограммах или других единицах, которое должно быть произведено рабочим в единицу времени. </a:t>
            </a:r>
          </a:p>
          <a:p>
            <a:pPr marL="45720" indent="0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где </a:t>
            </a:r>
            <a:r>
              <a:rPr lang="ru-RU" sz="2000" dirty="0" err="1">
                <a:solidFill>
                  <a:schemeClr val="tx1"/>
                </a:solidFill>
              </a:rPr>
              <a:t>Тсм</a:t>
            </a:r>
            <a:r>
              <a:rPr lang="ru-RU" sz="2000" dirty="0">
                <a:solidFill>
                  <a:schemeClr val="tx1"/>
                </a:solidFill>
              </a:rPr>
              <a:t> – продолжительность смены в мин или сек;</a:t>
            </a:r>
          </a:p>
          <a:p>
            <a:pPr marL="45720" indent="0">
              <a:buNone/>
            </a:pPr>
            <a:r>
              <a:rPr lang="ru-RU" sz="2000" dirty="0" err="1">
                <a:solidFill>
                  <a:schemeClr val="tx1"/>
                </a:solidFill>
              </a:rPr>
              <a:t>tшт</a:t>
            </a:r>
            <a:r>
              <a:rPr lang="ru-RU" sz="2000" dirty="0">
                <a:solidFill>
                  <a:schemeClr val="tx1"/>
                </a:solidFill>
              </a:rPr>
              <a:t> – полная норма штучного времени в мин или сек.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Норма обслуживания </a:t>
            </a:r>
            <a:r>
              <a:rPr lang="ru-RU" sz="2000" dirty="0">
                <a:solidFill>
                  <a:schemeClr val="tx1"/>
                </a:solidFill>
              </a:rPr>
              <a:t>(Но) – это количество одновременно обслуживаемых станков рабочим-многостаночником. 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Норма численности </a:t>
            </a:r>
            <a:r>
              <a:rPr lang="ru-RU" sz="2000" dirty="0">
                <a:solidFill>
                  <a:schemeClr val="tx1"/>
                </a:solidFill>
              </a:rPr>
              <a:t>(</a:t>
            </a:r>
            <a:r>
              <a:rPr lang="ru-RU" sz="2000" dirty="0" err="1">
                <a:solidFill>
                  <a:schemeClr val="tx1"/>
                </a:solidFill>
              </a:rPr>
              <a:t>Нч</a:t>
            </a:r>
            <a:r>
              <a:rPr lang="ru-RU" sz="2000" dirty="0">
                <a:solidFill>
                  <a:schemeClr val="tx1"/>
                </a:solidFill>
              </a:rPr>
              <a:t>) – число рабочих, одновременно обеспечивающих выполнение работы (операции).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35916" t="49554" r="39479" b="41875"/>
          <a:stretch/>
        </p:blipFill>
        <p:spPr>
          <a:xfrm>
            <a:off x="4415246" y="3573012"/>
            <a:ext cx="2886892" cy="5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8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t="15625" r="12020" b="27404"/>
          <a:stretch/>
        </p:blipFill>
        <p:spPr bwMode="auto">
          <a:xfrm>
            <a:off x="1312984" y="481168"/>
            <a:ext cx="9730153" cy="603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270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Методы нормирования труда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8169" y="1717431"/>
            <a:ext cx="9872871" cy="4038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Основным объектом технического нормирования является технологическая операция, под которой понимается часть технологического процесса, выполняемая рабочим или бригадой над предметом труда на одном рабочем месте.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При нормировании операцию делят на элементы:</a:t>
            </a:r>
          </a:p>
          <a:p>
            <a:r>
              <a:rPr lang="ru-RU" sz="2800" dirty="0">
                <a:solidFill>
                  <a:schemeClr val="tx1"/>
                </a:solidFill>
              </a:rPr>
              <a:t>переходы,</a:t>
            </a:r>
          </a:p>
          <a:p>
            <a:r>
              <a:rPr lang="ru-RU" sz="2800" dirty="0">
                <a:solidFill>
                  <a:schemeClr val="tx1"/>
                </a:solidFill>
              </a:rPr>
              <a:t>приемы,</a:t>
            </a:r>
          </a:p>
          <a:p>
            <a:r>
              <a:rPr lang="ru-RU" sz="2800" dirty="0">
                <a:solidFill>
                  <a:schemeClr val="tx1"/>
                </a:solidFill>
              </a:rPr>
              <a:t>трудовые действия,</a:t>
            </a:r>
          </a:p>
          <a:p>
            <a:r>
              <a:rPr lang="ru-RU" sz="2800" dirty="0">
                <a:solidFill>
                  <a:schemeClr val="tx1"/>
                </a:solidFill>
              </a:rPr>
              <a:t>трудовые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320410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97877"/>
            <a:ext cx="9875520" cy="1356360"/>
          </a:xfrm>
        </p:spPr>
        <p:txBody>
          <a:bodyPr/>
          <a:lstStyle/>
          <a:p>
            <a:pPr algn="ctr"/>
            <a:r>
              <a:rPr lang="ru-RU" dirty="0"/>
              <a:t>Методы нормирования можно подразделить на два вида: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831" y="1858107"/>
            <a:ext cx="9872871" cy="40386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опытно-статистические и аналитические.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Опытно-статистический метод нормирования </a:t>
            </a:r>
            <a:r>
              <a:rPr lang="ru-RU" sz="2400" dirty="0">
                <a:solidFill>
                  <a:schemeClr val="tx1"/>
                </a:solidFill>
              </a:rPr>
              <a:t>основан на использовании опыта нормировщика, его знаний и интуиции, применении простых статистических методов экстраполяции и т.п. При этом норма времени на операцию или на работу устанавливается без разбивки ее по элементам на операцию в целом. Нормы установленные подобным методом называются </a:t>
            </a:r>
            <a:r>
              <a:rPr lang="ru-RU" sz="2400" b="1" i="1" dirty="0">
                <a:solidFill>
                  <a:schemeClr val="tx1"/>
                </a:solidFill>
              </a:rPr>
              <a:t>опытно-статистическими. </a:t>
            </a:r>
            <a:r>
              <a:rPr lang="ru-RU" sz="2400" dirty="0">
                <a:solidFill>
                  <a:schemeClr val="tx1"/>
                </a:solidFill>
              </a:rPr>
              <a:t>Применяется в единичном и мелкосерийном производстве.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Аналитические методы нормирования </a:t>
            </a:r>
            <a:r>
              <a:rPr lang="ru-RU" sz="2400" dirty="0">
                <a:solidFill>
                  <a:schemeClr val="tx1"/>
                </a:solidFill>
              </a:rPr>
              <a:t>основаны на детальном анализе технологической операции, применяются в серийном и массовом производстве. Установленные нормы в этом случае называют </a:t>
            </a:r>
            <a:r>
              <a:rPr lang="ru-RU" sz="2400" b="1" i="1" dirty="0">
                <a:solidFill>
                  <a:schemeClr val="tx1"/>
                </a:solidFill>
              </a:rPr>
              <a:t>технически обоснованными.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18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Основными методами установления технически обоснованных норм времени являются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397367"/>
            <a:ext cx="9872871" cy="40386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расчет по нормативам (аналитически-расчетный метод);</a:t>
            </a:r>
          </a:p>
          <a:p>
            <a:r>
              <a:rPr lang="ru-RU" sz="3200" dirty="0">
                <a:solidFill>
                  <a:schemeClr val="tx1"/>
                </a:solidFill>
              </a:rPr>
              <a:t>расчет на основе изучения затрат рабочего времени наблюдением (аналитически-экспериментальный метод).</a:t>
            </a:r>
          </a:p>
        </p:txBody>
      </p:sp>
    </p:spTree>
    <p:extLst>
      <p:ext uri="{BB962C8B-B14F-4D97-AF65-F5344CB8AC3E}">
        <p14:creationId xmlns:p14="http://schemas.microsoft.com/office/powerpoint/2010/main" val="1330563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295400"/>
            <a:ext cx="9872871" cy="4038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Расчет норм времени на основе изучения затрат рабочего времени наблюдением </a:t>
            </a:r>
            <a:r>
              <a:rPr lang="ru-RU" sz="2800" b="1" i="1" dirty="0">
                <a:solidFill>
                  <a:schemeClr val="tx1"/>
                </a:solidFill>
              </a:rPr>
              <a:t>(аналитически-экспериментальный метод) </a:t>
            </a:r>
            <a:r>
              <a:rPr lang="ru-RU" sz="2800" dirty="0">
                <a:solidFill>
                  <a:schemeClr val="tx1"/>
                </a:solidFill>
              </a:rPr>
              <a:t>выполняется при помощи фотографии рабочего дня и хронометража повторяющихся элементов работы в операции. В результате обработки полученных материалов устанавливается нормальная продолжительность отдельных элементов операции.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При проведении </a:t>
            </a:r>
            <a:r>
              <a:rPr lang="ru-RU" sz="2800" b="1" i="1" dirty="0">
                <a:solidFill>
                  <a:schemeClr val="tx1"/>
                </a:solidFill>
              </a:rPr>
              <a:t>хронометражных замеров </a:t>
            </a:r>
            <a:r>
              <a:rPr lang="ru-RU" sz="2800" dirty="0">
                <a:solidFill>
                  <a:schemeClr val="tx1"/>
                </a:solidFill>
              </a:rPr>
              <a:t>устанавливается норма оперативного времени на операцию. При этом операция разбивается на ряд элементов (рабочих приемов) и проводится многократный замер длительности каждого рабочего приема.</a:t>
            </a:r>
          </a:p>
        </p:txBody>
      </p:sp>
    </p:spTree>
    <p:extLst>
      <p:ext uri="{BB962C8B-B14F-4D97-AF65-F5344CB8AC3E}">
        <p14:creationId xmlns:p14="http://schemas.microsoft.com/office/powerpoint/2010/main" val="187906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27164" r="12596" b="18149"/>
          <a:stretch/>
        </p:blipFill>
        <p:spPr bwMode="auto">
          <a:xfrm>
            <a:off x="996461" y="261872"/>
            <a:ext cx="10750062" cy="638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28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Три группы задач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926770"/>
            <a:ext cx="10104120" cy="4038600"/>
          </a:xfrm>
        </p:spPr>
        <p:txBody>
          <a:bodyPr>
            <a:noAutofit/>
          </a:bodyPr>
          <a:lstStyle/>
          <a:p>
            <a:r>
              <a:rPr lang="ru-RU" sz="2600" b="1" i="1" dirty="0">
                <a:solidFill>
                  <a:schemeClr val="tx1"/>
                </a:solidFill>
              </a:rPr>
              <a:t>экономические, </a:t>
            </a:r>
            <a:r>
              <a:rPr lang="ru-RU" sz="2600" dirty="0">
                <a:solidFill>
                  <a:schemeClr val="tx1"/>
                </a:solidFill>
              </a:rPr>
              <a:t>направленные на достижение высокого уровня производительности труда за счет улучшения использования рабочей силы и вещественных элементов производства;</a:t>
            </a:r>
          </a:p>
          <a:p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b="1" i="1" dirty="0">
                <a:solidFill>
                  <a:schemeClr val="tx1"/>
                </a:solidFill>
              </a:rPr>
              <a:t>психофизиологические, </a:t>
            </a:r>
            <a:r>
              <a:rPr lang="ru-RU" sz="2600" dirty="0">
                <a:solidFill>
                  <a:schemeClr val="tx1"/>
                </a:solidFill>
              </a:rPr>
              <a:t>заключающиеся в обеспечении работниками минимальных затрат физической, нервной энергии в процессе трудовой деятельности, то есть в создании благоприятных условий для функционирования и воспроизводства рабочей силы;</a:t>
            </a:r>
          </a:p>
          <a:p>
            <a:r>
              <a:rPr lang="ru-RU" sz="2600" b="1" i="1" dirty="0">
                <a:solidFill>
                  <a:schemeClr val="tx1"/>
                </a:solidFill>
              </a:rPr>
              <a:t>социальные, </a:t>
            </a:r>
            <a:r>
              <a:rPr lang="ru-RU" sz="2600" dirty="0">
                <a:solidFill>
                  <a:schemeClr val="tx1"/>
                </a:solidFill>
              </a:rPr>
              <a:t>заключающиеся в обеспечении условий для всестороннего и гармоничного развития личности работников, повышении степени содержательности и привлекательности труда.</a:t>
            </a:r>
          </a:p>
        </p:txBody>
      </p:sp>
    </p:spTree>
    <p:extLst>
      <p:ext uri="{BB962C8B-B14F-4D97-AF65-F5344CB8AC3E}">
        <p14:creationId xmlns:p14="http://schemas.microsoft.com/office/powerpoint/2010/main" val="1382771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723" y="650639"/>
            <a:ext cx="9872871" cy="4038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Под </a:t>
            </a:r>
            <a:r>
              <a:rPr lang="ru-RU" sz="2800" b="1" i="1" dirty="0">
                <a:solidFill>
                  <a:schemeClr val="tx1"/>
                </a:solidFill>
              </a:rPr>
              <a:t>фотографией рабочего дня </a:t>
            </a:r>
            <a:r>
              <a:rPr lang="ru-RU" sz="2800" dirty="0">
                <a:solidFill>
                  <a:schemeClr val="tx1"/>
                </a:solidFill>
              </a:rPr>
              <a:t>понимают процесс наблюдения за рабочим местом на протяжении всей смены с замером продолжительности каждой работы и перерыва. Метод фотографии рабочего дня применяется для установления затрат подготовительно-заключительного времени, обслуживания рабочего места и перерывов. Фотография рабочего дня проводится в три этапа: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1. </a:t>
            </a:r>
            <a:r>
              <a:rPr lang="ru-RU" sz="2800" b="1" i="1" dirty="0">
                <a:solidFill>
                  <a:schemeClr val="tx1"/>
                </a:solidFill>
              </a:rPr>
              <a:t>Подготовка к наблюдению. </a:t>
            </a:r>
            <a:r>
              <a:rPr lang="ru-RU" sz="2800" dirty="0">
                <a:solidFill>
                  <a:schemeClr val="tx1"/>
                </a:solidFill>
              </a:rPr>
              <a:t>При этом нормировщик изучает состав работ, выполняемых на рабочем месте, изучает порядок их выполнения и устанавливает фиксажные точки (моменты начала и окончания каждого вида работ).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2. </a:t>
            </a:r>
            <a:r>
              <a:rPr lang="ru-RU" sz="2800" b="1" i="1" dirty="0">
                <a:solidFill>
                  <a:schemeClr val="tx1"/>
                </a:solidFill>
              </a:rPr>
              <a:t>Проведение наблюдений. </a:t>
            </a:r>
            <a:r>
              <a:rPr lang="ru-RU" sz="2800" dirty="0">
                <a:solidFill>
                  <a:schemeClr val="tx1"/>
                </a:solidFill>
              </a:rPr>
              <a:t>Нормировщик замеряет продолжительность выполнения каждой работы и перерыва на протяжении рабочего дня.</a:t>
            </a:r>
          </a:p>
        </p:txBody>
      </p:sp>
    </p:spTree>
    <p:extLst>
      <p:ext uri="{BB962C8B-B14F-4D97-AF65-F5344CB8AC3E}">
        <p14:creationId xmlns:p14="http://schemas.microsoft.com/office/powerpoint/2010/main" val="1156832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8" t="18630" r="12211" b="37139"/>
          <a:stretch/>
        </p:blipFill>
        <p:spPr bwMode="auto">
          <a:xfrm>
            <a:off x="304800" y="890951"/>
            <a:ext cx="11315189" cy="552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90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3. Обработка результатов наблюдений</a:t>
            </a:r>
            <a:r>
              <a:rPr lang="ru-RU" sz="3200" dirty="0">
                <a:solidFill>
                  <a:schemeClr val="tx1"/>
                </a:solidFill>
              </a:rPr>
              <a:t>. При этом выполняются следующие действия:</a:t>
            </a:r>
          </a:p>
          <a:p>
            <a:r>
              <a:rPr lang="ru-RU" sz="3200" dirty="0">
                <a:solidFill>
                  <a:schemeClr val="tx1"/>
                </a:solidFill>
              </a:rPr>
              <a:t>определяется продолжительность каждой работы и перерыва и устанавливается индекс затрат рабочего времени в соответствии с классификацией </a:t>
            </a:r>
          </a:p>
          <a:p>
            <a:r>
              <a:rPr lang="ru-RU" sz="3200" dirty="0">
                <a:solidFill>
                  <a:schemeClr val="tx1"/>
                </a:solidFill>
              </a:rPr>
              <a:t>все затраты времени группируются по однородным элементам и составляется баланс рабочего дня </a:t>
            </a:r>
          </a:p>
        </p:txBody>
      </p:sp>
    </p:spTree>
    <p:extLst>
      <p:ext uri="{BB962C8B-B14F-4D97-AF65-F5344CB8AC3E}">
        <p14:creationId xmlns:p14="http://schemas.microsoft.com/office/powerpoint/2010/main" val="1125177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3" t="28486" r="12211" b="33053"/>
          <a:stretch/>
        </p:blipFill>
        <p:spPr bwMode="auto">
          <a:xfrm>
            <a:off x="257909" y="1125414"/>
            <a:ext cx="11572214" cy="485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70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Основные направления планирования организации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совершенствование разделения и кооперации труда;</a:t>
            </a:r>
          </a:p>
          <a:p>
            <a:r>
              <a:rPr lang="ru-RU" sz="2800" dirty="0">
                <a:solidFill>
                  <a:schemeClr val="tx1"/>
                </a:solidFill>
              </a:rPr>
              <a:t>улучшение обслуживания рабочих мест;</a:t>
            </a:r>
          </a:p>
          <a:p>
            <a:r>
              <a:rPr lang="ru-RU" sz="2800" dirty="0">
                <a:solidFill>
                  <a:schemeClr val="tx1"/>
                </a:solidFill>
              </a:rPr>
              <a:t>внедрение передовых методов и приемов труда;</a:t>
            </a:r>
          </a:p>
          <a:p>
            <a:r>
              <a:rPr lang="ru-RU" sz="2800" dirty="0">
                <a:solidFill>
                  <a:schemeClr val="tx1"/>
                </a:solidFill>
              </a:rPr>
              <a:t>улучшение условий труда;</a:t>
            </a:r>
          </a:p>
          <a:p>
            <a:r>
              <a:rPr lang="ru-RU" sz="2800" dirty="0">
                <a:solidFill>
                  <a:schemeClr val="tx1"/>
                </a:solidFill>
              </a:rPr>
              <a:t>совершенствование нормирования труда;</a:t>
            </a:r>
          </a:p>
          <a:p>
            <a:r>
              <a:rPr lang="ru-RU" sz="2800" dirty="0">
                <a:solidFill>
                  <a:schemeClr val="tx1"/>
                </a:solidFill>
              </a:rPr>
              <a:t>улучшение подготовки и повышения квалификации кадров;</a:t>
            </a:r>
          </a:p>
          <a:p>
            <a:r>
              <a:rPr lang="ru-RU" sz="2800" dirty="0">
                <a:solidFill>
                  <a:schemeClr val="tx1"/>
                </a:solidFill>
              </a:rPr>
              <a:t>совершенствование материального и морального стимулирования труда.</a:t>
            </a:r>
          </a:p>
        </p:txBody>
      </p:sp>
    </p:spTree>
    <p:extLst>
      <p:ext uri="{BB962C8B-B14F-4D97-AF65-F5344CB8AC3E}">
        <p14:creationId xmlns:p14="http://schemas.microsoft.com/office/powerpoint/2010/main" val="75802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Формы разделения труда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458" y="1835329"/>
            <a:ext cx="10855234" cy="4038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1. </a:t>
            </a:r>
            <a:r>
              <a:rPr lang="ru-RU" sz="2000" b="1" dirty="0">
                <a:solidFill>
                  <a:schemeClr val="tx1"/>
                </a:solidFill>
              </a:rPr>
              <a:t>Функциональное разделение труда </a:t>
            </a:r>
            <a:r>
              <a:rPr lang="ru-RU" sz="2000" dirty="0">
                <a:solidFill>
                  <a:schemeClr val="tx1"/>
                </a:solidFill>
              </a:rPr>
              <a:t>– это разделение всего комплекса работ на предприятии между различными категориями работников в зависимости от отношения этих работ к производственному процессу.</a:t>
            </a:r>
          </a:p>
          <a:p>
            <a:r>
              <a:rPr lang="ru-RU" sz="2000" dirty="0">
                <a:solidFill>
                  <a:schemeClr val="tx1"/>
                </a:solidFill>
              </a:rPr>
              <a:t> на работы, связанные с непосредственным осуществлением производственного процесса и выполняемые рабочими;</a:t>
            </a:r>
          </a:p>
          <a:p>
            <a:r>
              <a:rPr lang="ru-RU" sz="2000" dirty="0">
                <a:solidFill>
                  <a:schemeClr val="tx1"/>
                </a:solidFill>
              </a:rPr>
              <a:t>на работы по руководству производственными процессами и управлению производством, осуществляемые руководящим составом и специалистами;</a:t>
            </a:r>
          </a:p>
          <a:p>
            <a:r>
              <a:rPr lang="ru-RU" sz="2000" dirty="0">
                <a:solidFill>
                  <a:schemeClr val="tx1"/>
                </a:solidFill>
              </a:rPr>
              <a:t>на работы, связанные с выполнением функций по обслуживанию производственного процесса и выполняемые техническими исполнителями;</a:t>
            </a:r>
          </a:p>
          <a:p>
            <a:r>
              <a:rPr lang="ru-RU" sz="2000" dirty="0">
                <a:solidFill>
                  <a:schemeClr val="tx1"/>
                </a:solidFill>
              </a:rPr>
              <a:t>на работы по содержанию в порядке производственных помещений, территории и т.д.;</a:t>
            </a:r>
          </a:p>
          <a:p>
            <a:r>
              <a:rPr lang="ru-RU" sz="2000" dirty="0">
                <a:solidFill>
                  <a:schemeClr val="tx1"/>
                </a:solidFill>
              </a:rPr>
              <a:t>на работы, связанные с изучением и освоением производственных процессов с целью последующего участия в производстве продукции;</a:t>
            </a:r>
          </a:p>
          <a:p>
            <a:r>
              <a:rPr lang="ru-RU" sz="2000" dirty="0">
                <a:solidFill>
                  <a:schemeClr val="tx1"/>
                </a:solidFill>
              </a:rPr>
              <a:t>на работы по охране предприятия, возложенные на работников охраны.</a:t>
            </a:r>
          </a:p>
        </p:txBody>
      </p:sp>
    </p:spTree>
    <p:extLst>
      <p:ext uri="{BB962C8B-B14F-4D97-AF65-F5344CB8AC3E}">
        <p14:creationId xmlns:p14="http://schemas.microsoft.com/office/powerpoint/2010/main" val="3868054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874518"/>
            <a:ext cx="9872871" cy="4038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2. Технологическое разделение труда </a:t>
            </a:r>
            <a:r>
              <a:rPr lang="ru-RU" sz="2400" dirty="0">
                <a:solidFill>
                  <a:schemeClr val="tx1"/>
                </a:solidFill>
              </a:rPr>
              <a:t>– это разделение работ по признаку технологической однородности. С этой точки зрения все работы, выполняемые рабочими, классифицируются по группам в зависимости от характера их выполнения. Подобная классификация работ дает возможность определить потребность в рабочих каждой специальности и профессии (токарь, слесарь, сварщик, фрезеровщик и т.д.).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3. Квалификационное разделение труда </a:t>
            </a:r>
            <a:r>
              <a:rPr lang="ru-RU" sz="2400" dirty="0">
                <a:solidFill>
                  <a:schemeClr val="tx1"/>
                </a:solidFill>
              </a:rPr>
              <a:t>– это разделение работ по их сложности в соответствии с их квалификационным уровнем. Все работы внутри технологических групп классифицируются по группам в зависимости от квалификационного уровня, то есть группируются по порядковым номерам тарифных разрядов, к которым они отнесены (токарь 3-го разряда, токарь 5-го разряда и т.д.)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Формы разделения труда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14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Кооперация труда </a:t>
            </a:r>
            <a:r>
              <a:rPr lang="ru-RU" sz="2400" dirty="0">
                <a:solidFill>
                  <a:schemeClr val="tx1"/>
                </a:solidFill>
              </a:rPr>
              <a:t>– это неотъемлемая часть процесса разделения труда, представляющая собой систему взаимосвязей между группами или отдельными исполнителями в процессе производства. Она способствует наиболее эффективному использованию рабочей силы и средств труда и повышению его производительности.</a:t>
            </a:r>
          </a:p>
          <a:p>
            <a:pPr marL="4572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Виды: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а) </a:t>
            </a:r>
            <a:r>
              <a:rPr lang="ru-RU" sz="2400" i="1" dirty="0">
                <a:solidFill>
                  <a:schemeClr val="tx1"/>
                </a:solidFill>
              </a:rPr>
              <a:t>межцеховая кооперация труда работников специализированных цехов</a:t>
            </a:r>
            <a:r>
              <a:rPr lang="ru-RU" sz="2400" dirty="0">
                <a:solidFill>
                  <a:schemeClr val="tx1"/>
                </a:solidFill>
              </a:rPr>
              <a:t> – предполагает планомерное и совместное участие коллективов нескольких цехов предприятия в одном или нескольких связанных между собой производственных процессов.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6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б) </a:t>
            </a:r>
            <a:r>
              <a:rPr lang="ru-RU" sz="2400" i="1" dirty="0">
                <a:solidFill>
                  <a:schemeClr val="tx1"/>
                </a:solidFill>
              </a:rPr>
              <a:t>внутрицеховая кооперация труда работников специализированных участков </a:t>
            </a:r>
            <a:r>
              <a:rPr lang="ru-RU" sz="2400" dirty="0">
                <a:solidFill>
                  <a:schemeClr val="tx1"/>
                </a:solidFill>
              </a:rPr>
              <a:t>–  представляет собой совместное участие коллективов нескольких производственных участков цеха в производственном процессе;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в) </a:t>
            </a:r>
            <a:r>
              <a:rPr lang="ru-RU" sz="2400" i="1" dirty="0" err="1">
                <a:solidFill>
                  <a:schemeClr val="tx1"/>
                </a:solidFill>
              </a:rPr>
              <a:t>внутриучастковая</a:t>
            </a:r>
            <a:r>
              <a:rPr lang="ru-RU" sz="2400" i="1" dirty="0">
                <a:solidFill>
                  <a:schemeClr val="tx1"/>
                </a:solidFill>
              </a:rPr>
              <a:t> кооперация труда </a:t>
            </a:r>
            <a:r>
              <a:rPr lang="ru-RU" sz="2400" dirty="0">
                <a:solidFill>
                  <a:schemeClr val="tx1"/>
                </a:solidFill>
              </a:rPr>
              <a:t>– предполагает тесную производственную связь как между рабочими участка (например, на поточной линии), так и между бригадами на участке;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г) </a:t>
            </a:r>
            <a:r>
              <a:rPr lang="ru-RU" sz="2400" i="1" dirty="0">
                <a:solidFill>
                  <a:schemeClr val="tx1"/>
                </a:solidFill>
              </a:rPr>
              <a:t>внутрибригадная кооперация труда </a:t>
            </a:r>
            <a:r>
              <a:rPr lang="ru-RU" sz="2400" dirty="0">
                <a:solidFill>
                  <a:schemeClr val="tx1"/>
                </a:solidFill>
              </a:rPr>
              <a:t>– представляет собой простейшую форму кооперации труда, при которой группа работников объединяется для совместного участия в выполнении единого производственного задания.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710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Формы организации труда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индивидуальная</a:t>
            </a:r>
            <a:r>
              <a:rPr lang="ru-RU" sz="2800" dirty="0">
                <a:solidFill>
                  <a:schemeClr val="tx1"/>
                </a:solidFill>
              </a:rPr>
              <a:t>, когда на рабочем месте занят один рабочий, в частности на универсальном оборудовании в обрабатывающих цехах;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коллективная</a:t>
            </a:r>
            <a:r>
              <a:rPr lang="ru-RU" sz="2800" dirty="0">
                <a:solidFill>
                  <a:schemeClr val="tx1"/>
                </a:solidFill>
              </a:rPr>
              <a:t> (бригадная), когда работы выполняются группой (бригадой) рабочих одной или разных специальностей, данная форма организации труда применяется на некоторых видах оборудования в заготовительных цехах машиностроительного завода.</a:t>
            </a:r>
          </a:p>
        </p:txBody>
      </p:sp>
    </p:spTree>
    <p:extLst>
      <p:ext uri="{BB962C8B-B14F-4D97-AF65-F5344CB8AC3E}">
        <p14:creationId xmlns:p14="http://schemas.microsoft.com/office/powerpoint/2010/main" val="355913016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537</TotalTime>
  <Words>1717</Words>
  <Application>Microsoft Office PowerPoint</Application>
  <PresentationFormat>Широкоэкранный</PresentationFormat>
  <Paragraphs>110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Calibri</vt:lpstr>
      <vt:lpstr>Calibri Light</vt:lpstr>
      <vt:lpstr>Corbel</vt:lpstr>
      <vt:lpstr>Wingdings 2</vt:lpstr>
      <vt:lpstr>HDOfficeLightV0</vt:lpstr>
      <vt:lpstr>Базис</vt:lpstr>
      <vt:lpstr>организация труда на предприятии</vt:lpstr>
      <vt:lpstr>Принципы организации труда на предприятии</vt:lpstr>
      <vt:lpstr>Три группы задач</vt:lpstr>
      <vt:lpstr>Основные направления планирования организации труда</vt:lpstr>
      <vt:lpstr>Формы разделения труда</vt:lpstr>
      <vt:lpstr>Формы разделения труда</vt:lpstr>
      <vt:lpstr>Презентация PowerPoint</vt:lpstr>
      <vt:lpstr>Презентация PowerPoint</vt:lpstr>
      <vt:lpstr>Формы организации труда</vt:lpstr>
      <vt:lpstr>Презентация PowerPoint</vt:lpstr>
      <vt:lpstr>Организации рабочих мест</vt:lpstr>
      <vt:lpstr>К числу основных мероприятий, составляющих содержание организации рабочих мест, относятся: </vt:lpstr>
      <vt:lpstr>Презентация PowerPoint</vt:lpstr>
      <vt:lpstr>Обслуживание рабочих мест</vt:lpstr>
      <vt:lpstr>Функции обслуживания рабочих мест их содержание</vt:lpstr>
      <vt:lpstr>Функции обслуживания рабочих мест их содержание</vt:lpstr>
      <vt:lpstr>Презентация PowerPoint</vt:lpstr>
      <vt:lpstr>Системы организации обслуживания рабочих мест</vt:lpstr>
      <vt:lpstr>Рационализация приемов и методов труда</vt:lpstr>
      <vt:lpstr>Подготовка и повышение квалификации кадров</vt:lpstr>
      <vt:lpstr>ТЕХНИЧЕСКОЕ НОРМИРОВАНИЕ ТРУДА</vt:lpstr>
      <vt:lpstr>ТЕХНИЧЕСКОЕ НОРМИРОВАНИЕ ТРУДА</vt:lpstr>
      <vt:lpstr>Виды норм затрат труда</vt:lpstr>
      <vt:lpstr>Презентация PowerPoint</vt:lpstr>
      <vt:lpstr>Методы нормирования труда</vt:lpstr>
      <vt:lpstr>Методы нормирования можно подразделить на два вида: </vt:lpstr>
      <vt:lpstr>Основными методами установления технически обоснованных норм времени являются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ТЕХНИЧЕСКОЕ НОРМИРОВАНИЕ ТРУДА</dc:title>
  <dc:creator>Владимир Беляев</dc:creator>
  <cp:lastModifiedBy>Сметанин Александр</cp:lastModifiedBy>
  <cp:revision>18</cp:revision>
  <dcterms:created xsi:type="dcterms:W3CDTF">2018-11-18T14:51:24Z</dcterms:created>
  <dcterms:modified xsi:type="dcterms:W3CDTF">2025-12-03T14:30:10Z</dcterms:modified>
</cp:coreProperties>
</file>