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302" r:id="rId4"/>
    <p:sldId id="303" r:id="rId5"/>
    <p:sldId id="304" r:id="rId6"/>
    <p:sldId id="305" r:id="rId7"/>
    <p:sldId id="306" r:id="rId8"/>
    <p:sldId id="307" r:id="rId9"/>
    <p:sldId id="309" r:id="rId10"/>
    <p:sldId id="310" r:id="rId11"/>
    <p:sldId id="311" r:id="rId12"/>
    <p:sldId id="312" r:id="rId13"/>
    <p:sldId id="313" r:id="rId14"/>
    <p:sldId id="314" r:id="rId15"/>
    <p:sldId id="315" r:id="rId16"/>
    <p:sldId id="316" r:id="rId17"/>
    <p:sldId id="317" r:id="rId18"/>
    <p:sldId id="318" r:id="rId19"/>
    <p:sldId id="319" r:id="rId20"/>
    <p:sldId id="301" r:id="rId21"/>
    <p:sldId id="261"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48E"/>
    <a:srgbClr val="00BCBC"/>
    <a:srgbClr val="039EA5"/>
    <a:srgbClr val="096A7E"/>
    <a:srgbClr val="C6F0F0"/>
    <a:srgbClr val="284E94"/>
    <a:srgbClr val="4D4DB5"/>
    <a:srgbClr val="009ADE"/>
    <a:srgbClr val="008755"/>
    <a:srgbClr val="006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15" autoAdjust="0"/>
    <p:restoredTop sz="94660"/>
  </p:normalViewPr>
  <p:slideViewPr>
    <p:cSldViewPr snapToGrid="0" showGuides="1">
      <p:cViewPr varScale="1">
        <p:scale>
          <a:sx n="65" d="100"/>
          <a:sy n="65" d="100"/>
        </p:scale>
        <p:origin x="4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0414-13A5-447A-A40C-1A25F747D4FD}" type="datetimeFigureOut">
              <a:rPr lang="ru-RU" smtClean="0"/>
              <a:t>30.03.2025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757F3-55D1-4D00-BBEE-CD4C5A18EE76}" type="slidenum">
              <a:rPr lang="ru-RU" smtClean="0"/>
              <a:t>‹#›</a:t>
            </a:fld>
            <a:endParaRPr lang="ru-RU"/>
          </a:p>
        </p:txBody>
      </p:sp>
    </p:spTree>
    <p:extLst>
      <p:ext uri="{BB962C8B-B14F-4D97-AF65-F5344CB8AC3E}">
        <p14:creationId xmlns:p14="http://schemas.microsoft.com/office/powerpoint/2010/main" val="37305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30.03.2025</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30.03.2025</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650139" y="2121204"/>
            <a:ext cx="8744584" cy="3170099"/>
          </a:xfrm>
          <a:prstGeom prst="rect">
            <a:avLst/>
          </a:prstGeom>
          <a:noFill/>
        </p:spPr>
        <p:txBody>
          <a:bodyPr wrap="square" rtlCol="0">
            <a:spAutoFit/>
          </a:bodyPr>
          <a:lstStyle/>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Тема: </a:t>
            </a:r>
          </a:p>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«Трудовые коллективы и их роль в управлении организацией</a:t>
            </a: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a:p>
            <a:pPr algn="ct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p:txBody>
      </p:sp>
      <p:pic>
        <p:nvPicPr>
          <p:cNvPr id="11" name="Рисунок 10" descr="Изображение выглядит как текст&#10;&#10;Автоматически созданное описание">
            <a:extLst>
              <a:ext uri="{FF2B5EF4-FFF2-40B4-BE49-F238E27FC236}">
                <a16:creationId xmlns:a16="http://schemas.microsoft.com/office/drawing/2014/main" id="{E602AFED-D232-450C-84BA-526C21FF7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8379" y="1118681"/>
            <a:ext cx="4113621" cy="5790393"/>
          </a:xfrm>
          <a:prstGeom prst="rect">
            <a:avLst/>
          </a:prstGeom>
        </p:spPr>
      </p:pic>
      <p:pic>
        <p:nvPicPr>
          <p:cNvPr id="12" name="Рисунок 11">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Tree>
    <p:extLst>
      <p:ext uri="{BB962C8B-B14F-4D97-AF65-F5344CB8AC3E}">
        <p14:creationId xmlns:p14="http://schemas.microsoft.com/office/powerpoint/2010/main" val="22273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40" y="1129807"/>
            <a:ext cx="10014154" cy="6037935"/>
          </a:xfrm>
          <a:prstGeom prst="rect">
            <a:avLst/>
          </a:prstGeom>
        </p:spPr>
        <p:txBody>
          <a:bodyPr wrap="square">
            <a:spAutoFit/>
          </a:bodyPr>
          <a:lstStyle/>
          <a:p>
            <a:pPr algn="just">
              <a:lnSpc>
                <a:spcPct val="150000"/>
              </a:lnSpc>
            </a:pPr>
            <a:r>
              <a:rPr lang="ru-RU" sz="2000" b="1" i="1" dirty="0">
                <a:solidFill>
                  <a:schemeClr val="accent1">
                    <a:lumMod val="50000"/>
                  </a:schemeClr>
                </a:solidFill>
                <a:latin typeface="Georgia" panose="02040502050405020303" pitchFamily="18" charset="0"/>
              </a:rPr>
              <a:t>Сплоченность коллектива</a:t>
            </a:r>
          </a:p>
          <a:p>
            <a:pPr algn="just">
              <a:lnSpc>
                <a:spcPct val="150000"/>
              </a:lnSpc>
            </a:pPr>
            <a:r>
              <a:rPr lang="ru-RU" sz="2000" dirty="0">
                <a:solidFill>
                  <a:schemeClr val="accent1">
                    <a:lumMod val="50000"/>
                  </a:schemeClr>
                </a:solidFill>
                <a:latin typeface="Georgia" panose="02040502050405020303" pitchFamily="18" charset="0"/>
              </a:rPr>
              <a:t>Эта характеристика отражает его способность противостоять внутренним и внешним угрозам, отрицательно влияющим на деятельность организации. Сплоченность коллектива способна сохранять рациональную структуру взаимодействия. Она зависит от единства взглядов, совместимости и стабильности. Единство взглядов показывает степень принятия членами коллектива его задач и способов их достижения. Это проявляется в совпадении мнений, оценок, позиций персонала предприятия к совместной работе. Совместимость коллектива выражается в существующих отношениях между работниками, которые могут нести в себе потенциальную угрозу возникновения конфликтов. Стабильность коллектива отражает степень привлекательности работы для ее членов.</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723567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7" y="1306788"/>
            <a:ext cx="10014154" cy="5447645"/>
          </a:xfrm>
          <a:prstGeom prst="rect">
            <a:avLst/>
          </a:prstGeom>
        </p:spPr>
        <p:txBody>
          <a:bodyPr wrap="square">
            <a:spAutoFit/>
          </a:bodyPr>
          <a:lstStyle/>
          <a:p>
            <a:pPr algn="just">
              <a:lnSpc>
                <a:spcPct val="150000"/>
              </a:lnSpc>
            </a:pPr>
            <a:r>
              <a:rPr lang="ru-RU" sz="2000" b="1" i="1" dirty="0">
                <a:solidFill>
                  <a:schemeClr val="accent1">
                    <a:lumMod val="50000"/>
                  </a:schemeClr>
                </a:solidFill>
                <a:latin typeface="Georgia" panose="02040502050405020303" pitchFamily="18" charset="0"/>
              </a:rPr>
              <a:t>Участие трудовых коллективов в управлении организацией</a:t>
            </a:r>
          </a:p>
          <a:p>
            <a:pPr algn="just">
              <a:lnSpc>
                <a:spcPct val="150000"/>
              </a:lnSpc>
            </a:pPr>
            <a:r>
              <a:rPr lang="ru-RU" sz="2000" dirty="0">
                <a:solidFill>
                  <a:schemeClr val="accent1">
                    <a:lumMod val="50000"/>
                  </a:schemeClr>
                </a:solidFill>
                <a:latin typeface="Georgia" panose="02040502050405020303" pitchFamily="18" charset="0"/>
              </a:rPr>
              <a:t>Право работников на участие в управлении организацией непосредственно или через свои представительные органы регулируется Трудовым кодексом </a:t>
            </a:r>
            <a:r>
              <a:rPr lang="ru-RU" sz="2000" dirty="0" smtClean="0">
                <a:solidFill>
                  <a:schemeClr val="accent1">
                    <a:lumMod val="50000"/>
                  </a:schemeClr>
                </a:solidFill>
                <a:latin typeface="Georgia" panose="02040502050405020303" pitchFamily="18" charset="0"/>
              </a:rPr>
              <a:t>РФ, </a:t>
            </a:r>
            <a:r>
              <a:rPr lang="ru-RU" sz="2000" dirty="0">
                <a:solidFill>
                  <a:schemeClr val="accent1">
                    <a:lumMod val="50000"/>
                  </a:schemeClr>
                </a:solidFill>
                <a:latin typeface="Georgia" panose="02040502050405020303" pitchFamily="18" charset="0"/>
              </a:rPr>
              <a:t>иными федеральными законами, учредительными документами, коллективным договором.</a:t>
            </a:r>
          </a:p>
          <a:p>
            <a:pPr algn="just">
              <a:lnSpc>
                <a:spcPct val="150000"/>
              </a:lnSpc>
            </a:pPr>
            <a:r>
              <a:rPr lang="ru-RU" sz="2000" dirty="0">
                <a:solidFill>
                  <a:schemeClr val="accent1">
                    <a:lumMod val="50000"/>
                  </a:schemeClr>
                </a:solidFill>
                <a:latin typeface="Georgia" panose="02040502050405020303" pitchFamily="18" charset="0"/>
              </a:rPr>
              <a:t>Трудовые коллективы участвуют в управлении организациями на основе принципов:</a:t>
            </a:r>
          </a:p>
          <a:p>
            <a:pPr algn="just">
              <a:lnSpc>
                <a:spcPct val="150000"/>
              </a:lnSpc>
            </a:pPr>
            <a:r>
              <a:rPr lang="ru-RU" dirty="0">
                <a:solidFill>
                  <a:schemeClr val="accent1">
                    <a:lumMod val="50000"/>
                  </a:schemeClr>
                </a:solidFill>
                <a:latin typeface="Georgia" panose="02040502050405020303" pitchFamily="18" charset="0"/>
              </a:rPr>
              <a:t>– гармоничного сочетания интересов государства, общества, коллектива и личности;</a:t>
            </a:r>
          </a:p>
          <a:p>
            <a:pPr algn="just">
              <a:lnSpc>
                <a:spcPct val="150000"/>
              </a:lnSpc>
            </a:pPr>
            <a:r>
              <a:rPr lang="ru-RU" dirty="0">
                <a:solidFill>
                  <a:schemeClr val="accent1">
                    <a:lumMod val="50000"/>
                  </a:schemeClr>
                </a:solidFill>
                <a:latin typeface="Georgia" panose="02040502050405020303" pitchFamily="18" charset="0"/>
              </a:rPr>
              <a:t>– единоначалия администрации в сочетании с широким участием трудящихся в управлении;</a:t>
            </a:r>
          </a:p>
          <a:p>
            <a:pPr algn="just">
              <a:lnSpc>
                <a:spcPct val="150000"/>
              </a:lnSpc>
            </a:pPr>
            <a:r>
              <a:rPr lang="ru-RU" dirty="0">
                <a:solidFill>
                  <a:schemeClr val="accent1">
                    <a:lumMod val="50000"/>
                  </a:schemeClr>
                </a:solidFill>
                <a:latin typeface="Georgia" panose="02040502050405020303" pitchFamily="18" charset="0"/>
              </a:rPr>
              <a:t>– единства прав и обязанностей трудового коллектива;</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186135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20878" y="1259743"/>
            <a:ext cx="10014154" cy="5483937"/>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 неуклонного соблюдения трудовой, производственной и государственной дисциплины, охраны прав и законных интересов каждого члена коллектива;</a:t>
            </a:r>
          </a:p>
          <a:p>
            <a:pPr algn="just">
              <a:lnSpc>
                <a:spcPct val="150000"/>
              </a:lnSpc>
            </a:pPr>
            <a:r>
              <a:rPr lang="ru-RU" dirty="0">
                <a:solidFill>
                  <a:schemeClr val="accent1">
                    <a:lumMod val="50000"/>
                  </a:schemeClr>
                </a:solidFill>
                <a:latin typeface="Georgia" panose="02040502050405020303" pitchFamily="18" charset="0"/>
              </a:rPr>
              <a:t>– всемерного развития трудовой, общественно- политической активности и творческой инициативы членов коллектива, их участия в осуществлении полномочий трудового коллектива, создании условий для всестороннего развития личности;</a:t>
            </a:r>
          </a:p>
          <a:p>
            <a:pPr algn="just">
              <a:lnSpc>
                <a:spcPct val="150000"/>
              </a:lnSpc>
            </a:pPr>
            <a:r>
              <a:rPr lang="ru-RU" dirty="0">
                <a:solidFill>
                  <a:schemeClr val="accent1">
                    <a:lumMod val="50000"/>
                  </a:schemeClr>
                </a:solidFill>
                <a:latin typeface="Georgia" panose="02040502050405020303" pitchFamily="18" charset="0"/>
              </a:rPr>
              <a:t>– коллективного обсуждения и решения вопросов деятельности предприятий, учреждений, организаций;</a:t>
            </a:r>
          </a:p>
          <a:p>
            <a:pPr algn="just">
              <a:lnSpc>
                <a:spcPct val="150000"/>
              </a:lnSpc>
            </a:pPr>
            <a:r>
              <a:rPr lang="ru-RU" dirty="0">
                <a:solidFill>
                  <a:schemeClr val="accent1">
                    <a:lumMod val="50000"/>
                  </a:schemeClr>
                </a:solidFill>
                <a:latin typeface="Georgia" panose="02040502050405020303" pitchFamily="18" charset="0"/>
              </a:rPr>
              <a:t>– развития критики и самокритики, всесторонней оценки деятельности должностных лиц и других членов коллектива, повышения ответственности членов коллектива за выполнение стоящих перед ним задач;</a:t>
            </a:r>
          </a:p>
          <a:p>
            <a:pPr algn="just">
              <a:lnSpc>
                <a:spcPct val="150000"/>
              </a:lnSpc>
            </a:pPr>
            <a:r>
              <a:rPr lang="ru-RU" dirty="0">
                <a:solidFill>
                  <a:schemeClr val="accent1">
                    <a:lumMod val="50000"/>
                  </a:schemeClr>
                </a:solidFill>
                <a:latin typeface="Georgia" panose="02040502050405020303" pitchFamily="18" charset="0"/>
              </a:rPr>
              <a:t>– гласности, систематической информации членов коллектива о деятельности предприятий, учреждений, организаций, учета общественного мнения.</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031499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40" y="1271855"/>
            <a:ext cx="10014154" cy="5586145"/>
          </a:xfrm>
          <a:prstGeom prst="rect">
            <a:avLst/>
          </a:prstGeom>
        </p:spPr>
        <p:txBody>
          <a:bodyPr wrap="square">
            <a:spAutoFit/>
          </a:bodyPr>
          <a:lstStyle/>
          <a:p>
            <a:pPr algn="just">
              <a:lnSpc>
                <a:spcPct val="150000"/>
              </a:lnSpc>
            </a:pPr>
            <a:r>
              <a:rPr lang="ru-RU" sz="2000" b="1" i="1" dirty="0">
                <a:solidFill>
                  <a:schemeClr val="accent1">
                    <a:lumMod val="50000"/>
                  </a:schemeClr>
                </a:solidFill>
                <a:latin typeface="Georgia" panose="02040502050405020303" pitchFamily="18" charset="0"/>
              </a:rPr>
              <a:t>Трудовые коллективы играют большую роль в управлении организацией, а именно:</a:t>
            </a:r>
          </a:p>
          <a:p>
            <a:pPr algn="just">
              <a:lnSpc>
                <a:spcPct val="150000"/>
              </a:lnSpc>
            </a:pPr>
            <a:r>
              <a:rPr lang="ru-RU" dirty="0">
                <a:solidFill>
                  <a:schemeClr val="accent1">
                    <a:lumMod val="50000"/>
                  </a:schemeClr>
                </a:solidFill>
                <a:latin typeface="Georgia" panose="02040502050405020303" pitchFamily="18" charset="0"/>
              </a:rPr>
              <a:t>– участвуют в разработке и обсуждении проектов перспективных и текущих планов экономического и социального развития (планов работы) предприятий, учреждений, организаций. Проекты указанных планов представляются на утверждение после рассмотрения их трудовыми коллективами;</a:t>
            </a:r>
          </a:p>
          <a:p>
            <a:pPr algn="just">
              <a:lnSpc>
                <a:spcPct val="150000"/>
              </a:lnSpc>
            </a:pPr>
            <a:r>
              <a:rPr lang="ru-RU" dirty="0">
                <a:solidFill>
                  <a:schemeClr val="accent1">
                    <a:lumMod val="50000"/>
                  </a:schemeClr>
                </a:solidFill>
                <a:latin typeface="Georgia" panose="02040502050405020303" pitchFamily="18" charset="0"/>
              </a:rPr>
              <a:t>– разрабатывают и принимают встречные планы, учитывающие дополнительные резервы и возможности;</a:t>
            </a:r>
          </a:p>
          <a:p>
            <a:pPr algn="just">
              <a:lnSpc>
                <a:spcPct val="150000"/>
              </a:lnSpc>
            </a:pPr>
            <a:r>
              <a:rPr lang="ru-RU" dirty="0">
                <a:solidFill>
                  <a:schemeClr val="accent1">
                    <a:lumMod val="50000"/>
                  </a:schemeClr>
                </a:solidFill>
                <a:latin typeface="Georgia" panose="02040502050405020303" pitchFamily="18" charset="0"/>
              </a:rPr>
              <a:t>– осуществляют меры по выполнению планов и договорных обязательств, укреплению финансового состояния;</a:t>
            </a:r>
          </a:p>
          <a:p>
            <a:pPr algn="just">
              <a:lnSpc>
                <a:spcPct val="150000"/>
              </a:lnSpc>
            </a:pPr>
            <a:r>
              <a:rPr lang="ru-RU" dirty="0">
                <a:solidFill>
                  <a:schemeClr val="accent1">
                    <a:lumMod val="50000"/>
                  </a:schemeClr>
                </a:solidFill>
                <a:latin typeface="Georgia" panose="02040502050405020303" pitchFamily="18" charset="0"/>
              </a:rPr>
              <a:t>– утверждают и осуществляют мероприятия по повышению производительности труда, эффективности производства, качества работы и выпускаемой продукции;</a:t>
            </a:r>
          </a:p>
          <a:p>
            <a:pPr algn="just">
              <a:lnSpc>
                <a:spcPct val="150000"/>
              </a:lnSpc>
            </a:pPr>
            <a:endParaRPr lang="ru-RU"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4766811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5" y="1316100"/>
            <a:ext cx="10014154" cy="5078313"/>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 заслушивают администрацию о ходе выполнения планов и договорных обязательств, о причинах изменения планов, результатах производственно-хозяйственной деятельности и дают соответствующие рекомендации, а в необходимых случаях доводят их до сведения вышестоящих органов;</a:t>
            </a:r>
          </a:p>
          <a:p>
            <a:pPr algn="just">
              <a:lnSpc>
                <a:spcPct val="150000"/>
              </a:lnSpc>
            </a:pPr>
            <a:r>
              <a:rPr lang="ru-RU" dirty="0">
                <a:solidFill>
                  <a:schemeClr val="accent1">
                    <a:lumMod val="50000"/>
                  </a:schemeClr>
                </a:solidFill>
                <a:latin typeface="Georgia" panose="02040502050405020303" pitchFamily="18" charset="0"/>
              </a:rPr>
              <a:t>– участвуют в разработке коллективных договоров, обсуждают их и принимают по ним решения, уполномочивают профсоюзные комитеты предприятий и организаций подписать эти договоры;</a:t>
            </a:r>
          </a:p>
          <a:p>
            <a:pPr algn="just">
              <a:lnSpc>
                <a:spcPct val="150000"/>
              </a:lnSpc>
            </a:pPr>
            <a:r>
              <a:rPr lang="ru-RU" dirty="0">
                <a:solidFill>
                  <a:schemeClr val="accent1">
                    <a:lumMod val="50000"/>
                  </a:schemeClr>
                </a:solidFill>
                <a:latin typeface="Georgia" panose="02040502050405020303" pitchFamily="18" charset="0"/>
              </a:rPr>
              <a:t>– осуществляют меры по обеспечению выполнения коллективных договоров;</a:t>
            </a:r>
          </a:p>
          <a:p>
            <a:pPr algn="just">
              <a:lnSpc>
                <a:spcPct val="150000"/>
              </a:lnSpc>
            </a:pPr>
            <a:r>
              <a:rPr lang="ru-RU" dirty="0">
                <a:solidFill>
                  <a:schemeClr val="accent1">
                    <a:lumMod val="50000"/>
                  </a:schemeClr>
                </a:solidFill>
                <a:latin typeface="Georgia" panose="02040502050405020303" pitchFamily="18" charset="0"/>
              </a:rPr>
              <a:t>– заслушивают отчеты администрации предприятий, организаций и профсоюзных комитетов о выполнении коллективных договоров; ставят в необходимых случаях вопросы о привлечении к ответственности лиц, не выполняющих обязательств по коллективным договорам</a:t>
            </a:r>
            <a:r>
              <a:rPr lang="ru-RU" dirty="0" smtClean="0">
                <a:solidFill>
                  <a:schemeClr val="accent1">
                    <a:lumMod val="50000"/>
                  </a:schemeClr>
                </a:solidFill>
                <a:latin typeface="Georgia" panose="02040502050405020303" pitchFamily="18" charset="0"/>
              </a:rPr>
              <a:t>;</a:t>
            </a: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170112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5" y="1316100"/>
            <a:ext cx="10014154" cy="5355312"/>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 утверждают по представлению администрации и профсоюзного комитета правила внутреннего трудового распорядка, принимают меры по обеспечению их соблюдения;</a:t>
            </a:r>
          </a:p>
          <a:p>
            <a:pPr algn="just">
              <a:lnSpc>
                <a:spcPct val="150000"/>
              </a:lnSpc>
            </a:pPr>
            <a:r>
              <a:rPr lang="ru-RU" dirty="0">
                <a:solidFill>
                  <a:schemeClr val="accent1">
                    <a:lumMod val="50000"/>
                  </a:schemeClr>
                </a:solidFill>
                <a:latin typeface="Georgia" panose="02040502050405020303" pitchFamily="18" charset="0"/>
              </a:rPr>
              <a:t>– обсуждают состояние трудовой дисциплины и осуществляют меры по ее укреплению;</a:t>
            </a:r>
          </a:p>
          <a:p>
            <a:pPr algn="just">
              <a:lnSpc>
                <a:spcPct val="150000"/>
              </a:lnSpc>
            </a:pPr>
            <a:r>
              <a:rPr lang="ru-RU" dirty="0">
                <a:solidFill>
                  <a:schemeClr val="accent1">
                    <a:lumMod val="50000"/>
                  </a:schemeClr>
                </a:solidFill>
                <a:latin typeface="Georgia" panose="02040502050405020303" pitchFamily="18" charset="0"/>
              </a:rPr>
              <a:t>– применяют за успехи в труде меры общественного поощрения, выдвигают работников для морального и материального поощрения; высказывают мнения по кандидатурам, представляемым к государственным наградам, и т.д.</a:t>
            </a:r>
          </a:p>
          <a:p>
            <a:pPr algn="just">
              <a:lnSpc>
                <a:spcPct val="150000"/>
              </a:lnSpc>
            </a:pPr>
            <a:r>
              <a:rPr lang="ru-RU" sz="2000" b="1" i="1" dirty="0" smtClean="0">
                <a:solidFill>
                  <a:schemeClr val="accent1">
                    <a:lumMod val="50000"/>
                  </a:schemeClr>
                </a:solidFill>
                <a:latin typeface="Georgia" panose="02040502050405020303" pitchFamily="18" charset="0"/>
              </a:rPr>
              <a:t>Полномочия </a:t>
            </a:r>
            <a:r>
              <a:rPr lang="ru-RU" sz="2000" b="1" i="1" dirty="0">
                <a:solidFill>
                  <a:schemeClr val="accent1">
                    <a:lumMod val="50000"/>
                  </a:schemeClr>
                </a:solidFill>
                <a:latin typeface="Georgia" panose="02040502050405020303" pitchFamily="18" charset="0"/>
              </a:rPr>
              <a:t>трудовых коллективов </a:t>
            </a:r>
            <a:r>
              <a:rPr lang="ru-RU" sz="2000" dirty="0">
                <a:solidFill>
                  <a:schemeClr val="accent1">
                    <a:lumMod val="50000"/>
                  </a:schemeClr>
                </a:solidFill>
                <a:latin typeface="Georgia" panose="02040502050405020303" pitchFamily="18" charset="0"/>
              </a:rPr>
              <a:t>осуществляются непосредственно общими собраниями (конференциями) трудовых коллективов организаций. Администрация организации и профсоюзный комитет (если он имеется) систематически информируют членов трудового коллектива о своей деятельности по осуществлению полномочий трудового коллектива в период между общими собраниями.</a:t>
            </a:r>
          </a:p>
        </p:txBody>
      </p:sp>
    </p:spTree>
    <p:extLst>
      <p:ext uri="{BB962C8B-B14F-4D97-AF65-F5344CB8AC3E}">
        <p14:creationId xmlns:p14="http://schemas.microsoft.com/office/powerpoint/2010/main" val="3413810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5" y="1316100"/>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Общие собрания (конференции) трудовых коллективов организаций рассматривают наиболее важные вопросы жизни и деятельности трудовых коллективов. Собрания (конференции) трудовых коллективов организаций могут проводиться также по цехам, отделам, участкам, бригадам и другим подразделениям.</a:t>
            </a:r>
          </a:p>
          <a:p>
            <a:pPr algn="just">
              <a:lnSpc>
                <a:spcPct val="150000"/>
              </a:lnSpc>
            </a:pPr>
            <a:r>
              <a:rPr lang="ru-RU" sz="2000" b="1" i="1" dirty="0">
                <a:solidFill>
                  <a:schemeClr val="accent1">
                    <a:lumMod val="50000"/>
                  </a:schemeClr>
                </a:solidFill>
                <a:latin typeface="Georgia" panose="02040502050405020303" pitchFamily="18" charset="0"/>
              </a:rPr>
              <a:t>Конференции трудовых коллективов </a:t>
            </a:r>
            <a:r>
              <a:rPr lang="ru-RU" sz="2000" dirty="0">
                <a:solidFill>
                  <a:schemeClr val="accent1">
                    <a:lumMod val="50000"/>
                  </a:schemeClr>
                </a:solidFill>
                <a:latin typeface="Georgia" panose="02040502050405020303" pitchFamily="18" charset="0"/>
              </a:rPr>
              <a:t>проводятся в организациях, где созыв собраний затруднен по причинам многосменности или территориальной разобщенности филиалов, цехов, отделов, участков и других структурных подразделений. Делегаты на конференцию избираются по нормам и в порядке, определяемым трудовым коллективом.</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805201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5" y="1109623"/>
            <a:ext cx="10014154" cy="60939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Вопросы на рассмотрение собраний (конференций) трудовых коллективов вносятся по инициативе профсоюзных и других общественных организаций, администрации, постоянно действующих производственных совещаний, отдельных членов коллективов, а также по совместной инициативе администрации и общественных организаций. Собрания (конференции) трудовых коллективов созываются совместно профсоюзными комитетами и администрацией организаций.</a:t>
            </a:r>
          </a:p>
          <a:p>
            <a:pPr algn="just">
              <a:lnSpc>
                <a:spcPct val="150000"/>
              </a:lnSpc>
            </a:pPr>
            <a:r>
              <a:rPr lang="ru-RU" sz="2000" b="1" i="1" dirty="0">
                <a:solidFill>
                  <a:schemeClr val="accent1">
                    <a:lumMod val="50000"/>
                  </a:schemeClr>
                </a:solidFill>
                <a:latin typeface="Georgia" panose="02040502050405020303" pitchFamily="18" charset="0"/>
              </a:rPr>
              <a:t>Собрания (конференции) трудовых коллективов организаций </a:t>
            </a:r>
            <a:r>
              <a:rPr lang="ru-RU" sz="2000" dirty="0">
                <a:solidFill>
                  <a:schemeClr val="accent1">
                    <a:lumMod val="50000"/>
                  </a:schemeClr>
                </a:solidFill>
                <a:latin typeface="Georgia" panose="02040502050405020303" pitchFamily="18" charset="0"/>
              </a:rPr>
              <a:t>проводятся по мере необходимости, но не реже двух раз в год</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Собрание считается правомочным, если в нем участвуют более половины общего числа членов коллектива, а для правомочности конференции необходимо участие не менее двух третей делегатов.</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286870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5" y="1109623"/>
            <a:ext cx="10014154" cy="5632311"/>
          </a:xfrm>
          <a:prstGeom prst="rect">
            <a:avLst/>
          </a:prstGeom>
        </p:spPr>
        <p:txBody>
          <a:bodyPr wrap="square">
            <a:spAutoFit/>
          </a:bodyPr>
          <a:lstStyle/>
          <a:p>
            <a:pPr algn="just">
              <a:lnSpc>
                <a:spcPct val="150000"/>
              </a:lnSpc>
            </a:pPr>
            <a:r>
              <a:rPr lang="ru-RU" sz="2000" b="1" i="1" dirty="0">
                <a:solidFill>
                  <a:schemeClr val="accent1">
                    <a:lumMod val="50000"/>
                  </a:schemeClr>
                </a:solidFill>
                <a:latin typeface="Georgia" panose="02040502050405020303" pitchFamily="18" charset="0"/>
              </a:rPr>
              <a:t>Решения общего собрания (конференции) трудового коллектива</a:t>
            </a:r>
            <a:r>
              <a:rPr lang="ru-RU" sz="2000" dirty="0">
                <a:solidFill>
                  <a:schemeClr val="accent1">
                    <a:lumMod val="50000"/>
                  </a:schemeClr>
                </a:solidFill>
                <a:latin typeface="Georgia" panose="02040502050405020303" pitchFamily="18" charset="0"/>
              </a:rPr>
              <a:t> принимаются открытым голосованием членов коллектива, присутствующих на собрании (конференции). При проведении собрания трудового коллектива по цехам и другим подразделениям предприятия, учреждения, организации решение считается принятым, если за него проголосовало большинство членов трудового коллектива, присутствовавших на собрании. Решения доводятся до сведения всех членов коллектива.</a:t>
            </a:r>
          </a:p>
          <a:p>
            <a:pPr algn="just">
              <a:lnSpc>
                <a:spcPct val="150000"/>
              </a:lnSpc>
            </a:pPr>
            <a:r>
              <a:rPr lang="ru-RU" sz="2000" dirty="0">
                <a:solidFill>
                  <a:schemeClr val="accent1">
                    <a:lumMod val="50000"/>
                  </a:schemeClr>
                </a:solidFill>
                <a:latin typeface="Georgia" panose="02040502050405020303" pitchFamily="18" charset="0"/>
              </a:rPr>
              <a:t>Решения собрания (конференции) трудового коллектива, принятые в соответствии с его полномочиями и действующим законодательством, обязательны для членов коллектива, администрации предприятия, учреждения, организации.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019518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5" y="1281730"/>
            <a:ext cx="10014154" cy="557627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Контроль за выполнением решений собрания (конференции) трудового коллектива осуществляется профсоюзным комитетом, а также администрацией предприятия, учреждения, организации в соответствии с ее полномочиями или по поручению собрания (конференции), которые информируют трудовой коллектив о ходе выполнения решений.</a:t>
            </a:r>
          </a:p>
          <a:p>
            <a:pPr algn="just">
              <a:lnSpc>
                <a:spcPct val="150000"/>
              </a:lnSpc>
            </a:pPr>
            <a:r>
              <a:rPr lang="ru-RU" sz="2000" dirty="0">
                <a:solidFill>
                  <a:schemeClr val="accent1">
                    <a:lumMod val="50000"/>
                  </a:schemeClr>
                </a:solidFill>
                <a:latin typeface="Georgia" panose="02040502050405020303" pitchFamily="18" charset="0"/>
              </a:rPr>
              <a:t>Предложения и рекомендации трудовых коллективов подлежат рассмотрению в месячный срок администрацией, профсоюзными и другими общественными организациями, а в случае необходимости также и соответствующими государственными и общественными органами. О результатах рассмотрения предложений и рекомендаций администрация, профсоюз сообщают трудовому коллективу.</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63742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5" y="1271855"/>
            <a:ext cx="10014154" cy="5586145"/>
          </a:xfrm>
          <a:prstGeom prst="rect">
            <a:avLst/>
          </a:prstGeom>
        </p:spPr>
        <p:txBody>
          <a:bodyPr wrap="square">
            <a:spAutoFit/>
          </a:bodyPr>
          <a:lstStyle/>
          <a:p>
            <a:pPr algn="just">
              <a:lnSpc>
                <a:spcPct val="150000"/>
              </a:lnSpc>
            </a:pPr>
            <a:r>
              <a:rPr lang="ru-RU" sz="2000" b="1" i="1" dirty="0">
                <a:solidFill>
                  <a:schemeClr val="accent1">
                    <a:lumMod val="50000"/>
                  </a:schemeClr>
                </a:solidFill>
                <a:latin typeface="Georgia" panose="02040502050405020303" pitchFamily="18" charset="0"/>
              </a:rPr>
              <a:t>Характеристика трудовых коллективов</a:t>
            </a:r>
          </a:p>
          <a:p>
            <a:pPr algn="just">
              <a:lnSpc>
                <a:spcPct val="150000"/>
              </a:lnSpc>
            </a:pPr>
            <a:r>
              <a:rPr lang="ru-RU" sz="2000" dirty="0" smtClean="0">
                <a:solidFill>
                  <a:schemeClr val="accent1">
                    <a:lumMod val="50000"/>
                  </a:schemeClr>
                </a:solidFill>
                <a:latin typeface="Georgia" panose="02040502050405020303" pitchFamily="18" charset="0"/>
              </a:rPr>
              <a:t>Результаты </a:t>
            </a:r>
            <a:r>
              <a:rPr lang="ru-RU" sz="2000" dirty="0">
                <a:solidFill>
                  <a:schemeClr val="accent1">
                    <a:lumMod val="50000"/>
                  </a:schemeClr>
                </a:solidFill>
                <a:latin typeface="Georgia" panose="02040502050405020303" pitchFamily="18" charset="0"/>
              </a:rPr>
              <a:t>работы организации определяются не только усилиями его сотрудников, но и скоординированностью их совместных действий. Поэтому важно, чтобы персонал организации был не просто группой совместно работающих людей, а составлял </a:t>
            </a:r>
            <a:r>
              <a:rPr lang="ru-RU" sz="2000" dirty="0" smtClean="0">
                <a:solidFill>
                  <a:schemeClr val="accent1">
                    <a:lumMod val="50000"/>
                  </a:schemeClr>
                </a:solidFill>
                <a:latin typeface="Georgia" panose="02040502050405020303" pitchFamily="18" charset="0"/>
              </a:rPr>
              <a:t>коллектив.</a:t>
            </a:r>
          </a:p>
          <a:p>
            <a:pPr algn="just">
              <a:lnSpc>
                <a:spcPct val="150000"/>
              </a:lnSpc>
            </a:pPr>
            <a:r>
              <a:rPr lang="ru-RU" sz="2000" b="1" i="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Коллектив</a:t>
            </a: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 </a:t>
            </a:r>
            <a:r>
              <a:rPr lang="ru-RU" sz="2000" dirty="0">
                <a:solidFill>
                  <a:schemeClr val="accent1">
                    <a:lumMod val="50000"/>
                  </a:schemeClr>
                </a:solidFill>
                <a:latin typeface="Georgia" panose="02040502050405020303" pitchFamily="18" charset="0"/>
              </a:rPr>
              <a:t>– это группа людей, объединенных общностью целей, задач и методов </a:t>
            </a:r>
            <a:r>
              <a:rPr lang="ru-RU" sz="2000" dirty="0" smtClean="0">
                <a:solidFill>
                  <a:schemeClr val="accent1">
                    <a:lumMod val="50000"/>
                  </a:schemeClr>
                </a:solidFill>
                <a:latin typeface="Georgia" panose="02040502050405020303" pitchFamily="18" charset="0"/>
              </a:rPr>
              <a:t>деятельности.</a:t>
            </a:r>
          </a:p>
          <a:p>
            <a:pPr algn="just">
              <a:lnSpc>
                <a:spcPct val="150000"/>
              </a:lnSpc>
            </a:pPr>
            <a:r>
              <a:rPr lang="ru-RU" sz="2000" dirty="0" smtClean="0">
                <a:solidFill>
                  <a:schemeClr val="accent1">
                    <a:lumMod val="50000"/>
                  </a:schemeClr>
                </a:solidFill>
                <a:latin typeface="Georgia" panose="02040502050405020303" pitchFamily="18" charset="0"/>
              </a:rPr>
              <a:t>Рассмотрим </a:t>
            </a:r>
            <a:r>
              <a:rPr lang="ru-RU" sz="2000" dirty="0">
                <a:solidFill>
                  <a:schemeClr val="accent1">
                    <a:lumMod val="50000"/>
                  </a:schemeClr>
                </a:solidFill>
                <a:latin typeface="Georgia" panose="02040502050405020303" pitchFamily="18" charset="0"/>
              </a:rPr>
              <a:t>виды трудовых коллективов с точки зрения практики </a:t>
            </a:r>
            <a:r>
              <a:rPr lang="ru-RU" sz="2000" dirty="0" smtClean="0">
                <a:solidFill>
                  <a:schemeClr val="accent1">
                    <a:lumMod val="50000"/>
                  </a:schemeClr>
                </a:solidFill>
                <a:latin typeface="Georgia" panose="02040502050405020303" pitchFamily="18" charset="0"/>
              </a:rPr>
              <a:t>управления.</a:t>
            </a:r>
          </a:p>
          <a:p>
            <a:pPr algn="just">
              <a:lnSpc>
                <a:spcPct val="150000"/>
              </a:lnSpc>
            </a:pPr>
            <a:r>
              <a:rPr lang="ru-RU" sz="2000" dirty="0" smtClean="0">
                <a:solidFill>
                  <a:schemeClr val="accent1">
                    <a:lumMod val="50000"/>
                  </a:schemeClr>
                </a:solidFill>
                <a:latin typeface="Georgia" panose="02040502050405020303" pitchFamily="18" charset="0"/>
              </a:rPr>
              <a:t>По </a:t>
            </a:r>
            <a:r>
              <a:rPr lang="ru-RU" sz="2000" dirty="0">
                <a:solidFill>
                  <a:schemeClr val="accent1">
                    <a:lumMod val="50000"/>
                  </a:schemeClr>
                </a:solidFill>
                <a:latin typeface="Georgia" panose="02040502050405020303" pitchFamily="18" charset="0"/>
              </a:rPr>
              <a:t>составу коллективы бывают </a:t>
            </a:r>
            <a:r>
              <a:rPr lang="ru-RU" sz="2000" b="1" i="1" dirty="0">
                <a:solidFill>
                  <a:schemeClr val="accent1">
                    <a:lumMod val="50000"/>
                  </a:schemeClr>
                </a:solidFill>
                <a:latin typeface="Georgia" panose="02040502050405020303" pitchFamily="18" charset="0"/>
              </a:rPr>
              <a:t>однородные</a:t>
            </a:r>
            <a:r>
              <a:rPr lang="ru-RU" sz="2000" dirty="0">
                <a:solidFill>
                  <a:schemeClr val="accent1">
                    <a:lumMod val="50000"/>
                  </a:schemeClr>
                </a:solidFill>
                <a:latin typeface="Georgia" panose="02040502050405020303" pitchFamily="18" charset="0"/>
              </a:rPr>
              <a:t> (гомогенные) и </a:t>
            </a:r>
            <a:r>
              <a:rPr lang="ru-RU" sz="2000" b="1" i="1" dirty="0">
                <a:solidFill>
                  <a:schemeClr val="accent1">
                    <a:lumMod val="50000"/>
                  </a:schemeClr>
                </a:solidFill>
                <a:latin typeface="Georgia" panose="02040502050405020303" pitchFamily="18" charset="0"/>
              </a:rPr>
              <a:t>разнородные</a:t>
            </a:r>
            <a:r>
              <a:rPr lang="ru-RU" sz="2000" dirty="0">
                <a:solidFill>
                  <a:schemeClr val="accent1">
                    <a:lumMod val="50000"/>
                  </a:schemeClr>
                </a:solidFill>
                <a:latin typeface="Georgia" panose="02040502050405020303" pitchFamily="18" charset="0"/>
              </a:rPr>
              <a:t> (гетерогенные). Эти различия касаются пола, возраста, профессии, статуса, уровня образования и т.д.</a:t>
            </a:r>
          </a:p>
          <a:p>
            <a:pPr algn="just">
              <a:lnSpc>
                <a:spcPct val="150000"/>
              </a:lnSpc>
            </a:pPr>
            <a:endParaRPr lang="ru-RU"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770223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531025" y="805941"/>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8" y="1955716"/>
            <a:ext cx="10250128" cy="2400657"/>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Список литературы:</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1. Маслова В.М. </a:t>
            </a:r>
            <a:r>
              <a:rPr lang="ru-RU" sz="2000">
                <a:solidFill>
                  <a:schemeClr val="accent1">
                    <a:lumMod val="50000"/>
                  </a:schemeClr>
                </a:solidFill>
                <a:latin typeface="Georgia" panose="02040502050405020303" pitchFamily="18" charset="0"/>
              </a:rPr>
              <a:t>Управление </a:t>
            </a:r>
            <a:r>
              <a:rPr lang="ru-RU" sz="2000" smtClean="0">
                <a:solidFill>
                  <a:schemeClr val="accent1">
                    <a:lumMod val="50000"/>
                  </a:schemeClr>
                </a:solidFill>
                <a:latin typeface="Georgia" panose="02040502050405020303" pitchFamily="18" charset="0"/>
              </a:rPr>
              <a:t>персоналом: </a:t>
            </a:r>
            <a:r>
              <a:rPr lang="ru-RU" sz="2000" dirty="0">
                <a:solidFill>
                  <a:schemeClr val="accent1">
                    <a:lumMod val="50000"/>
                  </a:schemeClr>
                </a:solidFill>
                <a:latin typeface="Georgia" panose="02040502050405020303" pitchFamily="18" charset="0"/>
              </a:rPr>
              <a:t>учебник и практикум для </a:t>
            </a:r>
            <a:r>
              <a:rPr lang="ru-RU" sz="2000" dirty="0" smtClean="0">
                <a:solidFill>
                  <a:schemeClr val="accent1">
                    <a:lumMod val="50000"/>
                  </a:schemeClr>
                </a:solidFill>
                <a:latin typeface="Georgia" panose="02040502050405020303" pitchFamily="18" charset="0"/>
              </a:rPr>
              <a:t>академического </a:t>
            </a:r>
            <a:r>
              <a:rPr lang="ru-RU" sz="2000" dirty="0">
                <a:solidFill>
                  <a:schemeClr val="accent1">
                    <a:lumMod val="50000"/>
                  </a:schemeClr>
                </a:solidFill>
                <a:latin typeface="Georgia" panose="02040502050405020303" pitchFamily="18" charset="0"/>
              </a:rPr>
              <a:t>бакалавриата / В. М. </a:t>
            </a:r>
            <a:r>
              <a:rPr lang="ru-RU" sz="2000" dirty="0" smtClean="0">
                <a:solidFill>
                  <a:schemeClr val="accent1">
                    <a:lumMod val="50000"/>
                  </a:schemeClr>
                </a:solidFill>
                <a:latin typeface="Georgia" panose="02040502050405020303" pitchFamily="18" charset="0"/>
              </a:rPr>
              <a:t>Маслова</a:t>
            </a:r>
            <a:r>
              <a:rPr lang="ru-RU" sz="2000" dirty="0">
                <a:solidFill>
                  <a:schemeClr val="accent1">
                    <a:lumMod val="50000"/>
                  </a:schemeClr>
                </a:solidFill>
                <a:latin typeface="Georgia" panose="02040502050405020303" pitchFamily="18" charset="0"/>
              </a:rPr>
              <a:t>. — 2-е изд., перераб. и доп. — М. : </a:t>
            </a:r>
            <a:r>
              <a:rPr lang="ru-RU" sz="2000" dirty="0" smtClean="0">
                <a:solidFill>
                  <a:schemeClr val="accent1">
                    <a:lumMod val="50000"/>
                  </a:schemeClr>
                </a:solidFill>
                <a:latin typeface="Georgia" panose="02040502050405020303" pitchFamily="18" charset="0"/>
              </a:rPr>
              <a:t>Издательство </a:t>
            </a:r>
            <a:r>
              <a:rPr lang="ru-RU" sz="2000" dirty="0">
                <a:solidFill>
                  <a:schemeClr val="accent1">
                    <a:lumMod val="50000"/>
                  </a:schemeClr>
                </a:solidFill>
                <a:latin typeface="Georgia" panose="02040502050405020303" pitchFamily="18" charset="0"/>
              </a:rPr>
              <a:t>Юрайт, 2015. — 492 с.</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26920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1887569" y="3764183"/>
            <a:ext cx="8416859" cy="769441"/>
          </a:xfrm>
          <a:prstGeom prst="rect">
            <a:avLst/>
          </a:prstGeom>
          <a:noFill/>
        </p:spPr>
        <p:txBody>
          <a:bodyPr wrap="square" rtlCol="0">
            <a:spAutoFit/>
          </a:bodyPr>
          <a:lstStyle/>
          <a:p>
            <a:pPr algn="ctr"/>
            <a:r>
              <a:rPr lang="ru-RU" sz="4400" b="1" dirty="0">
                <a:solidFill>
                  <a:srgbClr val="1C448E"/>
                </a:solidFill>
                <a:effectLst>
                  <a:outerShdw blurRad="38100" dist="38100" dir="2700000" algn="tl">
                    <a:srgbClr val="000000">
                      <a:alpha val="43137"/>
                    </a:srgbClr>
                  </a:outerShdw>
                </a:effectLst>
                <a:latin typeface="Georgia" panose="02040502050405020303" pitchFamily="18" charset="0"/>
              </a:rPr>
              <a:t>Спасибо за внимание!</a:t>
            </a:r>
          </a:p>
        </p:txBody>
      </p:sp>
      <p:pic>
        <p:nvPicPr>
          <p:cNvPr id="5" name="Рисунок 4">
            <a:extLst>
              <a:ext uri="{FF2B5EF4-FFF2-40B4-BE49-F238E27FC236}">
                <a16:creationId xmlns:a16="http://schemas.microsoft.com/office/drawing/2014/main" id="{F73A6B1D-8BEA-460D-950C-3411AD2B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184" y="587971"/>
            <a:ext cx="3419994" cy="1138200"/>
          </a:xfrm>
          <a:prstGeom prst="rect">
            <a:avLst/>
          </a:prstGeom>
        </p:spPr>
      </p:pic>
      <p:pic>
        <p:nvPicPr>
          <p:cNvPr id="12" name="Рисунок 11"/>
          <p:cNvPicPr>
            <a:picLocks noChangeAspect="1"/>
          </p:cNvPicPr>
          <p:nvPr/>
        </p:nvPicPr>
        <p:blipFill rotWithShape="1">
          <a:blip r:embed="rId3">
            <a:extLst>
              <a:ext uri="{28A0092B-C50C-407E-A947-70E740481C1C}">
                <a14:useLocalDpi xmlns:a14="http://schemas.microsoft.com/office/drawing/2010/main" val="0"/>
              </a:ext>
            </a:extLst>
          </a:blip>
          <a:srcRect t="79305"/>
          <a:stretch/>
        </p:blipFill>
        <p:spPr>
          <a:xfrm>
            <a:off x="1596609" y="0"/>
            <a:ext cx="8998781" cy="1862259"/>
          </a:xfrm>
          <a:prstGeom prst="rect">
            <a:avLst/>
          </a:prstGeom>
        </p:spPr>
      </p:pic>
    </p:spTree>
    <p:extLst>
      <p:ext uri="{BB962C8B-B14F-4D97-AF65-F5344CB8AC3E}">
        <p14:creationId xmlns:p14="http://schemas.microsoft.com/office/powerpoint/2010/main" val="2659384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5" y="1316100"/>
            <a:ext cx="10014154" cy="60939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Разнородные коллективы более эффективны при решении сложных задач. В то же время однородные лучше решают простые задачи. Чем больше сходство между членами коллектива, тем значительнее влияние, которое они оказывают друг на друга. Однако здесь острее выражена внутренняя конкуренция, такие коллективы более конфликтны. Тем не менее эффективный коллектив должен состоять из непохожих </a:t>
            </a:r>
            <a:r>
              <a:rPr lang="ru-RU" sz="2000" dirty="0" smtClean="0">
                <a:solidFill>
                  <a:schemeClr val="accent1">
                    <a:lumMod val="50000"/>
                  </a:schemeClr>
                </a:solidFill>
                <a:latin typeface="Georgia" panose="02040502050405020303" pitchFamily="18" charset="0"/>
              </a:rPr>
              <a:t>личностей. </a:t>
            </a:r>
          </a:p>
          <a:p>
            <a:pPr algn="just">
              <a:lnSpc>
                <a:spcPct val="150000"/>
              </a:lnSpc>
            </a:pPr>
            <a:r>
              <a:rPr lang="ru-RU" sz="2000" dirty="0" smtClean="0">
                <a:solidFill>
                  <a:schemeClr val="accent1">
                    <a:lumMod val="50000"/>
                  </a:schemeClr>
                </a:solidFill>
                <a:latin typeface="Georgia" panose="02040502050405020303" pitchFamily="18" charset="0"/>
              </a:rPr>
              <a:t>По </a:t>
            </a:r>
            <a:r>
              <a:rPr lang="ru-RU" sz="2000" dirty="0">
                <a:solidFill>
                  <a:schemeClr val="accent1">
                    <a:lumMod val="50000"/>
                  </a:schemeClr>
                </a:solidFill>
                <a:latin typeface="Georgia" panose="02040502050405020303" pitchFamily="18" charset="0"/>
              </a:rPr>
              <a:t>статусу коллективы можно </a:t>
            </a:r>
            <a:r>
              <a:rPr lang="ru-RU" sz="2000" dirty="0" smtClean="0">
                <a:solidFill>
                  <a:schemeClr val="accent1">
                    <a:lumMod val="50000"/>
                  </a:schemeClr>
                </a:solidFill>
                <a:latin typeface="Georgia" panose="02040502050405020303" pitchFamily="18" charset="0"/>
              </a:rPr>
              <a:t>разделить на: </a:t>
            </a:r>
            <a:r>
              <a:rPr lang="ru-RU" sz="2000" b="1" i="1" dirty="0" smtClean="0">
                <a:solidFill>
                  <a:schemeClr val="accent1">
                    <a:lumMod val="50000"/>
                  </a:schemeClr>
                </a:solidFill>
                <a:latin typeface="Georgia" panose="02040502050405020303" pitchFamily="18" charset="0"/>
              </a:rPr>
              <a:t>официальные</a:t>
            </a:r>
            <a:r>
              <a:rPr lang="ru-RU" sz="2000" dirty="0">
                <a:solidFill>
                  <a:schemeClr val="accent1">
                    <a:lumMod val="50000"/>
                  </a:schemeClr>
                </a:solidFill>
                <a:latin typeface="Georgia" panose="02040502050405020303" pitchFamily="18" charset="0"/>
              </a:rPr>
              <a:t> и </a:t>
            </a:r>
            <a:r>
              <a:rPr lang="ru-RU" sz="2000" b="1" i="1" dirty="0" smtClean="0">
                <a:solidFill>
                  <a:schemeClr val="accent1">
                    <a:lumMod val="50000"/>
                  </a:schemeClr>
                </a:solidFill>
                <a:latin typeface="Georgia" panose="02040502050405020303" pitchFamily="18" charset="0"/>
              </a:rPr>
              <a:t>неофициальные.</a:t>
            </a:r>
            <a:endParaRPr lang="ru-RU" sz="2000" dirty="0">
              <a:solidFill>
                <a:schemeClr val="accent1">
                  <a:lumMod val="50000"/>
                </a:schemeClr>
              </a:solidFill>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В </a:t>
            </a:r>
            <a:r>
              <a:rPr lang="ru-RU" sz="2000" dirty="0">
                <a:solidFill>
                  <a:schemeClr val="accent1">
                    <a:lumMod val="50000"/>
                  </a:schemeClr>
                </a:solidFill>
                <a:latin typeface="Georgia" panose="02040502050405020303" pitchFamily="18" charset="0"/>
              </a:rPr>
              <a:t>официальном персонал предприятия или подразделения оформлен юридически и действует в рамках закона. В неофициальном – сотрудничает по желанию данной группы </a:t>
            </a:r>
            <a:r>
              <a:rPr lang="ru-RU" sz="2000" dirty="0" smtClean="0">
                <a:solidFill>
                  <a:schemeClr val="accent1">
                    <a:lumMod val="50000"/>
                  </a:schemeClr>
                </a:solidFill>
                <a:latin typeface="Georgia" panose="02040502050405020303" pitchFamily="18" charset="0"/>
              </a:rPr>
              <a:t>людей.</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790913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2388" y="1129807"/>
            <a:ext cx="10014154" cy="7017306"/>
          </a:xfrm>
          <a:prstGeom prst="rect">
            <a:avLst/>
          </a:prstGeom>
        </p:spPr>
        <p:txBody>
          <a:bodyPr wrap="square">
            <a:spAutoFit/>
          </a:bodyPr>
          <a:lstStyle/>
          <a:p>
            <a:pPr>
              <a:lnSpc>
                <a:spcPct val="150000"/>
              </a:lnSpc>
            </a:pPr>
            <a:r>
              <a:rPr lang="ru-RU" sz="2000" b="1" i="1" dirty="0">
                <a:solidFill>
                  <a:schemeClr val="accent1">
                    <a:lumMod val="50000"/>
                  </a:schemeClr>
                </a:solidFill>
                <a:latin typeface="Georgia" panose="02040502050405020303" pitchFamily="18" charset="0"/>
              </a:rPr>
              <a:t>Образование неформальных коллективов имеет ряд причин:</a:t>
            </a:r>
          </a:p>
          <a:p>
            <a:pPr>
              <a:lnSpc>
                <a:spcPct val="150000"/>
              </a:lnSpc>
            </a:pPr>
            <a:r>
              <a:rPr lang="ru-RU" sz="2000" dirty="0">
                <a:solidFill>
                  <a:schemeClr val="accent1">
                    <a:lumMod val="50000"/>
                  </a:schemeClr>
                </a:solidFill>
                <a:latin typeface="Georgia" panose="02040502050405020303" pitchFamily="18" charset="0"/>
              </a:rPr>
              <a:t>– стремление удовлетворить потребность в принадлежности;</a:t>
            </a:r>
          </a:p>
          <a:p>
            <a:pPr>
              <a:lnSpc>
                <a:spcPct val="150000"/>
              </a:lnSpc>
            </a:pPr>
            <a:r>
              <a:rPr lang="ru-RU" sz="2000" dirty="0">
                <a:solidFill>
                  <a:schemeClr val="accent1">
                    <a:lumMod val="50000"/>
                  </a:schemeClr>
                </a:solidFill>
                <a:latin typeface="Georgia" panose="02040502050405020303" pitchFamily="18" charset="0"/>
              </a:rPr>
              <a:t>– возможность прямого обращения за помощью к коллегам;</a:t>
            </a:r>
          </a:p>
          <a:p>
            <a:pPr>
              <a:lnSpc>
                <a:spcPct val="150000"/>
              </a:lnSpc>
            </a:pPr>
            <a:r>
              <a:rPr lang="ru-RU" sz="2000" dirty="0">
                <a:solidFill>
                  <a:schemeClr val="accent1">
                    <a:lumMod val="50000"/>
                  </a:schemeClr>
                </a:solidFill>
                <a:latin typeface="Georgia" panose="02040502050405020303" pitchFamily="18" charset="0"/>
              </a:rPr>
              <a:t>– потребность в защите от неблагоприятного внешнего окружения;</a:t>
            </a:r>
          </a:p>
          <a:p>
            <a:pPr>
              <a:lnSpc>
                <a:spcPct val="150000"/>
              </a:lnSpc>
            </a:pPr>
            <a:r>
              <a:rPr lang="ru-RU" sz="2000" dirty="0">
                <a:solidFill>
                  <a:schemeClr val="accent1">
                    <a:lumMod val="50000"/>
                  </a:schemeClr>
                </a:solidFill>
                <a:latin typeface="Georgia" panose="02040502050405020303" pitchFamily="18" charset="0"/>
              </a:rPr>
              <a:t>– потребность в доступе к неформальному каналу информации;</a:t>
            </a:r>
          </a:p>
          <a:p>
            <a:pPr>
              <a:lnSpc>
                <a:spcPct val="150000"/>
              </a:lnSpc>
            </a:pPr>
            <a:r>
              <a:rPr lang="ru-RU" sz="2000" dirty="0">
                <a:solidFill>
                  <a:schemeClr val="accent1">
                    <a:lumMod val="50000"/>
                  </a:schemeClr>
                </a:solidFill>
                <a:latin typeface="Georgia" panose="02040502050405020303" pitchFamily="18" charset="0"/>
              </a:rPr>
              <a:t>– склонность к взаимодействию с теми, кто рядом, взаимные симпатии, взаимоуважение</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Сила неформального коллектива состоит в том, что его невозможно юридически и организационно уловить и привязать к нормам и </a:t>
            </a:r>
            <a:r>
              <a:rPr lang="ru-RU" sz="2000" dirty="0" smtClean="0">
                <a:solidFill>
                  <a:schemeClr val="accent1">
                    <a:lumMod val="50000"/>
                  </a:schemeClr>
                </a:solidFill>
                <a:latin typeface="Georgia" panose="02040502050405020303" pitchFamily="18" charset="0"/>
              </a:rPr>
              <a:t>правилам.</a:t>
            </a:r>
          </a:p>
          <a:p>
            <a:pPr algn="just">
              <a:lnSpc>
                <a:spcPct val="150000"/>
              </a:lnSpc>
            </a:pPr>
            <a:r>
              <a:rPr lang="ru-RU" sz="2000" dirty="0" smtClean="0">
                <a:solidFill>
                  <a:schemeClr val="accent1">
                    <a:lumMod val="50000"/>
                  </a:schemeClr>
                </a:solidFill>
                <a:latin typeface="Georgia" panose="02040502050405020303" pitchFamily="18" charset="0"/>
              </a:rPr>
              <a:t>По </a:t>
            </a:r>
            <a:r>
              <a:rPr lang="ru-RU" sz="2000" dirty="0">
                <a:solidFill>
                  <a:schemeClr val="accent1">
                    <a:lumMod val="50000"/>
                  </a:schemeClr>
                </a:solidFill>
                <a:latin typeface="Georgia" panose="02040502050405020303" pitchFamily="18" charset="0"/>
              </a:rPr>
              <a:t>срокам существования коллективы подразделяются на </a:t>
            </a:r>
            <a:r>
              <a:rPr lang="ru-RU" sz="2000" b="1" i="1" dirty="0">
                <a:solidFill>
                  <a:schemeClr val="accent1">
                    <a:lumMod val="50000"/>
                  </a:schemeClr>
                </a:solidFill>
                <a:latin typeface="Georgia" panose="02040502050405020303" pitchFamily="18" charset="0"/>
              </a:rPr>
              <a:t>временные,</a:t>
            </a:r>
            <a:r>
              <a:rPr lang="ru-RU" sz="2000" dirty="0">
                <a:solidFill>
                  <a:schemeClr val="accent1">
                    <a:lumMod val="50000"/>
                  </a:schemeClr>
                </a:solidFill>
                <a:latin typeface="Georgia" panose="02040502050405020303" pitchFamily="18" charset="0"/>
              </a:rPr>
              <a:t> предназначенные для решения разовой задачи, и </a:t>
            </a:r>
            <a:r>
              <a:rPr lang="ru-RU" sz="2000" b="1" i="1" dirty="0">
                <a:solidFill>
                  <a:schemeClr val="accent1">
                    <a:lumMod val="50000"/>
                  </a:schemeClr>
                </a:solidFill>
                <a:latin typeface="Georgia" panose="02040502050405020303" pitchFamily="18" charset="0"/>
              </a:rPr>
              <a:t>постоянные.</a:t>
            </a:r>
            <a:endParaRPr lang="ru-RU" sz="2000" dirty="0">
              <a:solidFill>
                <a:schemeClr val="accent1">
                  <a:lumMod val="50000"/>
                </a:schemeClr>
              </a:solidFill>
              <a:latin typeface="Georgia" panose="02040502050405020303" pitchFamily="18" charset="0"/>
            </a:endParaRPr>
          </a:p>
          <a:p>
            <a:pPr>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756361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8143" y="1129807"/>
            <a:ext cx="10014154" cy="655564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соответствии с функциями выделяют коллективы по </a:t>
            </a:r>
            <a:r>
              <a:rPr lang="ru-RU" sz="2000" b="1" i="1" dirty="0">
                <a:solidFill>
                  <a:schemeClr val="accent1">
                    <a:lumMod val="50000"/>
                  </a:schemeClr>
                </a:solidFill>
                <a:latin typeface="Georgia" panose="02040502050405020303" pitchFamily="18" charset="0"/>
              </a:rPr>
              <a:t>видам деятельности.</a:t>
            </a:r>
            <a:endParaRPr lang="ru-RU" sz="2000" dirty="0">
              <a:solidFill>
                <a:schemeClr val="accent1">
                  <a:lumMod val="50000"/>
                </a:schemeClr>
              </a:solidFill>
              <a:latin typeface="Georgia" panose="02040502050405020303" pitchFamily="18" charset="0"/>
            </a:endParaRPr>
          </a:p>
          <a:p>
            <a:pPr algn="just">
              <a:lnSpc>
                <a:spcPct val="150000"/>
              </a:lnSpc>
            </a:pPr>
            <a:r>
              <a:rPr lang="ru-RU" sz="2000" dirty="0">
                <a:solidFill>
                  <a:schemeClr val="accent1">
                    <a:lumMod val="50000"/>
                  </a:schemeClr>
                </a:solidFill>
                <a:latin typeface="Georgia" panose="02040502050405020303" pitchFamily="18" charset="0"/>
              </a:rPr>
              <a:t>Реализация тех или иных функций предполагает определенную степень внутриколлективного разделения труда. В одних коллективах оно существует только как количественное, создающее возможность полной взаимозаменяемости работников. В других – имеет место специфика отдельных видов труда, что делает взаимозаменяемость ограниченной.</a:t>
            </a:r>
          </a:p>
          <a:p>
            <a:pPr algn="just">
              <a:lnSpc>
                <a:spcPct val="150000"/>
              </a:lnSpc>
            </a:pPr>
            <a:r>
              <a:rPr lang="ru-RU" sz="2000" dirty="0">
                <a:solidFill>
                  <a:schemeClr val="accent1">
                    <a:lumMod val="50000"/>
                  </a:schemeClr>
                </a:solidFill>
                <a:latin typeface="Georgia" panose="02040502050405020303" pitchFamily="18" charset="0"/>
              </a:rPr>
              <a:t>По размерам коллективы подразделяются на </a:t>
            </a:r>
            <a:r>
              <a:rPr lang="ru-RU" sz="2000" b="1" i="1" dirty="0">
                <a:solidFill>
                  <a:schemeClr val="accent1">
                    <a:lumMod val="50000"/>
                  </a:schemeClr>
                </a:solidFill>
                <a:latin typeface="Georgia" panose="02040502050405020303" pitchFamily="18" charset="0"/>
              </a:rPr>
              <a:t>малые </a:t>
            </a:r>
            <a:r>
              <a:rPr lang="ru-RU" sz="2000" dirty="0">
                <a:solidFill>
                  <a:schemeClr val="accent1">
                    <a:lumMod val="50000"/>
                  </a:schemeClr>
                </a:solidFill>
                <a:latin typeface="Georgia" panose="02040502050405020303" pitchFamily="18" charset="0"/>
              </a:rPr>
              <a:t>и </a:t>
            </a:r>
            <a:r>
              <a:rPr lang="ru-RU" sz="2000" b="1" i="1" dirty="0">
                <a:solidFill>
                  <a:schemeClr val="accent1">
                    <a:lumMod val="50000"/>
                  </a:schemeClr>
                </a:solidFill>
                <a:latin typeface="Georgia" panose="02040502050405020303" pitchFamily="18" charset="0"/>
              </a:rPr>
              <a:t>большие.</a:t>
            </a:r>
            <a:r>
              <a:rPr lang="ru-RU" sz="2000" dirty="0">
                <a:solidFill>
                  <a:schemeClr val="accent1">
                    <a:lumMod val="50000"/>
                  </a:schemeClr>
                </a:solidFill>
                <a:latin typeface="Georgia" panose="02040502050405020303" pitchFamily="18" charset="0"/>
              </a:rPr>
              <a:t> В большом коллективе каждый выполняет широкий круг обязанностей, понятнее связь индивидуальных и общих задач, легче удовлетворить свою потребность в аудитории, получить необходимый совет, но больше отдаленность исполнителя от руководства. Большие группы экономичнее, особенно при выполнении простых повторяющихся операций. </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219353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1885" y="1393899"/>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Члены малых коллективов поддерживают между собой еще и дружеские контакты. Малый коллектив проще превратить в хорошо взаимодействующее целое.</a:t>
            </a:r>
          </a:p>
          <a:p>
            <a:pPr algn="just">
              <a:lnSpc>
                <a:spcPct val="150000"/>
              </a:lnSpc>
            </a:pPr>
            <a:r>
              <a:rPr lang="ru-RU" sz="2000" dirty="0">
                <a:solidFill>
                  <a:schemeClr val="accent1">
                    <a:lumMod val="50000"/>
                  </a:schemeClr>
                </a:solidFill>
                <a:latin typeface="Georgia" panose="02040502050405020303" pitchFamily="18" charset="0"/>
              </a:rPr>
              <a:t>Особой разновидностью коллектива, характеризующейся повышенным единством, особо тесным сотрудничеством и координацией, частой совместной работой, является команда. Она создается для решения конкретных задач или выполнения отдельных функций, проектов и объединяет лиц с разнообразными знаниями и навыками, дает им возможность учиться друг у друга, обеспечивает взаимную поддержку. Команда обычно независима от основного коллектива, а иногда полностью автономна</a:t>
            </a:r>
            <a:r>
              <a:rPr lang="ru-RU" sz="2000" dirty="0" smtClean="0">
                <a:solidFill>
                  <a:schemeClr val="accent1">
                    <a:lumMod val="50000"/>
                  </a:schemeClr>
                </a:solidFill>
                <a:latin typeface="Georgia" panose="02040502050405020303" pitchFamily="18" charset="0"/>
              </a:rPr>
              <a:t>.</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166749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40" y="1246415"/>
            <a:ext cx="10014154" cy="6555641"/>
          </a:xfrm>
          <a:prstGeom prst="rect">
            <a:avLst/>
          </a:prstGeom>
        </p:spPr>
        <p:txBody>
          <a:bodyPr wrap="square">
            <a:spAutoFit/>
          </a:bodyPr>
          <a:lstStyle/>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Коллектив </a:t>
            </a:r>
            <a:r>
              <a:rPr lang="ru-RU" sz="2000" dirty="0">
                <a:solidFill>
                  <a:schemeClr val="accent1">
                    <a:lumMod val="50000"/>
                  </a:schemeClr>
                </a:solidFill>
                <a:latin typeface="Georgia" panose="02040502050405020303" pitchFamily="18" charset="0"/>
              </a:rPr>
              <a:t>– это итог развития группы. Но коллективы не остаются на одном и том же уровне развития. Чем более развит коллектив, тем более высоких результатов он способен достичь</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Общая характеристика коллектива </a:t>
            </a:r>
            <a:r>
              <a:rPr lang="ru-RU" sz="2000" dirty="0">
                <a:solidFill>
                  <a:schemeClr val="accent1">
                    <a:lumMod val="50000"/>
                  </a:schemeClr>
                </a:solidFill>
                <a:latin typeface="Georgia" panose="02040502050405020303" pitchFamily="18" charset="0"/>
              </a:rPr>
              <a:t>– это уровень его развития, который отражает способность коллектива ставить реальные цели, формировать структуру индивидуальных целей, соответствующих общим, строить и грамотно изменять структуру взаимодействий и взаимоотношений, обеспечивающих эффективное достижение конечных целей предприятия.</a:t>
            </a:r>
          </a:p>
          <a:p>
            <a:pPr algn="just">
              <a:lnSpc>
                <a:spcPct val="150000"/>
              </a:lnSpc>
            </a:pPr>
            <a:r>
              <a:rPr lang="ru-RU" sz="2000" b="1" i="1" dirty="0">
                <a:solidFill>
                  <a:schemeClr val="accent1">
                    <a:lumMod val="50000"/>
                  </a:schemeClr>
                </a:solidFill>
                <a:latin typeface="Georgia" panose="02040502050405020303" pitchFamily="18" charset="0"/>
              </a:rPr>
              <a:t>Уровень развития коллектива</a:t>
            </a:r>
            <a:r>
              <a:rPr lang="ru-RU" sz="2000" dirty="0">
                <a:solidFill>
                  <a:schemeClr val="accent1">
                    <a:lumMod val="50000"/>
                  </a:schemeClr>
                </a:solidFill>
                <a:latin typeface="Georgia" panose="02040502050405020303" pitchFamily="18" charset="0"/>
              </a:rPr>
              <a:t> определяется тремя характеристиками:</a:t>
            </a:r>
          </a:p>
          <a:p>
            <a:pPr algn="just">
              <a:lnSpc>
                <a:spcPct val="150000"/>
              </a:lnSpc>
            </a:pPr>
            <a:r>
              <a:rPr lang="ru-RU" dirty="0">
                <a:solidFill>
                  <a:schemeClr val="accent1">
                    <a:lumMod val="50000"/>
                  </a:schemeClr>
                </a:solidFill>
                <a:latin typeface="Georgia" panose="02040502050405020303" pitchFamily="18" charset="0"/>
              </a:rPr>
              <a:t>– ориентированность на цели;</a:t>
            </a:r>
          </a:p>
          <a:p>
            <a:pPr algn="just">
              <a:lnSpc>
                <a:spcPct val="150000"/>
              </a:lnSpc>
            </a:pPr>
            <a:r>
              <a:rPr lang="ru-RU" dirty="0">
                <a:solidFill>
                  <a:schemeClr val="accent1">
                    <a:lumMod val="50000"/>
                  </a:schemeClr>
                </a:solidFill>
                <a:latin typeface="Georgia" panose="02040502050405020303" pitchFamily="18" charset="0"/>
              </a:rPr>
              <a:t>– организованность;</a:t>
            </a:r>
          </a:p>
          <a:p>
            <a:pPr algn="just">
              <a:lnSpc>
                <a:spcPct val="150000"/>
              </a:lnSpc>
            </a:pPr>
            <a:r>
              <a:rPr lang="ru-RU" dirty="0">
                <a:solidFill>
                  <a:schemeClr val="accent1">
                    <a:lumMod val="50000"/>
                  </a:schemeClr>
                </a:solidFill>
                <a:latin typeface="Georgia" panose="02040502050405020303" pitchFamily="18" charset="0"/>
              </a:rPr>
              <a:t>– сплоченность.</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916594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40" y="1305409"/>
            <a:ext cx="10014154" cy="6093976"/>
          </a:xfrm>
          <a:prstGeom prst="rect">
            <a:avLst/>
          </a:prstGeom>
        </p:spPr>
        <p:txBody>
          <a:bodyPr wrap="square">
            <a:spAutoFit/>
          </a:bodyPr>
          <a:lstStyle/>
          <a:p>
            <a:pPr algn="just">
              <a:lnSpc>
                <a:spcPct val="150000"/>
              </a:lnSpc>
            </a:pPr>
            <a:r>
              <a:rPr lang="ru-RU" sz="2000" b="1" i="1" dirty="0">
                <a:solidFill>
                  <a:schemeClr val="accent1">
                    <a:lumMod val="50000"/>
                  </a:schemeClr>
                </a:solidFill>
                <a:latin typeface="Georgia" panose="02040502050405020303" pitchFamily="18" charset="0"/>
              </a:rPr>
              <a:t>Ориентированность на цели</a:t>
            </a:r>
          </a:p>
          <a:p>
            <a:pPr algn="just">
              <a:lnSpc>
                <a:spcPct val="150000"/>
              </a:lnSpc>
            </a:pPr>
            <a:r>
              <a:rPr lang="ru-RU" sz="2000" dirty="0">
                <a:solidFill>
                  <a:schemeClr val="accent1">
                    <a:lumMod val="50000"/>
                  </a:schemeClr>
                </a:solidFill>
                <a:latin typeface="Georgia" panose="02040502050405020303" pitchFamily="18" charset="0"/>
              </a:rPr>
              <a:t>У коллектива имеются три типа целей: </a:t>
            </a:r>
            <a:r>
              <a:rPr lang="ru-RU" sz="2000" i="1" dirty="0">
                <a:solidFill>
                  <a:schemeClr val="accent1">
                    <a:lumMod val="50000"/>
                  </a:schemeClr>
                </a:solidFill>
                <a:latin typeface="Georgia" panose="02040502050405020303" pitchFamily="18" charset="0"/>
              </a:rPr>
              <a:t>достижения в текущей деятельности; развитие предприятия; саморазвитие коллектива</a:t>
            </a:r>
            <a:r>
              <a:rPr lang="ru-RU" sz="2000" dirty="0">
                <a:solidFill>
                  <a:schemeClr val="accent1">
                    <a:lumMod val="50000"/>
                  </a:schemeClr>
                </a:solidFill>
                <a:latin typeface="Georgia" panose="02040502050405020303" pitchFamily="18" charset="0"/>
              </a:rPr>
              <a:t>. Ориентированность на достижения в текущей деятельности характеризует готовность членов коллектива прикладывать усилия, для того чтобы максимально использовать имеющийся потенциал предприятия. Ориентированность на развитие предприятия показывает, как существующие в коллективе отношения стимулируют активность его членов на совершенствование организации и методов работы. Ориентированность на саморазвитие коллектива показывает, в какой мере существующие в коллективе отношения способны стимулировать активность его членов в повышении профессионального и культурного уровня.</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747489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40" y="1129807"/>
            <a:ext cx="10014154" cy="6037935"/>
          </a:xfrm>
          <a:prstGeom prst="rect">
            <a:avLst/>
          </a:prstGeom>
        </p:spPr>
        <p:txBody>
          <a:bodyPr wrap="square">
            <a:spAutoFit/>
          </a:bodyPr>
          <a:lstStyle/>
          <a:p>
            <a:pPr algn="just">
              <a:lnSpc>
                <a:spcPct val="150000"/>
              </a:lnSpc>
            </a:pPr>
            <a:r>
              <a:rPr lang="ru-RU" sz="2000" b="1" i="1" dirty="0">
                <a:solidFill>
                  <a:schemeClr val="accent1">
                    <a:lumMod val="50000"/>
                  </a:schemeClr>
                </a:solidFill>
                <a:latin typeface="Georgia" panose="02040502050405020303" pitchFamily="18" charset="0"/>
              </a:rPr>
              <a:t>Организованность.</a:t>
            </a:r>
            <a:r>
              <a:rPr lang="ru-RU" sz="2000" dirty="0">
                <a:solidFill>
                  <a:schemeClr val="accent1">
                    <a:lumMod val="50000"/>
                  </a:schemeClr>
                </a:solidFill>
                <a:latin typeface="Georgia" panose="02040502050405020303" pitchFamily="18" charset="0"/>
              </a:rPr>
              <a:t> </a:t>
            </a:r>
            <a:r>
              <a:rPr lang="ru-RU" sz="2000" i="1" dirty="0">
                <a:solidFill>
                  <a:schemeClr val="accent1">
                    <a:lumMod val="50000"/>
                  </a:schemeClr>
                </a:solidFill>
                <a:latin typeface="Georgia" panose="02040502050405020303" pitchFamily="18" charset="0"/>
              </a:rPr>
              <a:t>Под организованностью коллектива</a:t>
            </a:r>
            <a:r>
              <a:rPr lang="ru-RU" sz="2000" dirty="0">
                <a:solidFill>
                  <a:schemeClr val="accent1">
                    <a:lumMod val="50000"/>
                  </a:schemeClr>
                </a:solidFill>
                <a:latin typeface="Georgia" panose="02040502050405020303" pitchFamily="18" charset="0"/>
              </a:rPr>
              <a:t> понимается его способность формировать рациональную структуру совместных действий и гибко перестраивать ее в изменяющихся условиях. Она зависит от ответственности, сработанности и включения в управление членов коллектива. Ответственность характеризует, насколько добросовестно относятся члены коллектива к выполнению своих обязанностей без контроля руководителя, а также их готовность нести ответственность за выполнение новых функций, не входящих в их обязанности. Сработанность коллектива говорит о его готовности в случае необходимости самостоятельно согласовывать действия друг с другом. В данном случае вероятность успеха коллектива будет высокой. Включенность в управление предприятием характеризует степень влияния членов коллектива на принимаемые решения </a:t>
            </a:r>
            <a:r>
              <a:rPr lang="ru-RU" sz="2000" dirty="0" smtClean="0">
                <a:solidFill>
                  <a:schemeClr val="accent1">
                    <a:lumMod val="50000"/>
                  </a:schemeClr>
                </a:solidFill>
                <a:latin typeface="Georgia" panose="02040502050405020303" pitchFamily="18" charset="0"/>
              </a:rPr>
              <a:t>руководителя.</a:t>
            </a: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406519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1274</TotalTime>
  <Words>1556</Words>
  <Application>Microsoft Office PowerPoint</Application>
  <PresentationFormat>Широкоэкранный</PresentationFormat>
  <Paragraphs>72</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Calibri</vt:lpstr>
      <vt:lpstr>Calibri Light</vt:lpstr>
      <vt:lpstr>Georgia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ielie</cp:lastModifiedBy>
  <cp:revision>112</cp:revision>
  <dcterms:created xsi:type="dcterms:W3CDTF">2021-11-29T13:06:40Z</dcterms:created>
  <dcterms:modified xsi:type="dcterms:W3CDTF">2025-03-29T20:12:16Z</dcterms:modified>
</cp:coreProperties>
</file>